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bookmarkIdSeed="2">
  <p:sldMasterIdLst>
    <p:sldMasterId id="2147483660" r:id="rId4"/>
  </p:sldMasterIdLst>
  <p:notesMasterIdLst>
    <p:notesMasterId r:id="rId21"/>
  </p:notesMasterIdLst>
  <p:handoutMasterIdLst>
    <p:handoutMasterId r:id="rId22"/>
  </p:handoutMasterIdLst>
  <p:sldIdLst>
    <p:sldId id="613" r:id="rId5"/>
    <p:sldId id="748" r:id="rId6"/>
    <p:sldId id="820" r:id="rId7"/>
    <p:sldId id="874" r:id="rId8"/>
    <p:sldId id="805" r:id="rId9"/>
    <p:sldId id="873" r:id="rId10"/>
    <p:sldId id="881" r:id="rId11"/>
    <p:sldId id="263" r:id="rId12"/>
    <p:sldId id="264" r:id="rId13"/>
    <p:sldId id="875" r:id="rId14"/>
    <p:sldId id="883" r:id="rId15"/>
    <p:sldId id="822" r:id="rId16"/>
    <p:sldId id="884" r:id="rId17"/>
    <p:sldId id="885" r:id="rId18"/>
    <p:sldId id="886" r:id="rId19"/>
    <p:sldId id="8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C10D263-252B-4D8B-8AF6-3DD188E55660}">
          <p14:sldIdLst>
            <p14:sldId id="613"/>
            <p14:sldId id="748"/>
            <p14:sldId id="820"/>
            <p14:sldId id="874"/>
            <p14:sldId id="805"/>
            <p14:sldId id="873"/>
            <p14:sldId id="881"/>
            <p14:sldId id="263"/>
            <p14:sldId id="264"/>
            <p14:sldId id="875"/>
            <p14:sldId id="883"/>
            <p14:sldId id="822"/>
            <p14:sldId id="884"/>
            <p14:sldId id="885"/>
            <p14:sldId id="886"/>
            <p14:sldId id="8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h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7F"/>
    <a:srgbClr val="62B5E5"/>
    <a:srgbClr val="2392D2"/>
    <a:srgbClr val="0097A9"/>
    <a:srgbClr val="80D7F7"/>
    <a:srgbClr val="E0F0FA"/>
    <a:srgbClr val="FF0000"/>
    <a:srgbClr val="FF820F"/>
    <a:srgbClr val="FFB13A"/>
    <a:srgbClr val="FF5F0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223" autoAdjust="0"/>
    <p:restoredTop sz="89919" autoAdjust="0"/>
  </p:normalViewPr>
  <p:slideViewPr>
    <p:cSldViewPr snapToGrid="0">
      <p:cViewPr varScale="1">
        <p:scale>
          <a:sx n="62" d="100"/>
          <a:sy n="62" d="100"/>
        </p:scale>
        <p:origin x="972" y="52"/>
      </p:cViewPr>
      <p:guideLst/>
    </p:cSldViewPr>
  </p:slideViewPr>
  <p:notesTextViewPr>
    <p:cViewPr>
      <p:scale>
        <a:sx n="1" d="1"/>
        <a:sy n="1" d="1"/>
      </p:scale>
      <p:origin x="0" y="0"/>
    </p:cViewPr>
  </p:notesTextViewPr>
  <p:notesViewPr>
    <p:cSldViewPr snapToGrid="0">
      <p:cViewPr varScale="1">
        <p:scale>
          <a:sx n="51" d="100"/>
          <a:sy n="51" d="100"/>
        </p:scale>
        <p:origin x="2692"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col"/>
        <c:grouping val="clustered"/>
        <c:varyColors val="0"/>
        <c:ser>
          <c:idx val="0"/>
          <c:order val="0"/>
          <c:tx>
            <c:strRef>
              <c:f>Sheet1!$B$1</c:f>
              <c:strCache>
                <c:ptCount val="1"/>
                <c:pt idx="0">
                  <c:v>Number</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chemeClr val="tx1"/>
                </a:solidFill>
                <a:prstDash val="solid"/>
              </a:ln>
              <a:effectLst/>
            </c:spPr>
            <c:trendlineType val="exp"/>
            <c:dispRSqr val="0"/>
            <c:dispEq val="0"/>
          </c:trendline>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Sheet1!$B$2:$B$8</c:f>
              <c:numCache>
                <c:formatCode>General</c:formatCode>
                <c:ptCount val="7"/>
                <c:pt idx="0">
                  <c:v>0.75</c:v>
                </c:pt>
                <c:pt idx="1">
                  <c:v>1</c:v>
                </c:pt>
                <c:pt idx="2">
                  <c:v>1.25</c:v>
                </c:pt>
                <c:pt idx="3">
                  <c:v>1.6</c:v>
                </c:pt>
                <c:pt idx="4">
                  <c:v>2.25</c:v>
                </c:pt>
                <c:pt idx="5">
                  <c:v>2.75</c:v>
                </c:pt>
                <c:pt idx="6">
                  <c:v>3.4</c:v>
                </c:pt>
              </c:numCache>
            </c:numRef>
          </c:val>
          <c:extLst>
            <c:ext xmlns:c16="http://schemas.microsoft.com/office/drawing/2014/chart" uri="{C3380CC4-5D6E-409C-BE32-E72D297353CC}">
              <c16:uniqueId val="{00000000-DEC1-4D10-81A9-F8432F8F4688}"/>
            </c:ext>
          </c:extLst>
        </c:ser>
        <c:dLbls>
          <c:showLegendKey val="0"/>
          <c:showVal val="0"/>
          <c:showCatName val="0"/>
          <c:showSerName val="0"/>
          <c:showPercent val="0"/>
          <c:showBubbleSize val="0"/>
        </c:dLbls>
        <c:gapWidth val="135"/>
        <c:overlap val="-21"/>
        <c:axId val="872854448"/>
        <c:axId val="872854776"/>
      </c:barChart>
      <c:catAx>
        <c:axId val="8728544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872854776"/>
        <c:crosses val="autoZero"/>
        <c:auto val="1"/>
        <c:lblAlgn val="ctr"/>
        <c:lblOffset val="100"/>
        <c:noMultiLvlLbl val="0"/>
      </c:catAx>
      <c:valAx>
        <c:axId val="872854776"/>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8728544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B4ADBA0-BBB3-40DD-ABEF-A87CDDA4F75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48DB300-4AB1-4FF4-83DA-E39911FBF45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2BD658-C6C3-4658-8129-9A5E8CEE7539}" type="datetimeFigureOut">
              <a:rPr lang="en-US" smtClean="0"/>
              <a:t>7/27/2023</a:t>
            </a:fld>
            <a:endParaRPr lang="en-US"/>
          </a:p>
        </p:txBody>
      </p:sp>
      <p:sp>
        <p:nvSpPr>
          <p:cNvPr id="4" name="Footer Placeholder 3">
            <a:extLst>
              <a:ext uri="{FF2B5EF4-FFF2-40B4-BE49-F238E27FC236}">
                <a16:creationId xmlns:a16="http://schemas.microsoft.com/office/drawing/2014/main" id="{2B8932DC-32F0-4850-A42D-901FEEFCD5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153FC-0800-4184-9FFB-18A4EAA903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E6C87F-6612-4525-8CDC-DC77238E3D1B}" type="slidenum">
              <a:rPr lang="en-US" smtClean="0"/>
              <a:t>‹#›</a:t>
            </a:fld>
            <a:endParaRPr lang="en-US"/>
          </a:p>
        </p:txBody>
      </p:sp>
    </p:spTree>
    <p:extLst>
      <p:ext uri="{BB962C8B-B14F-4D97-AF65-F5344CB8AC3E}">
        <p14:creationId xmlns:p14="http://schemas.microsoft.com/office/powerpoint/2010/main" val="2295114156"/>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jpeg>
</file>

<file path=ppt/media/image67.png>
</file>

<file path=ppt/media/image68.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0D5EE-A87E-4D5C-8933-7031F760672D}" type="datetimeFigureOut">
              <a:rPr lang="en-US" smtClean="0"/>
              <a:t>7/27/2023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765347-C546-49C6-AA2B-6EB6D562A750}" type="slidenum">
              <a:rPr lang="en-US" smtClean="0"/>
              <a:t>‹#›</a:t>
            </a:fld>
            <a:endParaRPr lang="en-US" dirty="0"/>
          </a:p>
        </p:txBody>
      </p:sp>
    </p:spTree>
    <p:extLst>
      <p:ext uri="{BB962C8B-B14F-4D97-AF65-F5344CB8AC3E}">
        <p14:creationId xmlns:p14="http://schemas.microsoft.com/office/powerpoint/2010/main" val="3558613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0056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1825664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649179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Cyber attacks - March 2018 Atlanta Ransomware attack knocked out city services for over a week. Cost over 2.5 million dollars and counting.</a:t>
            </a:r>
          </a:p>
          <a:p>
            <a:pPr marL="228600" indent="-228600">
              <a:buAutoNum type="arabicPeriod"/>
            </a:pPr>
            <a:r>
              <a:rPr lang="en-US" dirty="0"/>
              <a:t>Noncompliance - California recently passed privacy legislation (similar to GDPR) with fines associated for each violation. Other states are going to follow.</a:t>
            </a:r>
          </a:p>
          <a:p>
            <a:pPr marL="228600" indent="-228600">
              <a:buAutoNum type="arabicPeriod"/>
            </a:pPr>
            <a:r>
              <a:rPr lang="en-US" dirty="0"/>
              <a:t>Deployment if IOT Services - Mirai Botnet used to take control of IoT devices and perform distributed denial of service (DDoS) attacks</a:t>
            </a:r>
          </a:p>
          <a:p>
            <a:pPr marL="228600" indent="-228600">
              <a:buAutoNum type="arabicPeriod"/>
            </a:pPr>
            <a:r>
              <a:rPr lang="en-US" dirty="0"/>
              <a:t>Convergence of physical - Atlanta resorted to canceling court dates, city job interviews, sharing computers and using paper records to continue with business</a:t>
            </a:r>
          </a:p>
          <a:p>
            <a:pPr marL="228600" indent="-228600">
              <a:buAutoNum type="arabicPeriod"/>
            </a:pPr>
            <a:r>
              <a:rPr lang="en-US" dirty="0"/>
              <a:t>Connected Humans - FDA confirmed last year that St. Jude implantable cardiac devices have vulnerabilities that leave them vulnerable to attack</a:t>
            </a:r>
          </a:p>
          <a:p>
            <a:pPr marL="228600" indent="-228600">
              <a:buAutoNum type="arabicPeriod"/>
            </a:pPr>
            <a:r>
              <a:rPr lang="en-US" dirty="0"/>
              <a:t>Legacy Systems</a:t>
            </a:r>
            <a:r>
              <a:rPr lang="en-US" baseline="0" dirty="0"/>
              <a:t> - Cities are spending over half of their IT budgets supporting and maintaining legacy, outdated systems that are vulnerable to attack</a:t>
            </a: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08765347-C546-49C6-AA2B-6EB6D562A750}" type="slidenum">
              <a:rPr lang="en-US" smtClean="0"/>
              <a:t>5</a:t>
            </a:fld>
            <a:endParaRPr lang="en-US" dirty="0"/>
          </a:p>
        </p:txBody>
      </p:sp>
    </p:spTree>
    <p:extLst>
      <p:ext uri="{BB962C8B-B14F-4D97-AF65-F5344CB8AC3E}">
        <p14:creationId xmlns:p14="http://schemas.microsoft.com/office/powerpoint/2010/main" val="3302628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3983125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Industry Standards</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ISO</a:t>
            </a:r>
            <a:r>
              <a:rPr kumimoji="0" lang="en-US" sz="1200" b="0" i="0" u="none" strike="noStrike" kern="1200" cap="none" spc="0" normalizeH="0" baseline="3000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1</a:t>
            </a: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 27001/2</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NIST</a:t>
            </a:r>
            <a:r>
              <a:rPr kumimoji="0" lang="en-US" sz="1200" b="0" i="0" u="none" strike="noStrike" kern="1200" cap="none" spc="0" normalizeH="0" baseline="3000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2</a:t>
            </a: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 cybersecurity framework</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Global privacy and data protection laws</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ITIL</a:t>
            </a:r>
            <a:r>
              <a:rPr kumimoji="0" lang="en-US" sz="1200" b="0" i="0" u="none" strike="noStrike" kern="1200" cap="none" spc="0" normalizeH="0" baseline="3000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3</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endParaRPr kumimoji="0" lang="en-US" sz="1200" b="0" i="0" u="none" strike="noStrike" kern="1200" cap="none" spc="0" normalizeH="0" baseline="3000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l"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r>
              <a:rPr kumimoji="0" lang="en-US" sz="1200" b="0" i="0" u="none" strike="noStrike" kern="1200" cap="none" spc="0" normalizeH="0" baseline="3000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Leading Practices </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Recognized information security leader</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Project / engagement experience</a:t>
            </a:r>
          </a:p>
          <a:p>
            <a:pPr marL="171448" marR="0" lvl="0" indent="-171448" algn="l"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Published industry research</a:t>
            </a:r>
          </a:p>
          <a:p>
            <a:pPr marL="0" marR="0" lvl="0" indent="0" algn="l"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endParaRPr kumimoji="0" lang="en-US" sz="1200" b="1"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l"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r>
              <a:rPr kumimoji="0" lang="en-US" sz="1200" b="1"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Threat Landscape </a:t>
            </a:r>
          </a:p>
          <a:p>
            <a:pPr marL="171448" marR="0" lvl="0" indent="-171448"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Who might attack? </a:t>
            </a:r>
          </a:p>
          <a:p>
            <a:pPr marL="171448" marR="0" lvl="0" indent="-171448"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What are they after?</a:t>
            </a:r>
          </a:p>
          <a:p>
            <a:pPr marL="171448" marR="0" lvl="0" indent="-171448"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r>
              <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rPr>
              <a:t>What tactics will they use?</a:t>
            </a:r>
          </a:p>
          <a:p>
            <a:pPr marL="171448" marR="0" lvl="0" indent="-171448"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171448" marR="0" lvl="0" indent="-171448" defTabSz="1219170" rtl="0" eaLnBrk="1" fontAlgn="auto" latinLnBrk="0" hangingPunct="1">
              <a:lnSpc>
                <a:spcPct val="100000"/>
              </a:lnSpc>
              <a:spcBef>
                <a:spcPts val="99"/>
              </a:spcBef>
              <a:spcAft>
                <a:spcPts val="0"/>
              </a:spcAft>
              <a:buClrTx/>
              <a:buSzTx/>
              <a:buFont typeface="Wingdings" panose="05000000000000000000" pitchFamily="2" charset="2"/>
              <a:buChar char="§"/>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800" b="0" i="1" u="none" strike="noStrike" kern="1200" cap="none" spc="0" normalizeH="0" baseline="30000" noProof="0" dirty="0">
                <a:ln>
                  <a:noFill/>
                </a:ln>
                <a:solidFill>
                  <a:srgbClr val="313131"/>
                </a:solidFill>
                <a:effectLst/>
                <a:uLnTx/>
                <a:uFillTx/>
                <a:latin typeface="Segoe UI" panose="020B0502040204020203" pitchFamily="34" charset="0"/>
                <a:ea typeface="+mn-ea"/>
                <a:cs typeface="Segoe UI" panose="020B0502040204020203" pitchFamily="34" charset="0"/>
              </a:rPr>
              <a:t>1 </a:t>
            </a:r>
            <a:r>
              <a:rPr kumimoji="0" lang="en-US" sz="800" b="0" i="1" u="none" strike="noStrike" kern="1200" cap="none" spc="0" normalizeH="0" baseline="0" noProof="0" dirty="0">
                <a:ln>
                  <a:noFill/>
                </a:ln>
                <a:solidFill>
                  <a:srgbClr val="313131"/>
                </a:solidFill>
                <a:effectLst/>
                <a:uLnTx/>
                <a:uFillTx/>
                <a:latin typeface="Segoe UI" panose="020B0502040204020203" pitchFamily="34" charset="0"/>
                <a:ea typeface="+mn-ea"/>
                <a:cs typeface="Segoe UI" panose="020B0502040204020203" pitchFamily="34" charset="0"/>
              </a:rPr>
              <a:t>International Organization for Standardization</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800" b="0" i="1" u="none" strike="noStrike" kern="1200" cap="none" spc="0" normalizeH="0" baseline="30000" noProof="0" dirty="0">
                <a:ln>
                  <a:noFill/>
                </a:ln>
                <a:solidFill>
                  <a:srgbClr val="313131"/>
                </a:solidFill>
                <a:effectLst/>
                <a:uLnTx/>
                <a:uFillTx/>
                <a:latin typeface="Segoe UI" panose="020B0502040204020203" pitchFamily="34" charset="0"/>
                <a:ea typeface="+mn-ea"/>
                <a:cs typeface="Segoe UI" panose="020B0502040204020203" pitchFamily="34" charset="0"/>
              </a:rPr>
              <a:t>2</a:t>
            </a:r>
            <a:r>
              <a:rPr kumimoji="0" lang="en-US" sz="800" b="0" i="1" u="none" strike="noStrike" kern="1200" cap="none" spc="0" normalizeH="0" baseline="0" noProof="0" dirty="0">
                <a:ln>
                  <a:noFill/>
                </a:ln>
                <a:solidFill>
                  <a:srgbClr val="313131"/>
                </a:solidFill>
                <a:effectLst/>
                <a:uLnTx/>
                <a:uFillTx/>
                <a:latin typeface="Segoe UI" panose="020B0502040204020203" pitchFamily="34" charset="0"/>
                <a:ea typeface="+mn-ea"/>
                <a:cs typeface="Segoe UI" panose="020B0502040204020203" pitchFamily="34" charset="0"/>
              </a:rPr>
              <a:t> National Institute for Standards and Technology</a:t>
            </a:r>
          </a:p>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800" b="0" i="1" u="none" strike="noStrike" kern="1200" cap="none" spc="0" normalizeH="0" baseline="30000" noProof="0" dirty="0">
                <a:ln>
                  <a:noFill/>
                </a:ln>
                <a:solidFill>
                  <a:srgbClr val="313131"/>
                </a:solidFill>
                <a:effectLst/>
                <a:uLnTx/>
                <a:uFillTx/>
                <a:latin typeface="Segoe UI" panose="020B0502040204020203" pitchFamily="34" charset="0"/>
                <a:ea typeface="+mn-ea"/>
                <a:cs typeface="Segoe UI" panose="020B0502040204020203" pitchFamily="34" charset="0"/>
              </a:rPr>
              <a:t>3</a:t>
            </a:r>
            <a:r>
              <a:rPr kumimoji="0" lang="en-US" sz="800" b="0" i="1" u="none" strike="noStrike" kern="1200" cap="none" spc="0" normalizeH="0" baseline="0" noProof="0" dirty="0">
                <a:ln>
                  <a:noFill/>
                </a:ln>
                <a:solidFill>
                  <a:srgbClr val="313131"/>
                </a:solidFill>
                <a:effectLst/>
                <a:uLnTx/>
                <a:uFillTx/>
                <a:latin typeface="Segoe UI" panose="020B0502040204020203" pitchFamily="34" charset="0"/>
                <a:ea typeface="+mn-ea"/>
                <a:cs typeface="Segoe UI" panose="020B0502040204020203" pitchFamily="34" charset="0"/>
              </a:rPr>
              <a:t> Formerly known as the Information Technology Infrastructure Library</a:t>
            </a:r>
          </a:p>
          <a:p>
            <a:pPr marL="0" marR="0" lvl="0" indent="0"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endParaRPr kumimoji="0" lang="en-US" sz="1200" b="1"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l" defTabSz="1219170" rtl="0" eaLnBrk="1" fontAlgn="auto" latinLnBrk="0" hangingPunct="1">
              <a:lnSpc>
                <a:spcPct val="100000"/>
              </a:lnSpc>
              <a:spcBef>
                <a:spcPts val="99"/>
              </a:spcBef>
              <a:spcAft>
                <a:spcPts val="0"/>
              </a:spcAft>
              <a:buClrTx/>
              <a:buSzTx/>
              <a:buFont typeface="Wingdings" panose="05000000000000000000" pitchFamily="2" charset="2"/>
              <a:buNone/>
              <a:tabLst/>
              <a:defRPr/>
            </a:pPr>
            <a:endParaRPr kumimoji="0" lang="en-US" sz="1200" b="1"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Segoe UI" panose="020B0502040204020203" pitchFamily="34" charset="0"/>
            </a:endParaRPr>
          </a:p>
          <a:p>
            <a:endParaRPr lang="en-US" b="1" dirty="0"/>
          </a:p>
        </p:txBody>
      </p:sp>
      <p:sp>
        <p:nvSpPr>
          <p:cNvPr id="4" name="Slide Number Placeholder 3"/>
          <p:cNvSpPr>
            <a:spLocks noGrp="1"/>
          </p:cNvSpPr>
          <p:nvPr>
            <p:ph type="sldNum" sz="quarter" idx="5"/>
          </p:nvPr>
        </p:nvSpPr>
        <p:spPr/>
        <p:txBody>
          <a:bodyPr/>
          <a:lstStyle/>
          <a:p>
            <a:fld id="{08A34052-12FB-4B01-8A2E-D87AD7371E95}" type="slidenum">
              <a:rPr lang="en-US" smtClean="0"/>
              <a:t>11</a:t>
            </a:fld>
            <a:endParaRPr lang="en-US" dirty="0"/>
          </a:p>
        </p:txBody>
      </p:sp>
    </p:spTree>
    <p:extLst>
      <p:ext uri="{BB962C8B-B14F-4D97-AF65-F5344CB8AC3E}">
        <p14:creationId xmlns:p14="http://schemas.microsoft.com/office/powerpoint/2010/main" val="3346869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3.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Picture Placeholder 8"/>
          <p:cNvSpPr>
            <a:spLocks noGrp="1" noChangeAspect="1"/>
          </p:cNvSpPr>
          <p:nvPr>
            <p:ph type="pic" sz="quarter" idx="11"/>
          </p:nvPr>
        </p:nvSpPr>
        <p:spPr>
          <a:xfrm>
            <a:off x="2505856" y="727200"/>
            <a:ext cx="7200000" cy="5400000"/>
          </a:xfrm>
          <a:prstGeom prst="rect">
            <a:avLst/>
          </a:prstGeom>
        </p:spPr>
        <p:txBody>
          <a:bodyPr/>
          <a:lstStyle>
            <a:lvl1pPr>
              <a:defRPr>
                <a:solidFill>
                  <a:schemeClr val="bg1"/>
                </a:solidFill>
              </a:defRPr>
            </a:lvl1pPr>
          </a:lstStyle>
          <a:p>
            <a:r>
              <a:rPr lang="en-US" noProof="0" dirty="0"/>
              <a:t>Click icon to add picture</a:t>
            </a:r>
          </a:p>
        </p:txBody>
      </p:sp>
      <p:sp>
        <p:nvSpPr>
          <p:cNvPr id="3" name="Subtitle 2"/>
          <p:cNvSpPr>
            <a:spLocks noGrp="1"/>
          </p:cNvSpPr>
          <p:nvPr>
            <p:ph type="subTitle" idx="1" hasCustomPrompt="1"/>
          </p:nvPr>
        </p:nvSpPr>
        <p:spPr bwMode="gray">
          <a:xfrm>
            <a:off x="503989" y="586423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marR="0" indent="0" algn="l" defTabSz="914400" rtl="0" eaLnBrk="1" fontAlgn="auto" latinLnBrk="0" hangingPunct="1">
              <a:lnSpc>
                <a:spcPct val="100000"/>
              </a:lnSpc>
              <a:spcBef>
                <a:spcPts val="0"/>
              </a:spcBef>
              <a:spcAft>
                <a:spcPts val="0"/>
              </a:spcAft>
              <a:buClrTx/>
              <a:buSzPct val="100000"/>
              <a:buFont typeface="Arial"/>
              <a:buNone/>
              <a:tabLst/>
              <a:defRPr sz="1600" b="0">
                <a:solidFill>
                  <a:schemeClr val="bg1"/>
                </a:solidFill>
              </a:defRPr>
            </a:lvl2pPr>
            <a:lvl3pPr marL="0" indent="0" algn="l">
              <a:spcAft>
                <a:spcPts val="0"/>
              </a:spcAft>
              <a:buNone/>
              <a:defRPr sz="1600">
                <a:solidFill>
                  <a:schemeClr val="bg1"/>
                </a:solidFill>
              </a:defRPr>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title style</a:t>
            </a:r>
          </a:p>
          <a:p>
            <a:pPr marL="0" marR="0" lvl="1" indent="0" algn="l" defTabSz="914400" rtl="0" eaLnBrk="1" fontAlgn="auto" latinLnBrk="0" hangingPunct="1">
              <a:lnSpc>
                <a:spcPct val="100000"/>
              </a:lnSpc>
              <a:spcBef>
                <a:spcPts val="0"/>
              </a:spcBef>
              <a:spcAft>
                <a:spcPts val="0"/>
              </a:spcAft>
              <a:buClrTx/>
              <a:buSzPct val="100000"/>
              <a:buFont typeface="Arial"/>
              <a:buNone/>
              <a:tabLst/>
              <a:defRPr/>
            </a:pPr>
            <a:r>
              <a:rPr lang="en-US" noProof="0" dirty="0"/>
              <a:t>Click to edit Master subtitle style</a:t>
            </a:r>
          </a:p>
        </p:txBody>
      </p:sp>
      <p:sp>
        <p:nvSpPr>
          <p:cNvPr id="5" name="Text Placeholder 4"/>
          <p:cNvSpPr>
            <a:spLocks noGrp="1"/>
          </p:cNvSpPr>
          <p:nvPr>
            <p:ph type="body" sz="quarter" idx="10"/>
          </p:nvPr>
        </p:nvSpPr>
        <p:spPr>
          <a:xfrm>
            <a:off x="501651" y="6381750"/>
            <a:ext cx="5594349" cy="298450"/>
          </a:xfrm>
          <a:prstGeom prst="rect">
            <a:avLst/>
          </a:prstGeom>
        </p:spPr>
        <p:txBody>
          <a:bodyPr/>
          <a:lstStyle>
            <a:lvl1pPr>
              <a:spcAft>
                <a:spcPts val="0"/>
              </a:spcAft>
              <a:defRPr sz="1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1" name="Group 20"/>
          <p:cNvGrpSpPr/>
          <p:nvPr userDrawn="1"/>
        </p:nvGrpSpPr>
        <p:grpSpPr>
          <a:xfrm>
            <a:off x="503988" y="378000"/>
            <a:ext cx="2001868" cy="349200"/>
            <a:chOff x="398463" y="404813"/>
            <a:chExt cx="1627187" cy="307976"/>
          </a:xfrm>
          <a:solidFill>
            <a:schemeClr val="bg1"/>
          </a:solidFill>
        </p:grpSpPr>
        <p:sp>
          <p:nvSpPr>
            <p:cNvPr id="1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3"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4460446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85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263454623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2" y="1628775"/>
            <a:ext cx="9152369" cy="4752975"/>
          </a:xfrm>
          <a:prstGeom prst="rect">
            <a:avLst/>
          </a:prstGeom>
        </p:spPr>
        <p:txBody>
          <a:bodyPr>
            <a:noAutofit/>
          </a:bodyPr>
          <a:lstStyle>
            <a:lvl1pPr>
              <a:spcBef>
                <a:spcPts val="3600"/>
              </a:spcBef>
              <a:defRPr sz="2800">
                <a:solidFill>
                  <a:schemeClr val="bg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113288153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blue">
    <p:bg>
      <p:bgPr>
        <a:solidFill>
          <a:schemeClr val="accent4"/>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7200"/>
            <a:ext cx="9277349" cy="4759584"/>
          </a:xfrm>
          <a:prstGeom prst="rect">
            <a:avLst/>
          </a:prstGeom>
        </p:spPr>
        <p:txBody>
          <a:bodyPr>
            <a:noAutofit/>
          </a:bodyPr>
          <a:lstStyle>
            <a:lvl1pPr>
              <a:spcBef>
                <a:spcPts val="3600"/>
              </a:spcBef>
              <a:defRPr sz="2800">
                <a:solidFill>
                  <a:schemeClr val="bg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56815328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8775"/>
            <a:ext cx="9277349" cy="4752975"/>
          </a:xfrm>
          <a:prstGeom prst="rect">
            <a:avLst/>
          </a:prstGeom>
        </p:spPr>
        <p:txBody>
          <a:bodyPr>
            <a:noAutofit/>
          </a:bodyPr>
          <a:lstStyle>
            <a:lvl1pPr>
              <a:spcBef>
                <a:spcPts val="3600"/>
              </a:spcBef>
              <a:defRPr sz="2800">
                <a:solidFill>
                  <a:schemeClr val="bg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403830435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Key statement black">
    <p:bg>
      <p:bgPr>
        <a:solidFill>
          <a:schemeClr val="tx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8775"/>
            <a:ext cx="9277349" cy="4752975"/>
          </a:xfrm>
          <a:prstGeom prst="rect">
            <a:avLst/>
          </a:prstGeom>
        </p:spPr>
        <p:txBody>
          <a:bodyPr>
            <a:noAutofit/>
          </a:bodyPr>
          <a:lstStyle>
            <a:lvl1pPr>
              <a:spcBef>
                <a:spcPts val="3600"/>
              </a:spcBef>
              <a:defRPr sz="2800">
                <a:solidFill>
                  <a:schemeClr val="bg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52005043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8775"/>
            <a:ext cx="9277349" cy="4752975"/>
          </a:xfrm>
          <a:prstGeom prst="rect">
            <a:avLst/>
          </a:prstGeom>
        </p:spPr>
        <p:txBody>
          <a:bodyPr>
            <a:noAutofit/>
          </a:bodyPr>
          <a:lstStyle>
            <a:lvl1pPr>
              <a:spcBef>
                <a:spcPts val="3600"/>
              </a:spcBef>
              <a:defRPr sz="2800">
                <a:solidFill>
                  <a:schemeClr val="tx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Edit Master text styles</a:t>
            </a:r>
          </a:p>
        </p:txBody>
      </p:sp>
    </p:spTree>
    <p:extLst>
      <p:ext uri="{BB962C8B-B14F-4D97-AF65-F5344CB8AC3E}">
        <p14:creationId xmlns:p14="http://schemas.microsoft.com/office/powerpoint/2010/main" val="30400080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501651" y="1665289"/>
            <a:ext cx="9277349" cy="4716463"/>
          </a:xfrm>
          <a:prstGeom prst="rect">
            <a:avLst/>
          </a:prstGeom>
        </p:spPr>
        <p:txBody>
          <a:bodyPr/>
          <a:lstStyle>
            <a:lvl1pPr marL="0" indent="0" algn="l">
              <a:buFontTx/>
              <a:buNone/>
              <a:tabLst>
                <a:tab pos="6729413" algn="r"/>
              </a:tabLst>
              <a:defRPr/>
            </a:lvl1pPr>
            <a:lvl2pPr marL="127000" indent="-127000">
              <a:tabLst>
                <a:tab pos="6729413" algn="r"/>
              </a:tabLst>
              <a:defRPr/>
            </a:lvl2pPr>
            <a:lvl3pPr marL="279400" indent="-127000">
              <a:tabLst>
                <a:tab pos="6729413" algn="r"/>
              </a:tabLst>
              <a:defRPr/>
            </a:lvl3pPr>
            <a:lvl4pPr marL="431800" indent="-127000">
              <a:tabLst>
                <a:tab pos="6729413" algn="r"/>
              </a:tabLst>
              <a:defRPr/>
            </a:lvl4pPr>
            <a:lvl5pPr marL="584200" indent="-127000">
              <a:tabLst>
                <a:tab pos="5029200" algn="r"/>
              </a:tabLst>
              <a:defRPr baseline="0"/>
            </a:lvl5pPr>
            <a:lvl6pPr>
              <a:tabLst>
                <a:tab pos="6729413" algn="r"/>
              </a:tabLst>
              <a:defRPr/>
            </a:lvl6pPr>
            <a:lvl7pPr>
              <a:tabLst>
                <a:tab pos="6729413" algn="r"/>
              </a:tabLst>
              <a:defRPr/>
            </a:lvl7pPr>
            <a:lvl8pPr>
              <a:tabLst>
                <a:tab pos="6729413" algn="r"/>
              </a:tabLst>
              <a:defRPr/>
            </a:lvl8pPr>
            <a:lvl9pPr>
              <a:tabLst>
                <a:tab pos="6729413"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Placeholder 1"/>
          <p:cNvSpPr>
            <a:spLocks noGrp="1"/>
          </p:cNvSpPr>
          <p:nvPr>
            <p:ph type="title" hasCustomPrompt="1"/>
          </p:nvPr>
        </p:nvSpPr>
        <p:spPr>
          <a:xfrm>
            <a:off x="501652" y="317500"/>
            <a:ext cx="11180232" cy="698501"/>
          </a:xfrm>
          <a:prstGeom prst="rect">
            <a:avLst/>
          </a:prstGeom>
        </p:spPr>
        <p:txBody>
          <a:bodyPr vert="horz" lIns="0" tIns="0" rIns="0" bIns="0" rtlCol="0" anchor="t" anchorCtr="0">
            <a:noAutofit/>
          </a:bodyPr>
          <a:lstStyle>
            <a:lvl1pPr>
              <a:defRPr/>
            </a:lvl1pPr>
          </a:lstStyle>
          <a:p>
            <a:r>
              <a:rPr lang="en-US" dirty="0"/>
              <a:t>Click to add title</a:t>
            </a:r>
          </a:p>
        </p:txBody>
      </p:sp>
    </p:spTree>
    <p:extLst>
      <p:ext uri="{BB962C8B-B14F-4D97-AF65-F5344CB8AC3E}">
        <p14:creationId xmlns:p14="http://schemas.microsoft.com/office/powerpoint/2010/main" val="230228172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1"/>
            <a:ext cx="11188700" cy="698500"/>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5" name="Picture Placeholder 9"/>
          <p:cNvSpPr>
            <a:spLocks noGrp="1"/>
          </p:cNvSpPr>
          <p:nvPr>
            <p:ph type="pic" sz="quarter" idx="15"/>
          </p:nvPr>
        </p:nvSpPr>
        <p:spPr>
          <a:xfrm>
            <a:off x="5450351" y="1701801"/>
            <a:ext cx="6240000" cy="4679950"/>
          </a:xfrm>
        </p:spPr>
        <p:txBody>
          <a:bodyPr/>
          <a:lstStyle/>
          <a:p>
            <a:r>
              <a:rPr lang="en-US" noProof="0" dirty="0"/>
              <a:t>Click icon to add picture</a:t>
            </a:r>
          </a:p>
        </p:txBody>
      </p:sp>
      <p:sp>
        <p:nvSpPr>
          <p:cNvPr id="6" name="Content Placeholder 3"/>
          <p:cNvSpPr>
            <a:spLocks noGrp="1"/>
          </p:cNvSpPr>
          <p:nvPr>
            <p:ph sz="quarter" idx="10"/>
          </p:nvPr>
        </p:nvSpPr>
        <p:spPr>
          <a:xfrm>
            <a:off x="501651" y="1665289"/>
            <a:ext cx="4456429" cy="4716463"/>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39789909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698500"/>
          </a:xfrm>
        </p:spPr>
        <p:txBody>
          <a:bodyPr/>
          <a:lstStyle/>
          <a:p>
            <a:r>
              <a:rPr lang="en-US" noProof="0"/>
              <a:t>Click to edit Master title style</a:t>
            </a:r>
            <a:endParaRPr lang="en-US" noProof="0" dirty="0"/>
          </a:p>
        </p:txBody>
      </p:sp>
      <p:sp>
        <p:nvSpPr>
          <p:cNvPr id="14" name="Text Placeholder 18"/>
          <p:cNvSpPr>
            <a:spLocks noGrp="1"/>
          </p:cNvSpPr>
          <p:nvPr>
            <p:ph idx="1"/>
          </p:nvPr>
        </p:nvSpPr>
        <p:spPr>
          <a:xfrm>
            <a:off x="501651" y="1665289"/>
            <a:ext cx="11165416" cy="4716463"/>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10332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4" name="Title Placeholder 1"/>
          <p:cNvSpPr>
            <a:spLocks noGrp="1"/>
          </p:cNvSpPr>
          <p:nvPr>
            <p:ph type="title"/>
          </p:nvPr>
        </p:nvSpPr>
        <p:spPr>
          <a:xfrm>
            <a:off x="501651" y="317500"/>
            <a:ext cx="11162349" cy="334101"/>
          </a:xfrm>
          <a:prstGeom prst="rect">
            <a:avLst/>
          </a:prstGeom>
        </p:spPr>
        <p:txBody>
          <a:bodyPr vert="horz" lIns="0" tIns="0" rIns="0" bIns="0" rtlCol="0" anchor="t" anchorCtr="0">
            <a:noAutofit/>
          </a:bodyPr>
          <a:lstStyle>
            <a:lvl1pPr>
              <a:defRPr/>
            </a:lvl1pPr>
          </a:lstStyle>
          <a:p>
            <a:r>
              <a:rPr lang="en-US" noProof="0"/>
              <a:t>Click to edit Master title style</a:t>
            </a:r>
            <a:endParaRPr lang="en-US" noProof="0" dirty="0"/>
          </a:p>
        </p:txBody>
      </p:sp>
      <p:sp>
        <p:nvSpPr>
          <p:cNvPr id="8" name="Text Placeholder 18"/>
          <p:cNvSpPr>
            <a:spLocks noGrp="1"/>
          </p:cNvSpPr>
          <p:nvPr>
            <p:ph idx="1"/>
          </p:nvPr>
        </p:nvSpPr>
        <p:spPr>
          <a:xfrm>
            <a:off x="501651" y="1665289"/>
            <a:ext cx="11165416" cy="471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85539612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9" name="Picture Placeholder 8"/>
          <p:cNvSpPr>
            <a:spLocks noGrp="1" noChangeAspect="1"/>
          </p:cNvSpPr>
          <p:nvPr>
            <p:ph type="pic" sz="quarter" idx="11"/>
          </p:nvPr>
        </p:nvSpPr>
        <p:spPr>
          <a:xfrm>
            <a:off x="2489813" y="727200"/>
            <a:ext cx="7200000" cy="5400000"/>
          </a:xfrm>
          <a:prstGeom prst="rect">
            <a:avLst/>
          </a:prstGeom>
        </p:spPr>
        <p:txBody>
          <a:bodyPr/>
          <a:lstStyle/>
          <a:p>
            <a:r>
              <a:rPr lang="en-US" noProof="0" dirty="0"/>
              <a:t>Click icon to add picture</a:t>
            </a:r>
          </a:p>
        </p:txBody>
      </p:sp>
      <p:sp>
        <p:nvSpPr>
          <p:cNvPr id="3" name="Subtitle 2"/>
          <p:cNvSpPr>
            <a:spLocks noGrp="1"/>
          </p:cNvSpPr>
          <p:nvPr>
            <p:ph type="subTitle" idx="1" hasCustomPrompt="1"/>
          </p:nvPr>
        </p:nvSpPr>
        <p:spPr bwMode="gray">
          <a:xfrm>
            <a:off x="501651" y="586423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501651" y="6381750"/>
            <a:ext cx="5594349" cy="298450"/>
          </a:xfrm>
          <a:prstGeom prst="rect">
            <a:avLst/>
          </a:prstGeom>
        </p:spPr>
        <p:txBody>
          <a:bodyPr/>
          <a:lstStyle>
            <a:lvl1pPr>
              <a:spcAft>
                <a:spcPts val="0"/>
              </a:spcAft>
              <a:defRPr sz="10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7" name="Group 6"/>
          <p:cNvGrpSpPr/>
          <p:nvPr userDrawn="1"/>
        </p:nvGrpSpPr>
        <p:grpSpPr>
          <a:xfrm>
            <a:off x="503988" y="378000"/>
            <a:ext cx="1985825" cy="349200"/>
            <a:chOff x="398463" y="404813"/>
            <a:chExt cx="1627187" cy="307976"/>
          </a:xfrm>
          <a:solidFill>
            <a:schemeClr val="tx1"/>
          </a:solidFill>
        </p:grpSpPr>
        <p:sp>
          <p:nvSpPr>
            <p:cNvPr id="8"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0"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1"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2"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3"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4"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7"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484114949"/>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amp; 1 column - large">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4" name="Title Placeholder 1"/>
          <p:cNvSpPr>
            <a:spLocks noGrp="1"/>
          </p:cNvSpPr>
          <p:nvPr>
            <p:ph type="title"/>
          </p:nvPr>
        </p:nvSpPr>
        <p:spPr>
          <a:xfrm>
            <a:off x="501651" y="317500"/>
            <a:ext cx="11162349" cy="334101"/>
          </a:xfrm>
          <a:prstGeom prst="rect">
            <a:avLst/>
          </a:prstGeom>
        </p:spPr>
        <p:txBody>
          <a:bodyPr vert="horz" lIns="0" tIns="0" rIns="0" bIns="0" rtlCol="0" anchor="t" anchorCtr="0">
            <a:noAutofit/>
          </a:bodyPr>
          <a:lstStyle>
            <a:lvl1pPr>
              <a:defRPr/>
            </a:lvl1pPr>
          </a:lstStyle>
          <a:p>
            <a:r>
              <a:rPr lang="en-US" noProof="0"/>
              <a:t>Click to edit Master title style</a:t>
            </a:r>
            <a:endParaRPr lang="en-US" noProof="0" dirty="0"/>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85822306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6"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17" name="Chart Placeholder 3"/>
          <p:cNvSpPr>
            <a:spLocks noGrp="1"/>
          </p:cNvSpPr>
          <p:nvPr>
            <p:ph type="chart" sz="quarter" idx="15"/>
          </p:nvPr>
        </p:nvSpPr>
        <p:spPr>
          <a:xfrm>
            <a:off x="501652" y="2052000"/>
            <a:ext cx="11188699" cy="4069013"/>
          </a:xfrm>
          <a:prstGeom prst="rect">
            <a:avLst/>
          </a:prstGeom>
        </p:spPr>
        <p:txBody>
          <a:bodyPr/>
          <a:lstStyle/>
          <a:p>
            <a:r>
              <a:rPr lang="en-US" noProof="0" dirty="0"/>
              <a:t>Click icon to add chart</a:t>
            </a:r>
          </a:p>
        </p:txBody>
      </p:sp>
      <p:sp>
        <p:nvSpPr>
          <p:cNvPr id="18" name="Text Placeholder 8"/>
          <p:cNvSpPr>
            <a:spLocks noGrp="1"/>
          </p:cNvSpPr>
          <p:nvPr>
            <p:ph type="body" sz="quarter" idx="18"/>
          </p:nvPr>
        </p:nvSpPr>
        <p:spPr>
          <a:xfrm>
            <a:off x="501652" y="1665289"/>
            <a:ext cx="11188699" cy="392112"/>
          </a:xfrm>
        </p:spPr>
        <p:txBody>
          <a:bodyPr/>
          <a:lstStyle/>
          <a:p>
            <a:pPr lvl="0"/>
            <a:r>
              <a:rPr lang="en-US" noProof="0"/>
              <a:t>Edit Master text styles</a:t>
            </a:r>
          </a:p>
        </p:txBody>
      </p:sp>
    </p:spTree>
    <p:extLst>
      <p:ext uri="{BB962C8B-B14F-4D97-AF65-F5344CB8AC3E}">
        <p14:creationId xmlns:p14="http://schemas.microsoft.com/office/powerpoint/2010/main" val="58813997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1"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6"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17" name="Chart Placeholder 3"/>
          <p:cNvSpPr>
            <a:spLocks noGrp="1"/>
          </p:cNvSpPr>
          <p:nvPr>
            <p:ph type="chart" sz="quarter" idx="15"/>
          </p:nvPr>
        </p:nvSpPr>
        <p:spPr>
          <a:xfrm>
            <a:off x="504000" y="2051999"/>
            <a:ext cx="3549549" cy="4069014"/>
          </a:xfrm>
          <a:prstGeom prst="rect">
            <a:avLst/>
          </a:prstGeom>
        </p:spPr>
        <p:txBody>
          <a:bodyPr/>
          <a:lstStyle/>
          <a:p>
            <a:r>
              <a:rPr lang="en-US" noProof="0" dirty="0"/>
              <a:t>Click icon to add chart</a:t>
            </a:r>
          </a:p>
        </p:txBody>
      </p:sp>
      <p:sp>
        <p:nvSpPr>
          <p:cNvPr id="18" name="Text Placeholder 8"/>
          <p:cNvSpPr>
            <a:spLocks noGrp="1"/>
          </p:cNvSpPr>
          <p:nvPr>
            <p:ph type="body" sz="quarter" idx="18"/>
          </p:nvPr>
        </p:nvSpPr>
        <p:spPr>
          <a:xfrm>
            <a:off x="501650" y="1665289"/>
            <a:ext cx="3562351" cy="392112"/>
          </a:xfrm>
        </p:spPr>
        <p:txBody>
          <a:bodyPr/>
          <a:lstStyle/>
          <a:p>
            <a:pPr lvl="0"/>
            <a:r>
              <a:rPr lang="en-US" noProof="0"/>
              <a:t>Edit Master text styles</a:t>
            </a:r>
          </a:p>
        </p:txBody>
      </p:sp>
      <p:sp>
        <p:nvSpPr>
          <p:cNvPr id="7" name="Chart Placeholder 3"/>
          <p:cNvSpPr>
            <a:spLocks noGrp="1"/>
          </p:cNvSpPr>
          <p:nvPr>
            <p:ph type="chart" sz="quarter" idx="19"/>
          </p:nvPr>
        </p:nvSpPr>
        <p:spPr>
          <a:xfrm>
            <a:off x="4303184" y="2051999"/>
            <a:ext cx="3561616" cy="4069014"/>
          </a:xfrm>
          <a:prstGeom prst="rect">
            <a:avLst/>
          </a:prstGeom>
        </p:spPr>
        <p:txBody>
          <a:bodyPr/>
          <a:lstStyle/>
          <a:p>
            <a:r>
              <a:rPr lang="en-US" noProof="0" dirty="0"/>
              <a:t>Click icon to add chart</a:t>
            </a:r>
          </a:p>
        </p:txBody>
      </p:sp>
      <p:sp>
        <p:nvSpPr>
          <p:cNvPr id="8" name="Text Placeholder 8"/>
          <p:cNvSpPr>
            <a:spLocks noGrp="1"/>
          </p:cNvSpPr>
          <p:nvPr>
            <p:ph type="body" sz="quarter" idx="20"/>
          </p:nvPr>
        </p:nvSpPr>
        <p:spPr>
          <a:xfrm>
            <a:off x="4303185" y="1665289"/>
            <a:ext cx="3561615" cy="392112"/>
          </a:xfrm>
        </p:spPr>
        <p:txBody>
          <a:bodyPr/>
          <a:lstStyle/>
          <a:p>
            <a:pPr lvl="0"/>
            <a:r>
              <a:rPr lang="en-US" noProof="0"/>
              <a:t>Edit Master text styles</a:t>
            </a:r>
          </a:p>
        </p:txBody>
      </p:sp>
      <p:sp>
        <p:nvSpPr>
          <p:cNvPr id="9" name="Chart Placeholder 3"/>
          <p:cNvSpPr>
            <a:spLocks noGrp="1"/>
          </p:cNvSpPr>
          <p:nvPr>
            <p:ph type="chart" sz="quarter" idx="21"/>
          </p:nvPr>
        </p:nvSpPr>
        <p:spPr>
          <a:xfrm>
            <a:off x="8126397" y="2051999"/>
            <a:ext cx="3563953" cy="4069014"/>
          </a:xfrm>
          <a:prstGeom prst="rect">
            <a:avLst/>
          </a:prstGeom>
        </p:spPr>
        <p:txBody>
          <a:bodyPr/>
          <a:lstStyle/>
          <a:p>
            <a:r>
              <a:rPr lang="en-US" noProof="0" dirty="0"/>
              <a:t>Click icon to add chart</a:t>
            </a:r>
          </a:p>
        </p:txBody>
      </p:sp>
      <p:sp>
        <p:nvSpPr>
          <p:cNvPr id="10" name="Text Placeholder 8"/>
          <p:cNvSpPr>
            <a:spLocks noGrp="1"/>
          </p:cNvSpPr>
          <p:nvPr>
            <p:ph type="body" sz="quarter" idx="22"/>
          </p:nvPr>
        </p:nvSpPr>
        <p:spPr>
          <a:xfrm>
            <a:off x="8126396" y="1659145"/>
            <a:ext cx="3563955" cy="398256"/>
          </a:xfrm>
        </p:spPr>
        <p:txBody>
          <a:bodyPr/>
          <a:lstStyle/>
          <a:p>
            <a:pPr lvl="0"/>
            <a:r>
              <a:rPr lang="en-US" noProof="0"/>
              <a:t>Edit Master text styles</a:t>
            </a:r>
          </a:p>
        </p:txBody>
      </p:sp>
    </p:spTree>
    <p:extLst>
      <p:ext uri="{BB962C8B-B14F-4D97-AF65-F5344CB8AC3E}">
        <p14:creationId xmlns:p14="http://schemas.microsoft.com/office/powerpoint/2010/main" val="3847637744"/>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s of text">
    <p:spTree>
      <p:nvGrpSpPr>
        <p:cNvPr id="1" name=""/>
        <p:cNvGrpSpPr/>
        <p:nvPr/>
      </p:nvGrpSpPr>
      <p:grpSpPr>
        <a:xfrm>
          <a:off x="0" y="0"/>
          <a:ext cx="0" cy="0"/>
          <a:chOff x="0" y="0"/>
          <a:chExt cx="0" cy="0"/>
        </a:xfrm>
      </p:grpSpPr>
      <p:sp>
        <p:nvSpPr>
          <p:cNvPr id="14" name="Title Placeholder 1"/>
          <p:cNvSpPr>
            <a:spLocks noGrp="1"/>
          </p:cNvSpPr>
          <p:nvPr>
            <p:ph type="title" hasCustomPrompt="1"/>
          </p:nvPr>
        </p:nvSpPr>
        <p:spPr>
          <a:xfrm>
            <a:off x="501651" y="317500"/>
            <a:ext cx="11202669"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9" name="Text Placeholder 8"/>
          <p:cNvSpPr>
            <a:spLocks noGrp="1"/>
          </p:cNvSpPr>
          <p:nvPr>
            <p:ph type="body" sz="quarter" idx="13" hasCustomPrompt="1"/>
          </p:nvPr>
        </p:nvSpPr>
        <p:spPr>
          <a:xfrm>
            <a:off x="501651" y="651600"/>
            <a:ext cx="1120266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3" name="Content Placeholder 3"/>
          <p:cNvSpPr>
            <a:spLocks noGrp="1"/>
          </p:cNvSpPr>
          <p:nvPr>
            <p:ph sz="quarter" idx="10"/>
          </p:nvPr>
        </p:nvSpPr>
        <p:spPr>
          <a:xfrm>
            <a:off x="501651" y="1665289"/>
            <a:ext cx="5305579"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6381539" y="1665289"/>
            <a:ext cx="5322781"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27455449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s - large">
    <p:spTree>
      <p:nvGrpSpPr>
        <p:cNvPr id="1" name=""/>
        <p:cNvGrpSpPr/>
        <p:nvPr/>
      </p:nvGrpSpPr>
      <p:grpSpPr>
        <a:xfrm>
          <a:off x="0" y="0"/>
          <a:ext cx="0" cy="0"/>
          <a:chOff x="0" y="0"/>
          <a:chExt cx="0" cy="0"/>
        </a:xfrm>
      </p:grpSpPr>
      <p:sp>
        <p:nvSpPr>
          <p:cNvPr id="7"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8" name="Title Placeholder 1"/>
          <p:cNvSpPr>
            <a:spLocks noGrp="1"/>
          </p:cNvSpPr>
          <p:nvPr>
            <p:ph type="title" hasCustomPrompt="1"/>
          </p:nvPr>
        </p:nvSpPr>
        <p:spPr>
          <a:xfrm>
            <a:off x="501650" y="317500"/>
            <a:ext cx="11188700" cy="334100"/>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11" name="Content Placeholder 3"/>
          <p:cNvSpPr>
            <a:spLocks noGrp="1"/>
          </p:cNvSpPr>
          <p:nvPr>
            <p:ph sz="quarter" idx="10"/>
          </p:nvPr>
        </p:nvSpPr>
        <p:spPr>
          <a:xfrm>
            <a:off x="501650" y="1665289"/>
            <a:ext cx="5305580" cy="4716461"/>
          </a:xfrm>
          <a:prstGeom prst="rect">
            <a:avLst/>
          </a:prstGeom>
        </p:spPr>
        <p:txBody>
          <a:bodyPr>
            <a:no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Content Placeholder 3"/>
          <p:cNvSpPr>
            <a:spLocks noGrp="1"/>
          </p:cNvSpPr>
          <p:nvPr>
            <p:ph sz="quarter" idx="20"/>
          </p:nvPr>
        </p:nvSpPr>
        <p:spPr>
          <a:xfrm>
            <a:off x="6383999" y="1665289"/>
            <a:ext cx="5306351" cy="4716461"/>
          </a:xfrm>
          <a:prstGeom prst="rect">
            <a:avLst/>
          </a:prstGeom>
        </p:spPr>
        <p:txBody>
          <a:bodyPr>
            <a:no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367588141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3" imgW="592" imgH="591" progId="TCLayout.ActiveDocument.1">
                  <p:embed/>
                </p:oleObj>
              </mc:Choice>
              <mc:Fallback>
                <p:oleObj name="think-cell Slide" r:id="rId3" imgW="592" imgH="591" progId="TCLayout.ActiveDocument.1">
                  <p:embed/>
                  <p:pic>
                    <p:nvPicPr>
                      <p:cNvPr id="2" name="Object 1" hidden="1"/>
                      <p:cNvPicPr/>
                      <p:nvPr/>
                    </p:nvPicPr>
                    <p:blipFill>
                      <a:blip r:embed="rId4"/>
                      <a:stretch>
                        <a:fillRect/>
                      </a:stretch>
                    </p:blipFill>
                    <p:spPr>
                      <a:xfrm>
                        <a:off x="2118" y="1589"/>
                        <a:ext cx="2116" cy="1587"/>
                      </a:xfrm>
                      <a:prstGeom prst="rect">
                        <a:avLst/>
                      </a:prstGeom>
                    </p:spPr>
                  </p:pic>
                </p:oleObj>
              </mc:Fallback>
            </mc:AlternateContent>
          </a:graphicData>
        </a:graphic>
      </p:graphicFrame>
      <p:sp>
        <p:nvSpPr>
          <p:cNvPr id="10" name="Content Placeholder 3"/>
          <p:cNvSpPr>
            <a:spLocks noGrp="1"/>
          </p:cNvSpPr>
          <p:nvPr>
            <p:ph sz="quarter" idx="10"/>
          </p:nvPr>
        </p:nvSpPr>
        <p:spPr>
          <a:xfrm>
            <a:off x="501652" y="1665289"/>
            <a:ext cx="5355165" cy="4455725"/>
          </a:xfrm>
          <a:prstGeom prst="rect">
            <a:avLst/>
          </a:prstGeom>
        </p:spPr>
        <p:txBody>
          <a:bodyPr/>
          <a:lstStyle>
            <a:lvl1pPr marL="0" indent="0" algn="l">
              <a:buFontTx/>
              <a:buNone/>
              <a:tabLst>
                <a:tab pos="5029200" algn="r"/>
              </a:tabLst>
              <a:defRPr sz="1200"/>
            </a:lvl1pPr>
            <a:lvl2pPr marL="127000" indent="-127000" algn="l">
              <a:buClrTx/>
              <a:buSzPct val="100000"/>
              <a:buFont typeface="Arial" panose="020B0604020202020204" pitchFamily="34" charset="0"/>
              <a:buChar char="•"/>
              <a:tabLst>
                <a:tab pos="5029200" algn="r"/>
              </a:tabLst>
              <a:defRPr sz="1200"/>
            </a:lvl2pPr>
            <a:lvl3pPr marL="279400" indent="-127000" algn="l">
              <a:buClrTx/>
              <a:buSzPct val="100000"/>
              <a:buFont typeface="Arial" panose="020B0604020202020204" pitchFamily="34" charset="0"/>
              <a:buChar char="−"/>
              <a:tabLst>
                <a:tab pos="5029200" algn="r"/>
              </a:tabLst>
              <a:defRPr sz="1200"/>
            </a:lvl3pPr>
            <a:lvl4pPr marL="431800" indent="-127000" algn="l">
              <a:buClrTx/>
              <a:buSzPct val="100000"/>
              <a:buFont typeface="Arial" panose="020B0604020202020204" pitchFamily="34" charset="0"/>
              <a:buChar char="◦"/>
              <a:tabLst>
                <a:tab pos="5029200" algn="r"/>
              </a:tabLst>
              <a:defRPr sz="1200"/>
            </a:lvl4pPr>
            <a:lvl5pPr marL="584200" indent="-127000" algn="l">
              <a:buClrTx/>
              <a:buSzPct val="100000"/>
              <a:buFont typeface="Arial" panose="020B0604020202020204" pitchFamily="34" charset="0"/>
              <a:buChar char="−"/>
              <a:tabLst>
                <a:tab pos="5029200" algn="r"/>
              </a:tabLst>
              <a:defRPr sz="1200"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6341221" y="2125013"/>
            <a:ext cx="5349129" cy="3996000"/>
          </a:xfrm>
        </p:spPr>
        <p:txBody>
          <a:bodyPr/>
          <a:lstStyle/>
          <a:p>
            <a:r>
              <a:rPr lang="en-US" noProof="0" dirty="0"/>
              <a:t>Click icon to add chart</a:t>
            </a:r>
          </a:p>
        </p:txBody>
      </p:sp>
      <p:sp>
        <p:nvSpPr>
          <p:cNvPr id="6" name="Text Placeholder 5"/>
          <p:cNvSpPr>
            <a:spLocks noGrp="1"/>
          </p:cNvSpPr>
          <p:nvPr>
            <p:ph type="body" sz="quarter" idx="22"/>
          </p:nvPr>
        </p:nvSpPr>
        <p:spPr>
          <a:xfrm>
            <a:off x="6341223" y="1665288"/>
            <a:ext cx="5349128" cy="420687"/>
          </a:xfrm>
        </p:spPr>
        <p:txBody>
          <a:bodyPr/>
          <a:lstStyle/>
          <a:p>
            <a:pPr lvl="0"/>
            <a:r>
              <a:rPr lang="en-US" noProof="0"/>
              <a:t>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3"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Tree>
    <p:extLst>
      <p:ext uri="{BB962C8B-B14F-4D97-AF65-F5344CB8AC3E}">
        <p14:creationId xmlns:p14="http://schemas.microsoft.com/office/powerpoint/2010/main" val="130118121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25099" y="2125013"/>
            <a:ext cx="5608320" cy="3996000"/>
          </a:xfrm>
        </p:spPr>
        <p:txBody>
          <a:bodyPr/>
          <a:lstStyle/>
          <a:p>
            <a:r>
              <a:rPr lang="en-US" noProof="0" dirty="0"/>
              <a:t>Click icon to add chart</a:t>
            </a:r>
          </a:p>
        </p:txBody>
      </p:sp>
      <p:sp>
        <p:nvSpPr>
          <p:cNvPr id="6" name="Text Placeholder 5"/>
          <p:cNvSpPr>
            <a:spLocks noGrp="1"/>
          </p:cNvSpPr>
          <p:nvPr>
            <p:ph type="body" sz="quarter" idx="22"/>
          </p:nvPr>
        </p:nvSpPr>
        <p:spPr>
          <a:xfrm>
            <a:off x="6341222" y="1665288"/>
            <a:ext cx="5349129" cy="420687"/>
          </a:xfrm>
        </p:spPr>
        <p:txBody>
          <a:bodyPr/>
          <a:lstStyle/>
          <a:p>
            <a:pPr lvl="0"/>
            <a:r>
              <a:rPr lang="en-US" noProof="0"/>
              <a:t>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3"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9" name="Chart Placeholder 2"/>
          <p:cNvSpPr>
            <a:spLocks noGrp="1"/>
          </p:cNvSpPr>
          <p:nvPr>
            <p:ph type="chart" sz="quarter" idx="24"/>
          </p:nvPr>
        </p:nvSpPr>
        <p:spPr>
          <a:xfrm>
            <a:off x="354313" y="2125013"/>
            <a:ext cx="5608320" cy="3996000"/>
          </a:xfrm>
        </p:spPr>
        <p:txBody>
          <a:bodyPr/>
          <a:lstStyle/>
          <a:p>
            <a:r>
              <a:rPr lang="en-US" noProof="0" dirty="0"/>
              <a:t>Click icon to add chart</a:t>
            </a:r>
          </a:p>
        </p:txBody>
      </p:sp>
      <p:sp>
        <p:nvSpPr>
          <p:cNvPr id="12" name="Text Placeholder 5"/>
          <p:cNvSpPr>
            <a:spLocks noGrp="1"/>
          </p:cNvSpPr>
          <p:nvPr>
            <p:ph type="body" sz="quarter" idx="25"/>
          </p:nvPr>
        </p:nvSpPr>
        <p:spPr>
          <a:xfrm>
            <a:off x="501649" y="1665288"/>
            <a:ext cx="5339064" cy="420687"/>
          </a:xfrm>
        </p:spPr>
        <p:txBody>
          <a:bodyPr/>
          <a:lstStyle/>
          <a:p>
            <a:pPr lvl="0"/>
            <a:r>
              <a:rPr lang="en-US" noProof="0"/>
              <a:t>Edit Master text styles</a:t>
            </a:r>
          </a:p>
        </p:txBody>
      </p:sp>
    </p:spTree>
    <p:extLst>
      <p:ext uri="{BB962C8B-B14F-4D97-AF65-F5344CB8AC3E}">
        <p14:creationId xmlns:p14="http://schemas.microsoft.com/office/powerpoint/2010/main" val="113558096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2" y="317500"/>
            <a:ext cx="11188699"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6" name="Content Placeholder 3"/>
          <p:cNvSpPr>
            <a:spLocks noGrp="1"/>
          </p:cNvSpPr>
          <p:nvPr>
            <p:ph sz="quarter" idx="10"/>
          </p:nvPr>
        </p:nvSpPr>
        <p:spPr>
          <a:xfrm>
            <a:off x="501650" y="1665289"/>
            <a:ext cx="4431857" cy="4716463"/>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Content Placeholder 3"/>
          <p:cNvSpPr>
            <a:spLocks noGrp="1"/>
          </p:cNvSpPr>
          <p:nvPr>
            <p:ph sz="quarter" idx="16"/>
          </p:nvPr>
        </p:nvSpPr>
        <p:spPr>
          <a:xfrm>
            <a:off x="5450349" y="1700214"/>
            <a:ext cx="6240000" cy="4681537"/>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380505856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0"/>
            <a:ext cx="11188700" cy="334100"/>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6" name="Content Placeholder 3"/>
          <p:cNvSpPr>
            <a:spLocks noGrp="1"/>
          </p:cNvSpPr>
          <p:nvPr>
            <p:ph sz="quarter" idx="10"/>
          </p:nvPr>
        </p:nvSpPr>
        <p:spPr>
          <a:xfrm>
            <a:off x="7577882" y="1658680"/>
            <a:ext cx="4112468" cy="4723072"/>
          </a:xfrm>
          <a:prstGeom prst="rect">
            <a:avLst/>
          </a:prstGeom>
        </p:spPr>
        <p:txBody>
          <a:bodyPr>
            <a:noAutofit/>
          </a:bodyPr>
          <a:lstStyle>
            <a:lvl1pPr>
              <a:tabLst>
                <a:tab pos="5029200" algn="r"/>
              </a:tabLst>
              <a:defRPr sz="2400">
                <a:solidFill>
                  <a:schemeClr val="accent3"/>
                </a:solidFill>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p:txBody>
      </p:sp>
      <p:sp>
        <p:nvSpPr>
          <p:cNvPr id="8" name="Content Placeholder 3"/>
          <p:cNvSpPr>
            <a:spLocks noGrp="1"/>
          </p:cNvSpPr>
          <p:nvPr>
            <p:ph sz="quarter" idx="16"/>
          </p:nvPr>
        </p:nvSpPr>
        <p:spPr>
          <a:xfrm>
            <a:off x="501651" y="1665288"/>
            <a:ext cx="6506348" cy="4716462"/>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13" hasCustomPrompt="1"/>
          </p:nvPr>
        </p:nvSpPr>
        <p:spPr>
          <a:xfrm>
            <a:off x="501652" y="651600"/>
            <a:ext cx="1118869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428842098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334100"/>
          </a:xfrm>
        </p:spPr>
        <p:txBody>
          <a:bodyPr/>
          <a:lstStyle/>
          <a:p>
            <a:r>
              <a:rPr lang="en-US" noProof="0"/>
              <a:t>Click to edit Master title style</a:t>
            </a:r>
            <a:endParaRPr lang="en-US" noProof="0" dirty="0"/>
          </a:p>
        </p:txBody>
      </p:sp>
      <p:sp>
        <p:nvSpPr>
          <p:cNvPr id="4" name="Picture Placeholder 6"/>
          <p:cNvSpPr>
            <a:spLocks noGrp="1"/>
          </p:cNvSpPr>
          <p:nvPr>
            <p:ph type="pic" sz="quarter" idx="13"/>
          </p:nvPr>
        </p:nvSpPr>
        <p:spPr>
          <a:xfrm>
            <a:off x="501649" y="1700213"/>
            <a:ext cx="2706624" cy="1260000"/>
          </a:xfrm>
        </p:spPr>
        <p:txBody>
          <a:bodyPr lIns="0" tIns="0" rIns="0" bIns="0">
            <a:noAutofit/>
          </a:bodyPr>
          <a:lstStyle/>
          <a:p>
            <a:r>
              <a:rPr lang="en-US" noProof="0" dirty="0"/>
              <a:t>Click icon to add picture</a:t>
            </a:r>
          </a:p>
        </p:txBody>
      </p:sp>
      <p:sp>
        <p:nvSpPr>
          <p:cNvPr id="5" name="Picture Placeholder 6"/>
          <p:cNvSpPr>
            <a:spLocks noGrp="1"/>
          </p:cNvSpPr>
          <p:nvPr>
            <p:ph type="pic" sz="quarter" idx="14"/>
          </p:nvPr>
        </p:nvSpPr>
        <p:spPr>
          <a:xfrm>
            <a:off x="3327216" y="1700213"/>
            <a:ext cx="2706624" cy="1260000"/>
          </a:xfrm>
        </p:spPr>
        <p:txBody>
          <a:bodyPr lIns="0" tIns="0" rIns="0" bIns="0">
            <a:noAutofit/>
          </a:bodyPr>
          <a:lstStyle/>
          <a:p>
            <a:r>
              <a:rPr lang="en-US" noProof="0" dirty="0"/>
              <a:t>Click icon to add picture</a:t>
            </a:r>
          </a:p>
        </p:txBody>
      </p:sp>
      <p:sp>
        <p:nvSpPr>
          <p:cNvPr id="6" name="Picture Placeholder 6"/>
          <p:cNvSpPr>
            <a:spLocks noGrp="1"/>
          </p:cNvSpPr>
          <p:nvPr>
            <p:ph type="pic" sz="quarter" idx="15"/>
          </p:nvPr>
        </p:nvSpPr>
        <p:spPr>
          <a:xfrm>
            <a:off x="6152783" y="1700213"/>
            <a:ext cx="2706624" cy="1260000"/>
          </a:xfrm>
        </p:spPr>
        <p:txBody>
          <a:bodyPr lIns="0" tIns="0" rIns="0" bIns="0">
            <a:noAutofit/>
          </a:bodyPr>
          <a:lstStyle/>
          <a:p>
            <a:r>
              <a:rPr lang="en-US" noProof="0" dirty="0"/>
              <a:t>Click icon to add picture</a:t>
            </a:r>
          </a:p>
        </p:txBody>
      </p:sp>
      <p:sp>
        <p:nvSpPr>
          <p:cNvPr id="7" name="Picture Placeholder 6"/>
          <p:cNvSpPr>
            <a:spLocks noGrp="1"/>
          </p:cNvSpPr>
          <p:nvPr>
            <p:ph type="pic" sz="quarter" idx="16"/>
          </p:nvPr>
        </p:nvSpPr>
        <p:spPr>
          <a:xfrm>
            <a:off x="8978351" y="1700213"/>
            <a:ext cx="2706624" cy="1260000"/>
          </a:xfrm>
        </p:spPr>
        <p:txBody>
          <a:bodyPr lIns="0" tIns="0" rIns="0" bIns="0">
            <a:noAutofit/>
          </a:bodyPr>
          <a:lstStyle/>
          <a:p>
            <a:r>
              <a:rPr lang="en-US" noProof="0" dirty="0"/>
              <a:t>Click icon to add picture</a:t>
            </a:r>
          </a:p>
        </p:txBody>
      </p:sp>
      <p:sp>
        <p:nvSpPr>
          <p:cNvPr id="9" name="Text Placeholder 8"/>
          <p:cNvSpPr>
            <a:spLocks noGrp="1"/>
          </p:cNvSpPr>
          <p:nvPr>
            <p:ph type="body" sz="quarter" idx="17"/>
          </p:nvPr>
        </p:nvSpPr>
        <p:spPr>
          <a:xfrm>
            <a:off x="501649" y="3108509"/>
            <a:ext cx="2706624" cy="3264408"/>
          </a:xfrm>
        </p:spPr>
        <p:txBody>
          <a:bodyPr/>
          <a:lstStyle>
            <a:lvl1pPr marL="0" indent="0" algn="l" rtl="0" eaLnBrk="1" latinLnBrk="0" hangingPunct="1">
              <a:spcBef>
                <a:spcPts val="0"/>
              </a:spcBef>
              <a:spcAft>
                <a:spcPts val="1000"/>
              </a:spcAft>
              <a:buSzPct val="100000"/>
              <a:buFontTx/>
              <a:buNone/>
              <a:tabLst>
                <a:tab pos="5029200" algn="r"/>
              </a:tabLst>
              <a:defRPr lang="en-US" sz="1200" b="0" kern="1200" noProof="0" dirty="0" smtClean="0">
                <a:solidFill>
                  <a:schemeClr val="tx1"/>
                </a:solidFill>
                <a:latin typeface="+mn-lt"/>
                <a:ea typeface="+mn-ea"/>
                <a:cs typeface="+mn-cs"/>
              </a:defRPr>
            </a:lvl1pPr>
            <a:lvl2pPr marL="127000" indent="-127000" algn="l" rtl="0" eaLnBrk="1" latinLnBrk="0" hangingPunct="1">
              <a:spcBef>
                <a:spcPts val="0"/>
              </a:spcBef>
              <a:spcAft>
                <a:spcPts val="1000"/>
              </a:spcAft>
              <a:buClrTx/>
              <a:buSzPct val="100000"/>
              <a:buFont typeface="Arial" panose="020B0604020202020204" pitchFamily="34" charset="0"/>
              <a:buChar char="•"/>
              <a:tabLst>
                <a:tab pos="5029200" algn="r"/>
              </a:tabLst>
              <a:defRPr lang="en-US" sz="1200" b="0" kern="1200" noProof="0" dirty="0" smtClean="0">
                <a:solidFill>
                  <a:schemeClr val="tx1"/>
                </a:solidFill>
                <a:latin typeface="+mn-lt"/>
                <a:ea typeface="+mn-ea"/>
                <a:cs typeface="+mn-cs"/>
              </a:defRPr>
            </a:lvl2pPr>
            <a:lvl3pPr marL="279400" indent="-127000" algn="l" rtl="0" eaLnBrk="1" latinLnBrk="0" hangingPunct="1">
              <a:spcBef>
                <a:spcPts val="0"/>
              </a:spcBef>
              <a:spcAft>
                <a:spcPts val="1000"/>
              </a:spcAft>
              <a:buClrTx/>
              <a:buSzPct val="100000"/>
              <a:buFont typeface="Arial" panose="020B0604020202020204" pitchFamily="34" charset="0"/>
              <a:buChar char="−"/>
              <a:tabLst>
                <a:tab pos="5029200" algn="r"/>
              </a:tabLst>
              <a:defRPr lang="en-US" sz="1200" b="0" kern="1200" noProof="0" dirty="0" smtClean="0">
                <a:solidFill>
                  <a:schemeClr val="tx1"/>
                </a:solidFill>
                <a:latin typeface="+mn-lt"/>
                <a:ea typeface="+mn-ea"/>
                <a:cs typeface="+mn-cs"/>
              </a:defRPr>
            </a:lvl3pPr>
            <a:lvl4pPr marL="431800" indent="-127000" algn="l" rtl="0" eaLnBrk="1" latinLnBrk="0" hangingPunct="1">
              <a:spcBef>
                <a:spcPts val="0"/>
              </a:spcBef>
              <a:spcAft>
                <a:spcPts val="1000"/>
              </a:spcAft>
              <a:buClrTx/>
              <a:buSzPct val="100000"/>
              <a:buFont typeface="Arial" panose="020B0604020202020204" pitchFamily="34" charset="0"/>
              <a:buChar char="◦"/>
              <a:tabLst>
                <a:tab pos="5029200" algn="r"/>
              </a:tabLst>
              <a:defRPr lang="en-US" sz="1200" b="0" kern="1200" noProof="0" dirty="0" smtClean="0">
                <a:solidFill>
                  <a:schemeClr val="tx1"/>
                </a:solidFill>
                <a:latin typeface="+mn-lt"/>
                <a:ea typeface="+mn-ea"/>
                <a:cs typeface="+mn-cs"/>
              </a:defRPr>
            </a:lvl4pPr>
            <a:lvl5pPr marL="584200" indent="-127000" algn="l" rtl="0" eaLnBrk="1" latinLnBrk="0" hangingPunct="1">
              <a:spcBef>
                <a:spcPts val="0"/>
              </a:spcBef>
              <a:spcAft>
                <a:spcPts val="1000"/>
              </a:spcAft>
              <a:buClrTx/>
              <a:buSzPct val="100000"/>
              <a:buFont typeface="Arial" panose="020B0604020202020204" pitchFamily="34" charset="0"/>
              <a:buChar char="−"/>
              <a:tabLst>
                <a:tab pos="5029200" algn="r"/>
              </a:tabLst>
              <a:defRPr lang="en-US" sz="1200" b="0" kern="1200" noProof="0" dirty="0">
                <a:solidFill>
                  <a:schemeClr val="tx1"/>
                </a:solidFill>
                <a:latin typeface="+mn-lt"/>
                <a:ea typeface="+mn-ea"/>
                <a:cs typeface="+mn-cs"/>
              </a:defRPr>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8"/>
          </p:nvPr>
        </p:nvSpPr>
        <p:spPr>
          <a:xfrm>
            <a:off x="6162660" y="3108509"/>
            <a:ext cx="2706624" cy="3264408"/>
          </a:xfrm>
        </p:spPr>
        <p:txBody>
          <a:bodyPr vert="horz" lIns="0" tIns="0" rIns="0" bIns="0" rtlCol="0">
            <a:noAutofit/>
          </a:bodyPr>
          <a:lstStyle>
            <a:lvl1pPr>
              <a:defRPr lang="en-US" noProof="0" smtClean="0"/>
            </a:lvl1pPr>
            <a:lvl2pPr>
              <a:defRPr lang="en-US" noProof="0" smtClean="0"/>
            </a:lvl2pPr>
            <a:lvl3pPr>
              <a:defRPr lang="en-US" b="0" noProof="0" smtClean="0"/>
            </a:lvl3pPr>
            <a:lvl4pPr>
              <a:defRPr lang="en-US" b="0" noProof="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1" name="Text Placeholder 8"/>
          <p:cNvSpPr>
            <a:spLocks noGrp="1"/>
          </p:cNvSpPr>
          <p:nvPr>
            <p:ph type="body" sz="quarter" idx="19"/>
          </p:nvPr>
        </p:nvSpPr>
        <p:spPr>
          <a:xfrm>
            <a:off x="3332155" y="3108509"/>
            <a:ext cx="2706624" cy="3264408"/>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2" name="Text Placeholder 8"/>
          <p:cNvSpPr>
            <a:spLocks noGrp="1"/>
          </p:cNvSpPr>
          <p:nvPr>
            <p:ph type="body" sz="quarter" idx="20"/>
          </p:nvPr>
        </p:nvSpPr>
        <p:spPr>
          <a:xfrm>
            <a:off x="8993167" y="3108509"/>
            <a:ext cx="2706624" cy="3264408"/>
          </a:xfrm>
        </p:spPr>
        <p:txBody>
          <a:bodyPr vert="horz" lIns="0" tIns="0" rIns="0" bIns="0" rtlCol="0">
            <a:noAutofit/>
          </a:bodyPr>
          <a:lstStyle>
            <a:lvl1pPr>
              <a:defRPr lang="en-US" noProof="0" smtClean="0"/>
            </a:lvl1pPr>
            <a:lvl2pPr>
              <a:defRPr lang="en-US" noProof="0" smtClean="0"/>
            </a:lvl2pPr>
            <a:lvl3pPr>
              <a:defRPr lang="en-US" b="0" noProof="0" smtClean="0"/>
            </a:lvl3pPr>
            <a:lvl4pPr>
              <a:defRPr lang="en-US" b="0" noProof="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3" name="Text Placeholder 8"/>
          <p:cNvSpPr>
            <a:spLocks noGrp="1"/>
          </p:cNvSpPr>
          <p:nvPr>
            <p:ph type="body" sz="quarter" idx="21" hasCustomPrompt="1"/>
          </p:nvPr>
        </p:nvSpPr>
        <p:spPr>
          <a:xfrm>
            <a:off x="501650" y="651600"/>
            <a:ext cx="11188701"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Tree>
    <p:extLst>
      <p:ext uri="{BB962C8B-B14F-4D97-AF65-F5344CB8AC3E}">
        <p14:creationId xmlns:p14="http://schemas.microsoft.com/office/powerpoint/2010/main" val="322398427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3336000" y="1368000"/>
            <a:ext cx="5520000" cy="4140000"/>
          </a:xfrm>
          <a:prstGeom prst="ellipse">
            <a:avLst/>
          </a:prstGeom>
          <a:ln w="25400">
            <a:solidFill>
              <a:schemeClr val="accent1"/>
            </a:solidFill>
          </a:ln>
        </p:spPr>
        <p:txBody>
          <a:bodyPr lIns="108000" tIns="108000" rIns="108000" bIns="108000" anchor="ctr" anchorCtr="0">
            <a:normAutofit/>
          </a:bodyPr>
          <a:lstStyle>
            <a:lvl1pPr algn="ctr">
              <a:lnSpc>
                <a:spcPts val="4200"/>
              </a:lnSpc>
              <a:defRPr sz="36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503989" y="586423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501651" y="6381750"/>
            <a:ext cx="5594349" cy="298450"/>
          </a:xfrm>
          <a:prstGeom prst="rect">
            <a:avLst/>
          </a:prstGeom>
        </p:spPr>
        <p:txBody>
          <a:bodyPr/>
          <a:lstStyle>
            <a:lvl1pPr>
              <a:spcAft>
                <a:spcPts val="0"/>
              </a:spcAft>
              <a:defRPr sz="1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1" name="Group 20"/>
          <p:cNvGrpSpPr/>
          <p:nvPr userDrawn="1"/>
        </p:nvGrpSpPr>
        <p:grpSpPr>
          <a:xfrm>
            <a:off x="503988" y="378000"/>
            <a:ext cx="2160000" cy="307976"/>
            <a:chOff x="398463" y="404813"/>
            <a:chExt cx="1627187" cy="307976"/>
          </a:xfrm>
          <a:solidFill>
            <a:schemeClr val="bg1"/>
          </a:solidFill>
        </p:grpSpPr>
        <p:sp>
          <p:nvSpPr>
            <p:cNvPr id="1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3"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13028856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334100"/>
          </a:xfrm>
        </p:spPr>
        <p:txBody>
          <a:bodyPr/>
          <a:lstStyle/>
          <a:p>
            <a:r>
              <a:rPr lang="en-US" noProof="0"/>
              <a:t>Click to edit Master title style</a:t>
            </a:r>
            <a:endParaRPr lang="en-US" noProof="0" dirty="0"/>
          </a:p>
        </p:txBody>
      </p:sp>
      <p:sp>
        <p:nvSpPr>
          <p:cNvPr id="4" name="Rectangle 3"/>
          <p:cNvSpPr/>
          <p:nvPr userDrawn="1"/>
        </p:nvSpPr>
        <p:spPr>
          <a:xfrm>
            <a:off x="504000" y="1707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5" name="Rectangle 4"/>
          <p:cNvSpPr/>
          <p:nvPr userDrawn="1"/>
        </p:nvSpPr>
        <p:spPr>
          <a:xfrm>
            <a:off x="6224085" y="1700213"/>
            <a:ext cx="5475067"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Rectangle 5"/>
          <p:cNvSpPr/>
          <p:nvPr userDrawn="1"/>
        </p:nvSpPr>
        <p:spPr>
          <a:xfrm>
            <a:off x="504000" y="4065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7" name="Rectangle 6"/>
          <p:cNvSpPr/>
          <p:nvPr userDrawn="1"/>
        </p:nvSpPr>
        <p:spPr>
          <a:xfrm>
            <a:off x="6224085" y="4065173"/>
            <a:ext cx="547506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8" name="Picture Placeholder 11"/>
          <p:cNvSpPr>
            <a:spLocks noGrp="1"/>
          </p:cNvSpPr>
          <p:nvPr>
            <p:ph type="pic" sz="quarter" idx="25"/>
          </p:nvPr>
        </p:nvSpPr>
        <p:spPr>
          <a:xfrm>
            <a:off x="504000" y="1880213"/>
            <a:ext cx="1968000" cy="1476000"/>
          </a:xfrm>
        </p:spPr>
        <p:txBody>
          <a:bodyPr/>
          <a:lstStyle>
            <a:lvl1pPr algn="ctr">
              <a:defRPr/>
            </a:lvl1pPr>
          </a:lstStyle>
          <a:p>
            <a:r>
              <a:rPr lang="en-US" noProof="0" dirty="0"/>
              <a:t>Click icon to add picture</a:t>
            </a:r>
          </a:p>
        </p:txBody>
      </p:sp>
      <p:sp>
        <p:nvSpPr>
          <p:cNvPr id="9" name="Picture Placeholder 11"/>
          <p:cNvSpPr>
            <a:spLocks noGrp="1"/>
          </p:cNvSpPr>
          <p:nvPr>
            <p:ph type="pic" sz="quarter" idx="27"/>
          </p:nvPr>
        </p:nvSpPr>
        <p:spPr>
          <a:xfrm>
            <a:off x="6224085" y="1880213"/>
            <a:ext cx="1968000" cy="1476000"/>
          </a:xfrm>
        </p:spPr>
        <p:txBody>
          <a:bodyPr/>
          <a:lstStyle>
            <a:lvl1pPr algn="ctr">
              <a:defRPr/>
            </a:lvl1pPr>
          </a:lstStyle>
          <a:p>
            <a:r>
              <a:rPr lang="en-US" noProof="0" dirty="0"/>
              <a:t>Click icon to add picture</a:t>
            </a:r>
          </a:p>
        </p:txBody>
      </p:sp>
      <p:sp>
        <p:nvSpPr>
          <p:cNvPr id="10" name="Picture Placeholder 11"/>
          <p:cNvSpPr>
            <a:spLocks noGrp="1"/>
          </p:cNvSpPr>
          <p:nvPr>
            <p:ph type="pic" sz="quarter" idx="29"/>
          </p:nvPr>
        </p:nvSpPr>
        <p:spPr>
          <a:xfrm>
            <a:off x="504000" y="4256213"/>
            <a:ext cx="1968000" cy="1476000"/>
          </a:xfrm>
        </p:spPr>
        <p:txBody>
          <a:bodyPr/>
          <a:lstStyle>
            <a:lvl1pPr algn="ctr">
              <a:defRPr/>
            </a:lvl1pPr>
          </a:lstStyle>
          <a:p>
            <a:r>
              <a:rPr lang="en-US" noProof="0" dirty="0"/>
              <a:t>Click icon to add picture</a:t>
            </a:r>
          </a:p>
        </p:txBody>
      </p:sp>
      <p:sp>
        <p:nvSpPr>
          <p:cNvPr id="11" name="Picture Placeholder 11"/>
          <p:cNvSpPr>
            <a:spLocks noGrp="1"/>
          </p:cNvSpPr>
          <p:nvPr>
            <p:ph type="pic" sz="quarter" idx="31"/>
          </p:nvPr>
        </p:nvSpPr>
        <p:spPr>
          <a:xfrm>
            <a:off x="6224085" y="4256213"/>
            <a:ext cx="1968000" cy="1476000"/>
          </a:xfrm>
        </p:spPr>
        <p:txBody>
          <a:bodyPr/>
          <a:lstStyle>
            <a:lvl1pPr algn="ctr">
              <a:defRPr/>
            </a:lvl1pPr>
          </a:lstStyle>
          <a:p>
            <a:r>
              <a:rPr lang="en-US" noProof="0" dirty="0"/>
              <a:t>Click icon to add picture</a:t>
            </a:r>
          </a:p>
        </p:txBody>
      </p:sp>
      <p:sp>
        <p:nvSpPr>
          <p:cNvPr id="13" name="Text Placeholder 12"/>
          <p:cNvSpPr>
            <a:spLocks noGrp="1"/>
          </p:cNvSpPr>
          <p:nvPr>
            <p:ph type="body" sz="quarter" idx="32"/>
          </p:nvPr>
        </p:nvSpPr>
        <p:spPr>
          <a:xfrm>
            <a:off x="2683483" y="1880213"/>
            <a:ext cx="3288000" cy="1944000"/>
          </a:xfrm>
        </p:spPr>
        <p:txBody>
          <a:bodyPr vert="horz" lIns="0" tIns="0" rIns="0" bIns="0" rtlCol="0">
            <a:noAutofit/>
          </a:bodyPr>
          <a:lstStyle>
            <a:lvl1pPr marL="0" indent="0" algn="l">
              <a:buFontTx/>
              <a:buNone/>
              <a:defRPr lang="en-US" noProof="0" dirty="0" smtClean="0"/>
            </a:lvl1pPr>
            <a:lvl2pPr marL="127000" indent="-127000" algn="l">
              <a:buClrTx/>
              <a:buSzPct val="100000"/>
              <a:buFont typeface="Arial" panose="020B0604020202020204" pitchFamily="34" charset="0"/>
              <a:buChar char="•"/>
              <a:defRPr lang="en-US" noProof="0" dirty="0" smtClean="0"/>
            </a:lvl2pPr>
          </a:lstStyle>
          <a:p>
            <a:pPr lvl="0">
              <a:buFontTx/>
              <a:tabLst>
                <a:tab pos="5029200" algn="r"/>
              </a:tabLst>
            </a:pPr>
            <a:r>
              <a:rPr lang="en-US" noProof="0"/>
              <a:t>Edit Master text styles</a:t>
            </a:r>
          </a:p>
          <a:p>
            <a:pPr lvl="1">
              <a:buFontTx/>
              <a:tabLst>
                <a:tab pos="5029200" algn="r"/>
              </a:tabLst>
            </a:pPr>
            <a:r>
              <a:rPr lang="en-US" noProof="0"/>
              <a:t>Second level</a:t>
            </a:r>
          </a:p>
        </p:txBody>
      </p:sp>
      <p:sp>
        <p:nvSpPr>
          <p:cNvPr id="14" name="Text Placeholder 12"/>
          <p:cNvSpPr>
            <a:spLocks noGrp="1"/>
          </p:cNvSpPr>
          <p:nvPr>
            <p:ph type="body" sz="quarter" idx="33"/>
          </p:nvPr>
        </p:nvSpPr>
        <p:spPr>
          <a:xfrm>
            <a:off x="8396560" y="1880213"/>
            <a:ext cx="3291840" cy="1944000"/>
          </a:xfrm>
        </p:spPr>
        <p:txBody>
          <a:bodyPr vert="horz" lIns="0" tIns="0" rIns="0" bIns="0" rtlCol="0">
            <a:noAutofit/>
          </a:bodyPr>
          <a:lstStyle>
            <a:lvl1pPr>
              <a:defRPr lang="en-US" noProof="0" smtClean="0"/>
            </a:lvl1pPr>
            <a:lvl2pPr>
              <a:defRPr lang="en-US" noProof="0" smtClean="0"/>
            </a:lvl2pPr>
          </a:lstStyle>
          <a:p>
            <a:pPr lvl="0">
              <a:buFontTx/>
              <a:tabLst>
                <a:tab pos="5029200" algn="r"/>
              </a:tabLst>
            </a:pPr>
            <a:r>
              <a:rPr lang="en-US" noProof="0"/>
              <a:t>Edit Master text styles</a:t>
            </a:r>
          </a:p>
          <a:p>
            <a:pPr lvl="1">
              <a:buFontTx/>
              <a:tabLst>
                <a:tab pos="5029200" algn="r"/>
              </a:tabLst>
            </a:pPr>
            <a:r>
              <a:rPr lang="en-US" noProof="0"/>
              <a:t>Second level</a:t>
            </a:r>
          </a:p>
        </p:txBody>
      </p:sp>
      <p:sp>
        <p:nvSpPr>
          <p:cNvPr id="15" name="Text Placeholder 12"/>
          <p:cNvSpPr>
            <a:spLocks noGrp="1"/>
          </p:cNvSpPr>
          <p:nvPr>
            <p:ph type="body" sz="quarter" idx="34"/>
          </p:nvPr>
        </p:nvSpPr>
        <p:spPr>
          <a:xfrm>
            <a:off x="2683483" y="4256213"/>
            <a:ext cx="3288000" cy="1944000"/>
          </a:xfrm>
        </p:spPr>
        <p:txBody>
          <a:bodyPr vert="horz" lIns="0" tIns="0" rIns="0" bIns="0" rtlCol="0">
            <a:noAutofit/>
          </a:bodyPr>
          <a:lstStyle>
            <a:lvl1pPr>
              <a:defRPr lang="en-US" noProof="0" smtClean="0"/>
            </a:lvl1pPr>
            <a:lvl2pPr>
              <a:defRPr lang="en-US" noProof="0" smtClean="0"/>
            </a:lvl2pPr>
          </a:lstStyle>
          <a:p>
            <a:pPr lvl="0">
              <a:buFontTx/>
              <a:tabLst>
                <a:tab pos="5029200" algn="r"/>
              </a:tabLst>
            </a:pPr>
            <a:r>
              <a:rPr lang="en-US" noProof="0"/>
              <a:t>Edit Master text styles</a:t>
            </a:r>
          </a:p>
          <a:p>
            <a:pPr lvl="1">
              <a:buFontTx/>
              <a:tabLst>
                <a:tab pos="5029200" algn="r"/>
              </a:tabLst>
            </a:pPr>
            <a:r>
              <a:rPr lang="en-US" noProof="0"/>
              <a:t>Second level</a:t>
            </a:r>
          </a:p>
        </p:txBody>
      </p:sp>
      <p:sp>
        <p:nvSpPr>
          <p:cNvPr id="16" name="Text Placeholder 12"/>
          <p:cNvSpPr>
            <a:spLocks noGrp="1"/>
          </p:cNvSpPr>
          <p:nvPr>
            <p:ph type="body" sz="quarter" idx="35"/>
          </p:nvPr>
        </p:nvSpPr>
        <p:spPr>
          <a:xfrm>
            <a:off x="8396560" y="4256213"/>
            <a:ext cx="3291840" cy="1944000"/>
          </a:xfrm>
        </p:spPr>
        <p:txBody>
          <a:bodyPr vert="horz" lIns="0" tIns="0" rIns="0" bIns="0" rtlCol="0">
            <a:noAutofit/>
          </a:bodyPr>
          <a:lstStyle>
            <a:lvl1pPr>
              <a:defRPr lang="en-US" noProof="0" smtClean="0"/>
            </a:lvl1pPr>
            <a:lvl2pPr>
              <a:defRPr lang="en-US" noProof="0" smtClean="0"/>
            </a:lvl2pPr>
          </a:lstStyle>
          <a:p>
            <a:pPr lvl="0">
              <a:buFontTx/>
              <a:tabLst>
                <a:tab pos="5029200" algn="r"/>
              </a:tabLst>
            </a:pPr>
            <a:r>
              <a:rPr lang="en-US" noProof="0"/>
              <a:t>Edit Master text styles</a:t>
            </a:r>
          </a:p>
          <a:p>
            <a:pPr lvl="1">
              <a:buFontTx/>
              <a:tabLst>
                <a:tab pos="5029200" algn="r"/>
              </a:tabLst>
            </a:pPr>
            <a:r>
              <a:rPr lang="en-US" noProof="0"/>
              <a:t>Second level</a:t>
            </a:r>
          </a:p>
        </p:txBody>
      </p:sp>
      <p:sp>
        <p:nvSpPr>
          <p:cNvPr id="17"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180323558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picture and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2"/>
            <a:ext cx="11188700" cy="334099"/>
          </a:xfrm>
        </p:spPr>
        <p:txBody>
          <a:bodyPr/>
          <a:lstStyle/>
          <a:p>
            <a:r>
              <a:rPr lang="en-US" noProof="0"/>
              <a:t>Click to edit Master title style</a:t>
            </a:r>
            <a:endParaRPr lang="en-US" noProof="0" dirty="0"/>
          </a:p>
        </p:txBody>
      </p:sp>
      <p:sp>
        <p:nvSpPr>
          <p:cNvPr id="4" name="Picture Placeholder 7"/>
          <p:cNvSpPr>
            <a:spLocks noGrp="1"/>
          </p:cNvSpPr>
          <p:nvPr>
            <p:ph type="pic" sz="quarter" idx="13"/>
          </p:nvPr>
        </p:nvSpPr>
        <p:spPr>
          <a:xfrm>
            <a:off x="501651" y="1700214"/>
            <a:ext cx="3657600" cy="1971675"/>
          </a:xfrm>
        </p:spPr>
        <p:txBody>
          <a:bodyPr/>
          <a:lstStyle/>
          <a:p>
            <a:r>
              <a:rPr lang="en-US" noProof="0" dirty="0"/>
              <a:t>Click icon to add picture</a:t>
            </a:r>
          </a:p>
        </p:txBody>
      </p:sp>
      <p:sp>
        <p:nvSpPr>
          <p:cNvPr id="5" name="Picture Placeholder 7"/>
          <p:cNvSpPr>
            <a:spLocks noGrp="1"/>
          </p:cNvSpPr>
          <p:nvPr>
            <p:ph type="pic" sz="quarter" idx="14"/>
          </p:nvPr>
        </p:nvSpPr>
        <p:spPr>
          <a:xfrm>
            <a:off x="8040265" y="1700214"/>
            <a:ext cx="3657600" cy="1971675"/>
          </a:xfrm>
        </p:spPr>
        <p:txBody>
          <a:bodyPr/>
          <a:lstStyle/>
          <a:p>
            <a:r>
              <a:rPr lang="en-US" noProof="0" dirty="0"/>
              <a:t>Click icon to add picture</a:t>
            </a:r>
          </a:p>
        </p:txBody>
      </p:sp>
      <p:sp>
        <p:nvSpPr>
          <p:cNvPr id="6" name="Picture Placeholder 7"/>
          <p:cNvSpPr>
            <a:spLocks noGrp="1"/>
          </p:cNvSpPr>
          <p:nvPr>
            <p:ph type="pic" sz="quarter" idx="15"/>
          </p:nvPr>
        </p:nvSpPr>
        <p:spPr>
          <a:xfrm>
            <a:off x="4270957" y="1700214"/>
            <a:ext cx="3657600" cy="1971675"/>
          </a:xfrm>
        </p:spPr>
        <p:txBody>
          <a:bodyPr/>
          <a:lstStyle/>
          <a:p>
            <a:r>
              <a:rPr lang="en-US" noProof="0" dirty="0"/>
              <a:t>Click icon to add picture</a:t>
            </a:r>
          </a:p>
        </p:txBody>
      </p:sp>
      <p:sp>
        <p:nvSpPr>
          <p:cNvPr id="9" name="Text Placeholder 18"/>
          <p:cNvSpPr>
            <a:spLocks noGrp="1"/>
          </p:cNvSpPr>
          <p:nvPr>
            <p:ph idx="1" hasCustomPrompt="1"/>
          </p:nvPr>
        </p:nvSpPr>
        <p:spPr>
          <a:xfrm>
            <a:off x="501651" y="3832225"/>
            <a:ext cx="3657600" cy="2095200"/>
          </a:xfrm>
          <a:prstGeom prst="rect">
            <a:avLst/>
          </a:prstGeom>
        </p:spPr>
        <p:txBody>
          <a:bodyPr vert="horz" lIns="0" tIns="0" rIns="0" bIns="0" rtlCol="0">
            <a:noAutofit/>
          </a:bodyPr>
          <a:lstStyle>
            <a:lvl1pPr marL="0" indent="0" algn="l">
              <a:buFontTx/>
              <a:buNone/>
              <a:defRPr/>
            </a:lvl1pPr>
            <a:lvl2pPr marL="127000" indent="-127000" algn="l">
              <a:buClrTx/>
              <a:buSzPct val="100000"/>
              <a:buFont typeface="Arial" panose="020B0604020202020204" pitchFamily="34" charset="0"/>
              <a:buChar char="•"/>
              <a:defRPr/>
            </a:lvl2pPr>
            <a:lvl3pPr marL="279400" indent="-127000" algn="l">
              <a:buClrTx/>
              <a:buSzPct val="100000"/>
              <a:buFont typeface="Arial" panose="020B0604020202020204" pitchFamily="34" charset="0"/>
              <a:buChar char="−"/>
              <a:defRPr/>
            </a:lvl3pPr>
            <a:lvl4pPr marL="431800" indent="-127000" algn="l">
              <a:buClrTx/>
              <a:buSzPct val="100000"/>
              <a:buFont typeface="Arial" panose="020B0604020202020204" pitchFamily="34" charset="0"/>
              <a:buChar char="◦"/>
              <a:defRPr/>
            </a:lvl4pPr>
            <a:lvl5pPr marL="584200" indent="-127000" algn="l">
              <a:buClrTx/>
              <a:buSzPct val="100000"/>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Text Placeholder 18"/>
          <p:cNvSpPr>
            <a:spLocks noGrp="1"/>
          </p:cNvSpPr>
          <p:nvPr>
            <p:ph idx="16" hasCustomPrompt="1"/>
          </p:nvPr>
        </p:nvSpPr>
        <p:spPr>
          <a:xfrm>
            <a:off x="4270959" y="3832225"/>
            <a:ext cx="3657600" cy="2095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4" name="Text Placeholder 18"/>
          <p:cNvSpPr>
            <a:spLocks noGrp="1"/>
          </p:cNvSpPr>
          <p:nvPr>
            <p:ph idx="17" hasCustomPrompt="1"/>
          </p:nvPr>
        </p:nvSpPr>
        <p:spPr>
          <a:xfrm>
            <a:off x="8040265" y="3832225"/>
            <a:ext cx="3657600" cy="2095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8"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333228013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1"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Tree>
    <p:extLst>
      <p:ext uri="{BB962C8B-B14F-4D97-AF65-F5344CB8AC3E}">
        <p14:creationId xmlns:p14="http://schemas.microsoft.com/office/powerpoint/2010/main" val="240234419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mp; subtitle Blackbackground">
    <p:bg>
      <p:bgRef idx="1001">
        <a:schemeClr val="bg1"/>
      </p:bgRef>
    </p:bg>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11"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Tree>
    <p:extLst>
      <p:ext uri="{BB962C8B-B14F-4D97-AF65-F5344CB8AC3E}">
        <p14:creationId xmlns:p14="http://schemas.microsoft.com/office/powerpoint/2010/main" val="39278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4000" y="1857892"/>
            <a:ext cx="5462016" cy="169545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9" name="Text Placeholder 8"/>
          <p:cNvSpPr>
            <a:spLocks noGrp="1"/>
          </p:cNvSpPr>
          <p:nvPr>
            <p:ph type="body" sz="quarter" idx="21"/>
          </p:nvPr>
        </p:nvSpPr>
        <p:spPr>
          <a:xfrm>
            <a:off x="6246193" y="1857892"/>
            <a:ext cx="5462016" cy="169545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2" name="Title 1"/>
          <p:cNvSpPr>
            <a:spLocks noGrp="1"/>
          </p:cNvSpPr>
          <p:nvPr>
            <p:ph type="title"/>
          </p:nvPr>
        </p:nvSpPr>
        <p:spPr>
          <a:xfrm>
            <a:off x="501651" y="317502"/>
            <a:ext cx="11188700" cy="334099"/>
          </a:xfrm>
        </p:spPr>
        <p:txBody>
          <a:bodyPr/>
          <a:lstStyle/>
          <a:p>
            <a:r>
              <a:rPr lang="en-US" noProof="0"/>
              <a:t>Click to edit Master title style</a:t>
            </a:r>
            <a:endParaRPr lang="en-US" noProof="0" dirty="0"/>
          </a:p>
        </p:txBody>
      </p:sp>
      <p:sp>
        <p:nvSpPr>
          <p:cNvPr id="4" name="Rectangle 3"/>
          <p:cNvSpPr/>
          <p:nvPr userDrawn="1"/>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5" name="Rectangle 4"/>
          <p:cNvSpPr/>
          <p:nvPr userDrawn="1"/>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6"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
        <p:nvSpPr>
          <p:cNvPr id="16"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108733248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9280" y="1857892"/>
            <a:ext cx="5462016" cy="169545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9" name="Text Placeholder 8"/>
          <p:cNvSpPr>
            <a:spLocks noGrp="1"/>
          </p:cNvSpPr>
          <p:nvPr>
            <p:ph type="body" sz="quarter" idx="21"/>
          </p:nvPr>
        </p:nvSpPr>
        <p:spPr>
          <a:xfrm>
            <a:off x="6246195" y="1857892"/>
            <a:ext cx="5462016" cy="169545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2" name="Title 1"/>
          <p:cNvSpPr>
            <a:spLocks noGrp="1"/>
          </p:cNvSpPr>
          <p:nvPr>
            <p:ph type="title"/>
          </p:nvPr>
        </p:nvSpPr>
        <p:spPr>
          <a:xfrm>
            <a:off x="501651" y="317502"/>
            <a:ext cx="11188700" cy="334099"/>
          </a:xfrm>
        </p:spPr>
        <p:txBody>
          <a:bodyPr/>
          <a:lstStyle/>
          <a:p>
            <a:r>
              <a:rPr lang="en-US" noProof="0"/>
              <a:t>Click to edit Master title style</a:t>
            </a:r>
            <a:endParaRPr lang="en-US" noProof="0" dirty="0"/>
          </a:p>
        </p:txBody>
      </p:sp>
      <p:sp>
        <p:nvSpPr>
          <p:cNvPr id="4" name="Rectangle 3"/>
          <p:cNvSpPr/>
          <p:nvPr userDrawn="1"/>
        </p:nvSpPr>
        <p:spPr>
          <a:xfrm>
            <a:off x="509280" y="1705378"/>
            <a:ext cx="5462016"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5" name="Rectangle 4"/>
          <p:cNvSpPr/>
          <p:nvPr userDrawn="1"/>
        </p:nvSpPr>
        <p:spPr>
          <a:xfrm>
            <a:off x="6246195" y="1705378"/>
            <a:ext cx="5462016"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7" name="Picture Placeholder 29"/>
          <p:cNvSpPr>
            <a:spLocks noGrp="1"/>
          </p:cNvSpPr>
          <p:nvPr>
            <p:ph type="pic" sz="quarter" idx="20" hasCustomPrompt="1"/>
          </p:nvPr>
        </p:nvSpPr>
        <p:spPr>
          <a:xfrm>
            <a:off x="10464050"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
        <p:nvSpPr>
          <p:cNvPr id="10" name="Text Placeholder 8"/>
          <p:cNvSpPr>
            <a:spLocks noGrp="1"/>
          </p:cNvSpPr>
          <p:nvPr>
            <p:ph type="body" sz="quarter" idx="22"/>
          </p:nvPr>
        </p:nvSpPr>
        <p:spPr>
          <a:xfrm>
            <a:off x="509280" y="4249682"/>
            <a:ext cx="5462016" cy="169545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1" name="Text Placeholder 8"/>
          <p:cNvSpPr>
            <a:spLocks noGrp="1"/>
          </p:cNvSpPr>
          <p:nvPr>
            <p:ph type="body" sz="quarter" idx="23"/>
          </p:nvPr>
        </p:nvSpPr>
        <p:spPr>
          <a:xfrm>
            <a:off x="6246195" y="4249682"/>
            <a:ext cx="5462016" cy="1695450"/>
          </a:xfrm>
        </p:spPr>
        <p:txBody>
          <a:bodyPr vert="horz" lIns="0" tIns="0" rIns="0" bIns="0" rtlCol="0">
            <a:noAutofit/>
          </a:bodyPr>
          <a:lstStyle>
            <a:lvl1pPr>
              <a:defRPr lang="en-US" noProof="0" smtClean="0"/>
            </a:lvl1pPr>
            <a:lvl2pPr>
              <a:defRPr lang="en-US" noProof="0" smtClean="0"/>
            </a:lvl2pPr>
            <a:lvl3pPr>
              <a:defRPr lang="en-US" b="0" noProof="0" smtClean="0"/>
            </a:lvl3pPr>
            <a:lvl4pPr>
              <a:defRPr lang="en-US" b="0" noProof="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2" name="Rectangle 11"/>
          <p:cNvSpPr/>
          <p:nvPr userDrawn="1"/>
        </p:nvSpPr>
        <p:spPr>
          <a:xfrm>
            <a:off x="509280" y="4103518"/>
            <a:ext cx="5462016"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3" name="Rectangle 12"/>
          <p:cNvSpPr/>
          <p:nvPr userDrawn="1"/>
        </p:nvSpPr>
        <p:spPr>
          <a:xfrm>
            <a:off x="6246195" y="4103518"/>
            <a:ext cx="5462016"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4" name="Picture Placeholder 29"/>
          <p:cNvSpPr>
            <a:spLocks noGrp="1"/>
          </p:cNvSpPr>
          <p:nvPr>
            <p:ph type="pic" sz="quarter" idx="24" hasCustomPrompt="1"/>
          </p:nvPr>
        </p:nvSpPr>
        <p:spPr>
          <a:xfrm>
            <a:off x="4731915" y="4255707"/>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
        <p:nvSpPr>
          <p:cNvPr id="15" name="Picture Placeholder 29"/>
          <p:cNvSpPr>
            <a:spLocks noGrp="1"/>
          </p:cNvSpPr>
          <p:nvPr>
            <p:ph type="pic" sz="quarter" idx="25" hasCustomPrompt="1"/>
          </p:nvPr>
        </p:nvSpPr>
        <p:spPr>
          <a:xfrm>
            <a:off x="10464051" y="4249683"/>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
        <p:nvSpPr>
          <p:cNvPr id="16" name="Text Placeholder 8"/>
          <p:cNvSpPr>
            <a:spLocks noGrp="1"/>
          </p:cNvSpPr>
          <p:nvPr>
            <p:ph type="body" sz="quarter" idx="13" hasCustomPrompt="1"/>
          </p:nvPr>
        </p:nvSpPr>
        <p:spPr>
          <a:xfrm>
            <a:off x="501651" y="651600"/>
            <a:ext cx="11197501"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Picture Placeholder 29"/>
          <p:cNvSpPr>
            <a:spLocks noGrp="1"/>
          </p:cNvSpPr>
          <p:nvPr>
            <p:ph type="pic" sz="quarter" idx="19" hasCustomPrompt="1"/>
          </p:nvPr>
        </p:nvSpPr>
        <p:spPr>
          <a:xfrm>
            <a:off x="4761090"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dirty="0">
                <a:solidFill>
                  <a:schemeClr val="bg1"/>
                </a:solidFill>
              </a:rPr>
              <a:t>Co-brand</a:t>
            </a:r>
            <a:br>
              <a:rPr lang="en-US" sz="1200" noProof="0" dirty="0">
                <a:solidFill>
                  <a:schemeClr val="bg1"/>
                </a:solidFill>
              </a:rPr>
            </a:br>
            <a:r>
              <a:rPr lang="en-US" sz="1200" noProof="0" dirty="0">
                <a:solidFill>
                  <a:schemeClr val="bg1"/>
                </a:solidFill>
              </a:rPr>
              <a:t>Logo</a:t>
            </a:r>
          </a:p>
          <a:p>
            <a:endParaRPr lang="en-US" noProof="0" dirty="0"/>
          </a:p>
        </p:txBody>
      </p:sp>
    </p:spTree>
    <p:extLst>
      <p:ext uri="{BB962C8B-B14F-4D97-AF65-F5344CB8AC3E}">
        <p14:creationId xmlns:p14="http://schemas.microsoft.com/office/powerpoint/2010/main" val="130919292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2"/>
            <a:ext cx="11188700" cy="334099"/>
          </a:xfrm>
        </p:spPr>
        <p:txBody>
          <a:bodyPr/>
          <a:lstStyle/>
          <a:p>
            <a:r>
              <a:rPr lang="en-US" noProof="0"/>
              <a:t>Click to edit Master title style</a:t>
            </a:r>
            <a:endParaRPr lang="en-US" noProof="0" dirty="0"/>
          </a:p>
        </p:txBody>
      </p:sp>
      <p:sp>
        <p:nvSpPr>
          <p:cNvPr id="4" name="Rectangle 3"/>
          <p:cNvSpPr/>
          <p:nvPr userDrawn="1"/>
        </p:nvSpPr>
        <p:spPr>
          <a:xfrm>
            <a:off x="4327289" y="1705968"/>
            <a:ext cx="354787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5" name="Rectangle 4"/>
          <p:cNvSpPr/>
          <p:nvPr userDrawn="1"/>
        </p:nvSpPr>
        <p:spPr>
          <a:xfrm>
            <a:off x="504000" y="1700214"/>
            <a:ext cx="3547872"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Rectangle 5"/>
          <p:cNvSpPr/>
          <p:nvPr userDrawn="1"/>
        </p:nvSpPr>
        <p:spPr>
          <a:xfrm>
            <a:off x="8150577" y="1705968"/>
            <a:ext cx="354787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7" name="Text Placeholder 8"/>
          <p:cNvSpPr>
            <a:spLocks noGrp="1"/>
          </p:cNvSpPr>
          <p:nvPr>
            <p:ph type="body" sz="quarter" idx="17"/>
          </p:nvPr>
        </p:nvSpPr>
        <p:spPr>
          <a:xfrm>
            <a:off x="4327289" y="1851441"/>
            <a:ext cx="3547872" cy="3845754"/>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8" name="Text Placeholder 8"/>
          <p:cNvSpPr>
            <a:spLocks noGrp="1"/>
          </p:cNvSpPr>
          <p:nvPr>
            <p:ph type="body" sz="quarter" idx="18"/>
          </p:nvPr>
        </p:nvSpPr>
        <p:spPr>
          <a:xfrm>
            <a:off x="504000" y="1851441"/>
            <a:ext cx="3547872" cy="3845754"/>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9" name="Text Placeholder 8"/>
          <p:cNvSpPr>
            <a:spLocks noGrp="1"/>
          </p:cNvSpPr>
          <p:nvPr>
            <p:ph type="body" sz="quarter" idx="19"/>
          </p:nvPr>
        </p:nvSpPr>
        <p:spPr>
          <a:xfrm>
            <a:off x="8150577" y="1851441"/>
            <a:ext cx="3547872" cy="3845754"/>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10"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171100627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2"/>
            <a:ext cx="11188700" cy="334099"/>
          </a:xfrm>
        </p:spPr>
        <p:txBody>
          <a:bodyPr/>
          <a:lstStyle/>
          <a:p>
            <a:r>
              <a:rPr lang="en-US" noProof="0"/>
              <a:t>Click to edit Master title style</a:t>
            </a:r>
            <a:endParaRPr lang="en-US" noProof="0" dirty="0"/>
          </a:p>
        </p:txBody>
      </p:sp>
      <p:sp>
        <p:nvSpPr>
          <p:cNvPr id="4" name="Text Placeholder 8"/>
          <p:cNvSpPr>
            <a:spLocks noGrp="1"/>
          </p:cNvSpPr>
          <p:nvPr>
            <p:ph type="body" sz="quarter" idx="17"/>
          </p:nvPr>
        </p:nvSpPr>
        <p:spPr>
          <a:xfrm>
            <a:off x="504000" y="2556000"/>
            <a:ext cx="2592000" cy="339480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5" name="Text Placeholder 8"/>
          <p:cNvSpPr>
            <a:spLocks noGrp="1"/>
          </p:cNvSpPr>
          <p:nvPr>
            <p:ph type="body" sz="quarter" idx="18"/>
          </p:nvPr>
        </p:nvSpPr>
        <p:spPr>
          <a:xfrm>
            <a:off x="9096836" y="2556000"/>
            <a:ext cx="2592000" cy="339480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6" name="Text Placeholder 8"/>
          <p:cNvSpPr>
            <a:spLocks noGrp="1"/>
          </p:cNvSpPr>
          <p:nvPr>
            <p:ph type="body" sz="quarter" idx="19"/>
          </p:nvPr>
        </p:nvSpPr>
        <p:spPr>
          <a:xfrm>
            <a:off x="3368279" y="2556000"/>
            <a:ext cx="2592000" cy="339480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7" name="Text Placeholder 8"/>
          <p:cNvSpPr>
            <a:spLocks noGrp="1"/>
          </p:cNvSpPr>
          <p:nvPr>
            <p:ph type="body" sz="quarter" idx="20"/>
          </p:nvPr>
        </p:nvSpPr>
        <p:spPr>
          <a:xfrm>
            <a:off x="6232557" y="2556000"/>
            <a:ext cx="2592000" cy="3394800"/>
          </a:xfrm>
        </p:spPr>
        <p:txBody>
          <a:bodyPr vert="horz" lIns="0" tIns="0" rIns="0" bIns="0" rtlCol="0">
            <a:noAutofit/>
          </a:bodyPr>
          <a:lstStyle>
            <a:lvl1pPr>
              <a:defRPr lang="en-US" noProof="0" dirty="0" smtClean="0"/>
            </a:lvl1pPr>
            <a:lvl2pPr>
              <a:defRPr lang="en-US" noProof="0" dirty="0" smtClean="0"/>
            </a:lvl2pPr>
            <a:lvl3pPr>
              <a:defRPr lang="en-US" b="0" noProof="0" dirty="0" smtClean="0"/>
            </a:lvl3pPr>
            <a:lvl4pPr>
              <a:defRPr lang="en-US" b="0" noProof="0" dirty="0" smtClean="0"/>
            </a:lvl4pPr>
            <a:lvl5pPr>
              <a:defRPr lang="en-US" b="0" noProof="0" dirty="0"/>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Tree>
    <p:extLst>
      <p:ext uri="{BB962C8B-B14F-4D97-AF65-F5344CB8AC3E}">
        <p14:creationId xmlns:p14="http://schemas.microsoft.com/office/powerpoint/2010/main" val="24351277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1650" y="317500"/>
            <a:ext cx="11188701" cy="370193"/>
          </a:xfrm>
        </p:spPr>
        <p:txBody>
          <a:bodyPr/>
          <a:lstStyle>
            <a:lvl1pPr>
              <a:defRPr>
                <a:solidFill>
                  <a:schemeClr val="bg1"/>
                </a:solidFill>
              </a:defRPr>
            </a:lvl1pPr>
          </a:lstStyle>
          <a:p>
            <a:r>
              <a:rPr lang="en-US" noProof="0"/>
              <a:t>Click to edit Master title style</a:t>
            </a:r>
            <a:endParaRPr lang="en-US" noProof="0" dirty="0"/>
          </a:p>
        </p:txBody>
      </p:sp>
      <p:sp>
        <p:nvSpPr>
          <p:cNvPr id="4" name="Text Placeholder 8"/>
          <p:cNvSpPr>
            <a:spLocks noGrp="1"/>
          </p:cNvSpPr>
          <p:nvPr>
            <p:ph type="body" sz="quarter" idx="17"/>
          </p:nvPr>
        </p:nvSpPr>
        <p:spPr>
          <a:xfrm>
            <a:off x="504000" y="2556000"/>
            <a:ext cx="2592000" cy="3394800"/>
          </a:xfrm>
        </p:spPr>
        <p:txBody>
          <a:bodyPr vert="horz" lIns="0" tIns="0" rIns="0" bIns="0" rtlCol="0">
            <a:noAutofit/>
          </a:bodyPr>
          <a:lstStyle>
            <a:lvl1pPr>
              <a:defRPr lang="en-US" noProof="0" smtClean="0">
                <a:solidFill>
                  <a:schemeClr val="bg1"/>
                </a:solidFill>
              </a:defRPr>
            </a:lvl1pPr>
            <a:lvl2pPr>
              <a:defRPr lang="en-US" noProof="0" smtClean="0">
                <a:solidFill>
                  <a:schemeClr val="bg1"/>
                </a:solidFill>
              </a:defRPr>
            </a:lvl2pPr>
            <a:lvl3pPr>
              <a:defRPr lang="en-US" b="0" noProof="0" smtClean="0">
                <a:solidFill>
                  <a:schemeClr val="bg1"/>
                </a:solidFill>
              </a:defRPr>
            </a:lvl3pPr>
            <a:lvl4pPr>
              <a:defRPr lang="en-US" b="0" noProof="0" smtClean="0">
                <a:solidFill>
                  <a:schemeClr val="bg1"/>
                </a:solidFill>
              </a:defRPr>
            </a:lvl4pPr>
            <a:lvl5pPr>
              <a:defRPr lang="en-US" b="0" noProof="0" dirty="0">
                <a:solidFill>
                  <a:schemeClr val="bg1"/>
                </a:solidFill>
              </a:defRPr>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5" name="Text Placeholder 8"/>
          <p:cNvSpPr>
            <a:spLocks noGrp="1"/>
          </p:cNvSpPr>
          <p:nvPr>
            <p:ph type="body" sz="quarter" idx="18"/>
          </p:nvPr>
        </p:nvSpPr>
        <p:spPr>
          <a:xfrm>
            <a:off x="9100752" y="2556000"/>
            <a:ext cx="2592000" cy="3394800"/>
          </a:xfrm>
        </p:spPr>
        <p:txBody>
          <a:bodyPr vert="horz" lIns="0" tIns="0" rIns="0" bIns="0" rtlCol="0">
            <a:noAutofit/>
          </a:bodyPr>
          <a:lstStyle>
            <a:lvl1pPr>
              <a:defRPr lang="en-US" noProof="0" smtClean="0">
                <a:solidFill>
                  <a:schemeClr val="bg1"/>
                </a:solidFill>
              </a:defRPr>
            </a:lvl1pPr>
            <a:lvl2pPr>
              <a:defRPr lang="en-US" noProof="0" smtClean="0">
                <a:solidFill>
                  <a:schemeClr val="bg1"/>
                </a:solidFill>
              </a:defRPr>
            </a:lvl2pPr>
            <a:lvl3pPr>
              <a:defRPr lang="en-US" b="0" noProof="0" smtClean="0">
                <a:solidFill>
                  <a:schemeClr val="bg1"/>
                </a:solidFill>
              </a:defRPr>
            </a:lvl3pPr>
            <a:lvl4pPr>
              <a:defRPr lang="en-US" b="0" noProof="0" smtClean="0">
                <a:solidFill>
                  <a:schemeClr val="bg1"/>
                </a:solidFill>
              </a:defRPr>
            </a:lvl4pPr>
            <a:lvl5pPr>
              <a:defRPr lang="en-US" b="0" noProof="0" dirty="0">
                <a:solidFill>
                  <a:schemeClr val="bg1"/>
                </a:solidFill>
              </a:defRPr>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6" name="Text Placeholder 8"/>
          <p:cNvSpPr>
            <a:spLocks noGrp="1"/>
          </p:cNvSpPr>
          <p:nvPr>
            <p:ph type="body" sz="quarter" idx="19"/>
          </p:nvPr>
        </p:nvSpPr>
        <p:spPr>
          <a:xfrm>
            <a:off x="3369584" y="2556000"/>
            <a:ext cx="2592000" cy="3394800"/>
          </a:xfrm>
        </p:spPr>
        <p:txBody>
          <a:bodyPr vert="horz" lIns="0" tIns="0" rIns="0" bIns="0" rtlCol="0">
            <a:noAutofit/>
          </a:bodyPr>
          <a:lstStyle>
            <a:lvl1pPr>
              <a:defRPr lang="en-US" noProof="0" smtClean="0">
                <a:solidFill>
                  <a:schemeClr val="bg1"/>
                </a:solidFill>
              </a:defRPr>
            </a:lvl1pPr>
            <a:lvl2pPr>
              <a:defRPr lang="en-US" noProof="0" smtClean="0">
                <a:solidFill>
                  <a:schemeClr val="bg1"/>
                </a:solidFill>
              </a:defRPr>
            </a:lvl2pPr>
            <a:lvl3pPr>
              <a:defRPr lang="en-US" b="0" noProof="0" smtClean="0">
                <a:solidFill>
                  <a:schemeClr val="bg1"/>
                </a:solidFill>
              </a:defRPr>
            </a:lvl3pPr>
            <a:lvl4pPr>
              <a:defRPr lang="en-US" b="0" noProof="0" smtClean="0">
                <a:solidFill>
                  <a:schemeClr val="bg1"/>
                </a:solidFill>
              </a:defRPr>
            </a:lvl4pPr>
            <a:lvl5pPr>
              <a:defRPr lang="en-US" b="0" noProof="0" dirty="0">
                <a:solidFill>
                  <a:schemeClr val="bg1"/>
                </a:solidFill>
              </a:defRPr>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7" name="Text Placeholder 8"/>
          <p:cNvSpPr>
            <a:spLocks noGrp="1"/>
          </p:cNvSpPr>
          <p:nvPr>
            <p:ph type="body" sz="quarter" idx="20"/>
          </p:nvPr>
        </p:nvSpPr>
        <p:spPr>
          <a:xfrm>
            <a:off x="6235168" y="2556000"/>
            <a:ext cx="2592000" cy="3394800"/>
          </a:xfrm>
        </p:spPr>
        <p:txBody>
          <a:bodyPr vert="horz" lIns="0" tIns="0" rIns="0" bIns="0" rtlCol="0">
            <a:noAutofit/>
          </a:bodyPr>
          <a:lstStyle>
            <a:lvl1pPr>
              <a:defRPr lang="en-US" noProof="0" smtClean="0">
                <a:solidFill>
                  <a:schemeClr val="bg1"/>
                </a:solidFill>
              </a:defRPr>
            </a:lvl1pPr>
            <a:lvl2pPr>
              <a:defRPr lang="en-US" noProof="0" smtClean="0">
                <a:solidFill>
                  <a:schemeClr val="bg1"/>
                </a:solidFill>
              </a:defRPr>
            </a:lvl2pPr>
            <a:lvl3pPr>
              <a:defRPr lang="en-US" b="0" noProof="0" smtClean="0">
                <a:solidFill>
                  <a:schemeClr val="bg1"/>
                </a:solidFill>
              </a:defRPr>
            </a:lvl3pPr>
            <a:lvl4pPr>
              <a:defRPr lang="en-US" b="0" noProof="0" smtClean="0">
                <a:solidFill>
                  <a:schemeClr val="bg1"/>
                </a:solidFill>
              </a:defRPr>
            </a:lvl4pPr>
            <a:lvl5pPr>
              <a:defRPr lang="en-US" b="0" noProof="0" dirty="0">
                <a:solidFill>
                  <a:schemeClr val="bg1"/>
                </a:solidFill>
              </a:defRPr>
            </a:lvl5pPr>
          </a:lstStyle>
          <a:p>
            <a:pPr lvl="0">
              <a:buFontTx/>
              <a:tabLst>
                <a:tab pos="5029200" algn="r"/>
              </a:tabLst>
            </a:pPr>
            <a:r>
              <a:rPr lang="en-US" noProof="0"/>
              <a:t>Edit Master text styles</a:t>
            </a:r>
          </a:p>
          <a:p>
            <a:pPr lvl="1">
              <a:buFontTx/>
              <a:tabLst>
                <a:tab pos="5029200" algn="r"/>
              </a:tabLst>
            </a:pPr>
            <a:r>
              <a:rPr lang="en-US" noProof="0"/>
              <a:t>Second level</a:t>
            </a:r>
          </a:p>
          <a:p>
            <a:pPr lvl="2">
              <a:buFontTx/>
              <a:tabLst>
                <a:tab pos="5029200" algn="r"/>
              </a:tabLst>
            </a:pPr>
            <a:r>
              <a:rPr lang="en-US" noProof="0"/>
              <a:t>Third level</a:t>
            </a:r>
          </a:p>
          <a:p>
            <a:pPr lvl="3">
              <a:buFontTx/>
              <a:tabLst>
                <a:tab pos="5029200" algn="r"/>
              </a:tabLst>
            </a:pPr>
            <a:r>
              <a:rPr lang="en-US" noProof="0"/>
              <a:t>Fourth level</a:t>
            </a:r>
          </a:p>
          <a:p>
            <a:pPr lvl="4">
              <a:buFontTx/>
              <a:tabLst>
                <a:tab pos="5029200" algn="r"/>
              </a:tabLst>
            </a:pPr>
            <a:r>
              <a:rPr lang="en-US" noProof="0"/>
              <a:t>Fifth level</a:t>
            </a:r>
            <a:endParaRPr lang="en-US" noProof="0" dirty="0"/>
          </a:p>
        </p:txBody>
      </p:sp>
      <p:sp>
        <p:nvSpPr>
          <p:cNvPr id="8" name="Text Placeholder 8"/>
          <p:cNvSpPr>
            <a:spLocks noGrp="1"/>
          </p:cNvSpPr>
          <p:nvPr>
            <p:ph type="body" sz="quarter" idx="13" hasCustomPrompt="1"/>
          </p:nvPr>
        </p:nvSpPr>
        <p:spPr>
          <a:xfrm>
            <a:off x="501650" y="687695"/>
            <a:ext cx="11188701" cy="757255"/>
          </a:xfrm>
          <a:prstGeom prst="rect">
            <a:avLst/>
          </a:prstGeom>
        </p:spPr>
        <p:txBody>
          <a:bodyPr lIns="0" tIns="0" rIns="0" bIns="0">
            <a:noAutofit/>
          </a:bodyPr>
          <a:lstStyle>
            <a:lvl1pPr marL="0" indent="0">
              <a:buNone/>
              <a:defRPr sz="2000" b="0">
                <a:solidFill>
                  <a:schemeClr val="bg1"/>
                </a:solidFill>
              </a:defRPr>
            </a:lvl1pPr>
          </a:lstStyle>
          <a:p>
            <a:pPr lvl="0"/>
            <a:r>
              <a:rPr lang="en-US" noProof="0" dirty="0"/>
              <a:t>Click to add subtitle</a:t>
            </a:r>
          </a:p>
        </p:txBody>
      </p:sp>
      <p:sp>
        <p:nvSpPr>
          <p:cNvPr id="13" name="CaseCode"/>
          <p:cNvSpPr txBox="1"/>
          <p:nvPr userDrawn="1"/>
        </p:nvSpPr>
        <p:spPr>
          <a:xfrm>
            <a:off x="6335184" y="6477001"/>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br>
              <a:rPr lang="en-US" sz="650" noProof="0" dirty="0">
                <a:solidFill>
                  <a:schemeClr val="bg1"/>
                </a:solidFill>
              </a:rPr>
            </a:br>
            <a:r>
              <a:rPr lang="en-US" sz="650" noProof="0" dirty="0">
                <a:solidFill>
                  <a:schemeClr val="bg1"/>
                </a:solidFill>
              </a:rPr>
              <a:t>[To edit, click View &gt; Slide Master &gt; Slide Master]</a:t>
            </a:r>
          </a:p>
        </p:txBody>
      </p:sp>
      <p:sp>
        <p:nvSpPr>
          <p:cNvPr id="14" name="Copyright"/>
          <p:cNvSpPr txBox="1"/>
          <p:nvPr userDrawn="1"/>
        </p:nvSpPr>
        <p:spPr>
          <a:xfrm>
            <a:off x="501651" y="6477000"/>
            <a:ext cx="5355167" cy="201260"/>
          </a:xfrm>
          <a:prstGeom prst="rect">
            <a:avLst/>
          </a:prstGeom>
          <a:noFill/>
        </p:spPr>
        <p:txBody>
          <a:bodyPr wrap="square" lIns="0" tIns="0" rIns="0" bIns="0" rtlCol="0">
            <a:spAutoFit/>
          </a:bodyPr>
          <a:lstStyle/>
          <a:p>
            <a:pPr marL="0" indent="0">
              <a:spcBef>
                <a:spcPts val="600"/>
              </a:spcBef>
              <a:buSzPct val="100000"/>
              <a:buFont typeface="Arial"/>
              <a:buNone/>
            </a:pPr>
            <a:r>
              <a:rPr lang="en-US" sz="650" noProof="0" dirty="0">
                <a:solidFill>
                  <a:schemeClr val="bg1"/>
                </a:solidFill>
              </a:rPr>
              <a:t>Member firms and DTTL: Insert appropriate copyright</a:t>
            </a:r>
            <a:br>
              <a:rPr lang="en-US" sz="650" noProof="0" dirty="0">
                <a:solidFill>
                  <a:schemeClr val="bg1"/>
                </a:solidFill>
              </a:rPr>
            </a:br>
            <a:r>
              <a:rPr lang="en-US" sz="650" noProof="0" dirty="0">
                <a:solidFill>
                  <a:schemeClr val="bg1"/>
                </a:solidFill>
              </a:rPr>
              <a:t>[To edit, click View &gt; Slide Master &gt; Slide Master]</a:t>
            </a:r>
          </a:p>
        </p:txBody>
      </p:sp>
      <p:sp>
        <p:nvSpPr>
          <p:cNvPr id="15" name="TextBox 14"/>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216814663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ubtitle, 1 column text with charts">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dirty="0"/>
              <a:t>Click to add subtitle</a:t>
            </a:r>
          </a:p>
        </p:txBody>
      </p:sp>
      <p:sp>
        <p:nvSpPr>
          <p:cNvPr id="9" name="Title Placeholder 1"/>
          <p:cNvSpPr>
            <a:spLocks noGrp="1"/>
          </p:cNvSpPr>
          <p:nvPr>
            <p:ph type="title" hasCustomPrompt="1"/>
          </p:nvPr>
        </p:nvSpPr>
        <p:spPr>
          <a:xfrm>
            <a:off x="501650" y="317500"/>
            <a:ext cx="11188700" cy="334101"/>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10" name="Text Placeholder 18"/>
          <p:cNvSpPr>
            <a:spLocks noGrp="1"/>
          </p:cNvSpPr>
          <p:nvPr>
            <p:ph idx="1"/>
          </p:nvPr>
        </p:nvSpPr>
        <p:spPr>
          <a:xfrm>
            <a:off x="501650" y="1665289"/>
            <a:ext cx="5594351" cy="4716463"/>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61355560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3336000" y="1368000"/>
            <a:ext cx="5520000" cy="4140000"/>
          </a:xfrm>
          <a:prstGeom prst="ellipse">
            <a:avLst/>
          </a:prstGeom>
          <a:ln w="25400">
            <a:solidFill>
              <a:schemeClr val="accent1"/>
            </a:solidFill>
          </a:ln>
        </p:spPr>
        <p:txBody>
          <a:bodyPr lIns="108000" tIns="108000" rIns="108000" bIns="108000" anchor="ctr" anchorCtr="0">
            <a:normAutofit/>
          </a:bodyPr>
          <a:lstStyle>
            <a:lvl1pPr algn="ctr">
              <a:lnSpc>
                <a:spcPts val="4200"/>
              </a:lnSpc>
              <a:defRPr sz="36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501651" y="586423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501651" y="6381750"/>
            <a:ext cx="5594349" cy="298450"/>
          </a:xfrm>
          <a:prstGeom prst="rect">
            <a:avLst/>
          </a:prstGeom>
        </p:spPr>
        <p:txBody>
          <a:bodyPr/>
          <a:lstStyle>
            <a:lvl1pPr>
              <a:spcAft>
                <a:spcPts val="0"/>
              </a:spcAft>
              <a:defRPr sz="10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7" name="Group 6"/>
          <p:cNvGrpSpPr/>
          <p:nvPr userDrawn="1"/>
        </p:nvGrpSpPr>
        <p:grpSpPr>
          <a:xfrm>
            <a:off x="503988" y="378000"/>
            <a:ext cx="2160000" cy="307976"/>
            <a:chOff x="398463" y="404813"/>
            <a:chExt cx="1627187" cy="307976"/>
          </a:xfrm>
          <a:solidFill>
            <a:schemeClr val="tx1"/>
          </a:solidFill>
        </p:grpSpPr>
        <p:sp>
          <p:nvSpPr>
            <p:cNvPr id="8"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0"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1"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2"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3"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4"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7"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775034971"/>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US" noProof="0" dirty="0"/>
          </a:p>
        </p:txBody>
      </p:sp>
    </p:spTree>
    <p:extLst>
      <p:ext uri="{BB962C8B-B14F-4D97-AF65-F5344CB8AC3E}">
        <p14:creationId xmlns:p14="http://schemas.microsoft.com/office/powerpoint/2010/main" val="4675360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390163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5183494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Subhea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984CEC11-627B-024F-8027-972217259DB9}"/>
              </a:ext>
            </a:extLst>
          </p:cNvPr>
          <p:cNvSpPr>
            <a:spLocks noGrp="1"/>
          </p:cNvSpPr>
          <p:nvPr>
            <p:ph type="body" sz="quarter" idx="14"/>
          </p:nvPr>
        </p:nvSpPr>
        <p:spPr>
          <a:xfrm>
            <a:off x="469900" y="897033"/>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dirty="0"/>
              <a:t>Edit Master text styles</a:t>
            </a:r>
          </a:p>
        </p:txBody>
      </p:sp>
      <p:sp>
        <p:nvSpPr>
          <p:cNvPr id="6" name="Title Placeholder 1">
            <a:extLst>
              <a:ext uri="{FF2B5EF4-FFF2-40B4-BE49-F238E27FC236}">
                <a16:creationId xmlns:a16="http://schemas.microsoft.com/office/drawing/2014/main" id="{16F5BB4F-DCCF-5642-9CBE-D2DEAF3D691A}"/>
              </a:ext>
            </a:extLst>
          </p:cNvPr>
          <p:cNvSpPr>
            <a:spLocks noGrp="1"/>
          </p:cNvSpPr>
          <p:nvPr>
            <p:ph type="title"/>
          </p:nvPr>
        </p:nvSpPr>
        <p:spPr bwMode="gray">
          <a:xfrm>
            <a:off x="469900" y="418243"/>
            <a:ext cx="11252200" cy="451866"/>
          </a:xfrm>
          <a:prstGeom prst="rect">
            <a:avLst/>
          </a:prstGeom>
        </p:spPr>
        <p:txBody>
          <a:bodyPr vert="horz" lIns="0" tIns="0" rIns="0" bIns="0" rtlCol="0" anchor="t" anchorCtr="0">
            <a:noAutofit/>
          </a:bodyPr>
          <a:lstStyle>
            <a:lvl1pPr>
              <a:defRPr sz="3600"/>
            </a:lvl1pPr>
          </a:lstStyle>
          <a:p>
            <a:r>
              <a:rPr lang="en-US" noProof="0" dirty="0"/>
              <a:t>Click to edit Master title style</a:t>
            </a:r>
          </a:p>
        </p:txBody>
      </p:sp>
    </p:spTree>
    <p:extLst>
      <p:ext uri="{BB962C8B-B14F-4D97-AF65-F5344CB8AC3E}">
        <p14:creationId xmlns:p14="http://schemas.microsoft.com/office/powerpoint/2010/main" val="310022855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_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541340" y="1665291"/>
            <a:ext cx="9348787" cy="4633910"/>
          </a:xfrm>
          <a:prstGeom prst="rect">
            <a:avLst/>
          </a:prstGeom>
        </p:spPr>
        <p:txBody>
          <a:bodyPr/>
          <a:lstStyle>
            <a:lvl1pPr>
              <a:tabLst>
                <a:tab pos="8969571" algn="r"/>
              </a:tabLst>
              <a:defRPr/>
            </a:lvl1pPr>
            <a:lvl2pPr>
              <a:tabLst>
                <a:tab pos="8969571" algn="r"/>
              </a:tabLst>
              <a:defRPr/>
            </a:lvl2pPr>
            <a:lvl3pPr>
              <a:tabLst>
                <a:tab pos="8969571" algn="r"/>
              </a:tabLst>
              <a:defRPr/>
            </a:lvl3pPr>
            <a:lvl4pPr>
              <a:tabLst>
                <a:tab pos="8969571" algn="r"/>
              </a:tabLst>
              <a:defRPr/>
            </a:lvl4pPr>
            <a:lvl5pPr>
              <a:tabLst>
                <a:tab pos="6703374" algn="r"/>
              </a:tabLst>
              <a:defRPr baseline="0"/>
            </a:lvl5pPr>
            <a:lvl6pPr>
              <a:tabLst>
                <a:tab pos="8969571" algn="r"/>
              </a:tabLst>
              <a:defRPr/>
            </a:lvl6pPr>
            <a:lvl7pPr>
              <a:tabLst>
                <a:tab pos="8969571" algn="r"/>
              </a:tabLst>
              <a:defRPr/>
            </a:lvl7pPr>
            <a:lvl8pPr>
              <a:tabLst>
                <a:tab pos="8969571" algn="r"/>
              </a:tabLst>
              <a:defRPr/>
            </a:lvl8pPr>
            <a:lvl9pPr>
              <a:tabLst>
                <a:tab pos="8969571"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3" hasCustomPrompt="1"/>
          </p:nvPr>
        </p:nvSpPr>
        <p:spPr>
          <a:xfrm>
            <a:off x="541340" y="722006"/>
            <a:ext cx="11252200" cy="757255"/>
          </a:xfrm>
          <a:prstGeom prst="rect">
            <a:avLst/>
          </a:prstGeom>
        </p:spPr>
        <p:txBody>
          <a:bodyPr lIns="0" tIns="0" rIns="0" bIns="0">
            <a:noAutofit/>
          </a:bodyPr>
          <a:lstStyle>
            <a:lvl1pPr marL="0" indent="0">
              <a:buNone/>
              <a:defRPr sz="1805" b="0">
                <a:solidFill>
                  <a:schemeClr val="tx1">
                    <a:lumMod val="50000"/>
                    <a:lumOff val="50000"/>
                  </a:schemeClr>
                </a:solidFill>
              </a:defRPr>
            </a:lvl1pPr>
          </a:lstStyle>
          <a:p>
            <a:pPr lvl="0"/>
            <a:r>
              <a:rPr lang="en-US" noProof="0" dirty="0"/>
              <a:t>Click to add subtitle</a:t>
            </a:r>
          </a:p>
        </p:txBody>
      </p:sp>
      <p:sp>
        <p:nvSpPr>
          <p:cNvPr id="6" name="Title Placeholder 1"/>
          <p:cNvSpPr>
            <a:spLocks noGrp="1"/>
          </p:cNvSpPr>
          <p:nvPr>
            <p:ph type="title"/>
          </p:nvPr>
        </p:nvSpPr>
        <p:spPr>
          <a:xfrm>
            <a:off x="541340" y="361003"/>
            <a:ext cx="11252200" cy="698501"/>
          </a:xfrm>
          <a:prstGeom prst="rect">
            <a:avLst/>
          </a:prstGeom>
        </p:spPr>
        <p:txBody>
          <a:bodyPr vert="horz" lIns="0" tIns="0" rIns="0" bIns="0" rtlCol="0" anchor="t" anchorCtr="0">
            <a:noAutofit/>
          </a:bodyPr>
          <a:lstStyle>
            <a:lvl1pPr>
              <a:defRPr sz="1999"/>
            </a:lvl1pPr>
          </a:lstStyle>
          <a:p>
            <a:r>
              <a:rPr lang="en-US" noProof="0"/>
              <a:t>Click to edit Master title style</a:t>
            </a:r>
            <a:endParaRPr lang="en-US" noProof="0" dirty="0"/>
          </a:p>
        </p:txBody>
      </p:sp>
    </p:spTree>
    <p:extLst>
      <p:ext uri="{BB962C8B-B14F-4D97-AF65-F5344CB8AC3E}">
        <p14:creationId xmlns:p14="http://schemas.microsoft.com/office/powerpoint/2010/main" val="334849887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85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8" name="TextBox 7"/>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77500192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4067" cy="1566532"/>
          </a:xfrm>
        </p:spPr>
        <p:txBody>
          <a:bodyPr lIns="0" tIns="0" rIns="0" bIns="0">
            <a:noAutofit/>
          </a:bodyPr>
          <a:lstStyle>
            <a:lvl1pPr marL="0" indent="0">
              <a:lnSpc>
                <a:spcPct val="95000"/>
              </a:lnSpc>
              <a:spcAft>
                <a:spcPts val="0"/>
              </a:spcAft>
              <a:buNone/>
              <a:defRPr sz="385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5" name="TextBox 14"/>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207280947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85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43216755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85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390696281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85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2" name="TextBox 11"/>
          <p:cNvSpPr txBox="1"/>
          <p:nvPr userDrawn="1"/>
        </p:nvSpPr>
        <p:spPr>
          <a:xfrm>
            <a:off x="11382377" y="6477001"/>
            <a:ext cx="307975" cy="100027"/>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650" noProof="0" smtClean="0">
                <a:solidFill>
                  <a:schemeClr val="bg1"/>
                </a:solidFill>
              </a:rPr>
              <a:pPr marL="0" indent="0" algn="r">
                <a:spcBef>
                  <a:spcPts val="600"/>
                </a:spcBef>
                <a:buSzPct val="100000"/>
                <a:buFont typeface="Arial"/>
                <a:buNone/>
              </a:pPr>
              <a:t>‹#›</a:t>
            </a:fld>
            <a:endParaRPr lang="en-US" sz="650" noProof="0" dirty="0">
              <a:solidFill>
                <a:schemeClr val="bg1"/>
              </a:solidFill>
            </a:endParaRPr>
          </a:p>
        </p:txBody>
      </p:sp>
    </p:spTree>
    <p:extLst>
      <p:ext uri="{BB962C8B-B14F-4D97-AF65-F5344CB8AC3E}">
        <p14:creationId xmlns:p14="http://schemas.microsoft.com/office/powerpoint/2010/main" val="317984100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oleObject" Target="../embeddings/oleObject1.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image" Target="../media/image1.e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ags" Target="../tags/tag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6"/>
            </p:custData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47" imgW="270" imgH="270" progId="TCLayout.ActiveDocument.1">
                  <p:embed/>
                </p:oleObj>
              </mc:Choice>
              <mc:Fallback>
                <p:oleObj name="think-cell Slide" r:id="rId47" imgW="270" imgH="270" progId="TCLayout.ActiveDocument.1">
                  <p:embed/>
                  <p:pic>
                    <p:nvPicPr>
                      <p:cNvPr id="4" name="Object 3" hidden="1"/>
                      <p:cNvPicPr/>
                      <p:nvPr/>
                    </p:nvPicPr>
                    <p:blipFill>
                      <a:blip r:embed="rId48"/>
                      <a:stretch>
                        <a:fillRect/>
                      </a:stretch>
                    </p:blipFill>
                    <p:spPr>
                      <a:xfrm>
                        <a:off x="2118"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501651" y="317501"/>
            <a:ext cx="11188700" cy="692150"/>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501650" y="1665289"/>
            <a:ext cx="11188700" cy="4716462"/>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userDrawn="1"/>
        </p:nvSpPr>
        <p:spPr>
          <a:xfrm>
            <a:off x="11382377" y="6477001"/>
            <a:ext cx="307975" cy="100027"/>
          </a:xfrm>
          <a:prstGeom prst="rect">
            <a:avLst/>
          </a:prstGeom>
          <a:noFill/>
        </p:spPr>
        <p:txBody>
          <a:bodyPr wrap="square" lIns="0" tIns="0" rIns="0" bIns="0" rtlCol="0">
            <a:noAutofit/>
          </a:bodyPr>
          <a:lstStyle/>
          <a:p>
            <a:pPr marL="0" indent="0" algn="r">
              <a:spcBef>
                <a:spcPts val="600"/>
              </a:spcBef>
              <a:buSzPct val="100000"/>
              <a:buFont typeface="Arial"/>
              <a:buNone/>
            </a:pPr>
            <a:fld id="{C58DF478-B544-4ED8-9ED4-6A2648E2D233}" type="slidenum">
              <a:rPr lang="en-US" sz="650" noProof="0" smtClean="0">
                <a:solidFill>
                  <a:schemeClr val="tx1"/>
                </a:solidFill>
              </a:rPr>
              <a:pPr marL="0" indent="0" algn="r">
                <a:spcBef>
                  <a:spcPts val="6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37886414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12" r:id="rId44"/>
  </p:sldLayoutIdLst>
  <p:transition>
    <p:fade/>
  </p:transition>
  <p:hf hdr="0" dt="0"/>
  <p:txStyles>
    <p:titleStyle>
      <a:lvl1pPr algn="l" defTabSz="914400" rtl="0" eaLnBrk="1" latinLnBrk="0" hangingPunct="1">
        <a:spcBef>
          <a:spcPct val="0"/>
        </a:spcBef>
        <a:buNone/>
        <a:defRPr sz="2000" kern="1200">
          <a:solidFill>
            <a:schemeClr val="tx1"/>
          </a:solidFill>
          <a:latin typeface="+mj-lt"/>
          <a:ea typeface="+mj-ea"/>
          <a:cs typeface="+mj-cs"/>
        </a:defRPr>
      </a:lvl1pPr>
    </p:titleStyle>
    <p:bodyStyle>
      <a:lvl1pPr marL="0" indent="0" algn="l" defTabSz="914400" rtl="0" eaLnBrk="1" latinLnBrk="0" hangingPunct="1">
        <a:spcBef>
          <a:spcPts val="0"/>
        </a:spcBef>
        <a:spcAft>
          <a:spcPts val="1000"/>
        </a:spcAft>
        <a:buSzPct val="100000"/>
        <a:buFontTx/>
        <a:buNone/>
        <a:defRPr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4">
          <p15:clr>
            <a:srgbClr val="F26B43"/>
          </p15:clr>
        </p15:guide>
        <p15:guide id="2" orient="horz" pos="2160">
          <p15:clr>
            <a:srgbClr val="F26B43"/>
          </p15:clr>
        </p15:guide>
        <p15:guide id="3" orient="horz" pos="4020">
          <p15:clr>
            <a:srgbClr val="F26B43"/>
          </p15:clr>
        </p15:guide>
        <p15:guide id="4" pos="237">
          <p15:clr>
            <a:srgbClr val="F26B43"/>
          </p15:clr>
        </p15:guide>
        <p15:guide id="5" pos="5523">
          <p15:clr>
            <a:srgbClr val="F26B43"/>
          </p15:clr>
        </p15:guide>
        <p15:guide id="6" orient="horz" pos="1071">
          <p15:clr>
            <a:srgbClr val="F26B43"/>
          </p15:clr>
        </p15:guide>
        <p15:guide id="7" orient="horz" pos="200">
          <p15:clr>
            <a:srgbClr val="F26B43"/>
          </p15:clr>
        </p15:guide>
        <p15:guide id="8" orient="horz" pos="4080">
          <p15:clr>
            <a:srgbClr val="F26B43"/>
          </p15:clr>
        </p15:guide>
        <p15:guide id="10" pos="3721">
          <p15:clr>
            <a:srgbClr val="F26B43"/>
          </p15:clr>
        </p15:guide>
        <p15:guide id="11" orient="horz" pos="236">
          <p15:clr>
            <a:srgbClr val="F26B43"/>
          </p15:clr>
        </p15:guide>
        <p15:guide id="12" pos="1022">
          <p15:clr>
            <a:srgbClr val="F26B43"/>
          </p15:clr>
        </p15:guide>
        <p15:guide id="13" pos="1137">
          <p15:clr>
            <a:srgbClr val="F26B43"/>
          </p15:clr>
        </p15:guide>
        <p15:guide id="14" pos="1920">
          <p15:clr>
            <a:srgbClr val="F26B43"/>
          </p15:clr>
        </p15:guide>
        <p15:guide id="15" pos="2033">
          <p15:clr>
            <a:srgbClr val="F26B43"/>
          </p15:clr>
        </p15:guide>
        <p15:guide id="16" pos="4620">
          <p15:clr>
            <a:srgbClr val="F26B43"/>
          </p15:clr>
        </p15:guide>
        <p15:guide id="17" pos="2823">
          <p15:clr>
            <a:srgbClr val="F26B43"/>
          </p15:clr>
        </p15:guide>
        <p15:guide id="18" pos="2937">
          <p15:clr>
            <a:srgbClr val="F26B43"/>
          </p15:clr>
        </p15:guide>
        <p15:guide id="19" pos="2880">
          <p15:clr>
            <a:srgbClr val="F26B43"/>
          </p15:clr>
        </p15:guide>
        <p15:guide id="20" pos="4734">
          <p15:clr>
            <a:srgbClr val="F26B43"/>
          </p15:clr>
        </p15:guide>
        <p15:guide id="21" orient="horz" pos="1049">
          <p15:clr>
            <a:srgbClr val="F26B43"/>
          </p15:clr>
        </p15:guide>
        <p15:guide id="22" orient="horz" pos="6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3" Type="http://schemas.openxmlformats.org/officeDocument/2006/relationships/image" Target="../media/image42.png"/><Relationship Id="rId18" Type="http://schemas.openxmlformats.org/officeDocument/2006/relationships/image" Target="../media/image47.png"/><Relationship Id="rId26" Type="http://schemas.openxmlformats.org/officeDocument/2006/relationships/image" Target="../media/image55.png"/><Relationship Id="rId39" Type="http://schemas.openxmlformats.org/officeDocument/2006/relationships/image" Target="../media/image68.jpg"/><Relationship Id="rId21" Type="http://schemas.openxmlformats.org/officeDocument/2006/relationships/image" Target="../media/image50.png"/><Relationship Id="rId34" Type="http://schemas.openxmlformats.org/officeDocument/2006/relationships/image" Target="../media/image63.png"/><Relationship Id="rId7" Type="http://schemas.openxmlformats.org/officeDocument/2006/relationships/image" Target="../media/image36.png"/><Relationship Id="rId12" Type="http://schemas.openxmlformats.org/officeDocument/2006/relationships/image" Target="../media/image41.png"/><Relationship Id="rId17" Type="http://schemas.openxmlformats.org/officeDocument/2006/relationships/image" Target="../media/image46.png"/><Relationship Id="rId25" Type="http://schemas.openxmlformats.org/officeDocument/2006/relationships/image" Target="../media/image54.png"/><Relationship Id="rId33" Type="http://schemas.openxmlformats.org/officeDocument/2006/relationships/image" Target="../media/image62.png"/><Relationship Id="rId38" Type="http://schemas.openxmlformats.org/officeDocument/2006/relationships/image" Target="../media/image67.png"/><Relationship Id="rId2" Type="http://schemas.openxmlformats.org/officeDocument/2006/relationships/image" Target="../media/image31.png"/><Relationship Id="rId16" Type="http://schemas.openxmlformats.org/officeDocument/2006/relationships/image" Target="../media/image45.png"/><Relationship Id="rId20" Type="http://schemas.openxmlformats.org/officeDocument/2006/relationships/image" Target="../media/image49.png"/><Relationship Id="rId29" Type="http://schemas.openxmlformats.org/officeDocument/2006/relationships/image" Target="../media/image58.png"/><Relationship Id="rId1" Type="http://schemas.openxmlformats.org/officeDocument/2006/relationships/slideLayout" Target="../slideLayouts/slideLayout42.xml"/><Relationship Id="rId6" Type="http://schemas.openxmlformats.org/officeDocument/2006/relationships/image" Target="../media/image35.png"/><Relationship Id="rId11" Type="http://schemas.openxmlformats.org/officeDocument/2006/relationships/image" Target="../media/image40.png"/><Relationship Id="rId24" Type="http://schemas.openxmlformats.org/officeDocument/2006/relationships/image" Target="../media/image53.png"/><Relationship Id="rId32" Type="http://schemas.openxmlformats.org/officeDocument/2006/relationships/image" Target="../media/image61.png"/><Relationship Id="rId37" Type="http://schemas.openxmlformats.org/officeDocument/2006/relationships/image" Target="../media/image66.jpeg"/><Relationship Id="rId5" Type="http://schemas.openxmlformats.org/officeDocument/2006/relationships/image" Target="../media/image34.png"/><Relationship Id="rId15" Type="http://schemas.openxmlformats.org/officeDocument/2006/relationships/image" Target="../media/image44.png"/><Relationship Id="rId23" Type="http://schemas.openxmlformats.org/officeDocument/2006/relationships/image" Target="../media/image52.png"/><Relationship Id="rId28" Type="http://schemas.openxmlformats.org/officeDocument/2006/relationships/image" Target="../media/image57.png"/><Relationship Id="rId36" Type="http://schemas.openxmlformats.org/officeDocument/2006/relationships/image" Target="../media/image65.png"/><Relationship Id="rId10" Type="http://schemas.openxmlformats.org/officeDocument/2006/relationships/image" Target="../media/image39.png"/><Relationship Id="rId19" Type="http://schemas.openxmlformats.org/officeDocument/2006/relationships/image" Target="../media/image48.png"/><Relationship Id="rId31" Type="http://schemas.openxmlformats.org/officeDocument/2006/relationships/image" Target="../media/image60.png"/><Relationship Id="rId4" Type="http://schemas.openxmlformats.org/officeDocument/2006/relationships/image" Target="../media/image33.png"/><Relationship Id="rId9" Type="http://schemas.openxmlformats.org/officeDocument/2006/relationships/image" Target="../media/image38.png"/><Relationship Id="rId14" Type="http://schemas.openxmlformats.org/officeDocument/2006/relationships/image" Target="../media/image43.png"/><Relationship Id="rId22" Type="http://schemas.openxmlformats.org/officeDocument/2006/relationships/image" Target="../media/image51.png"/><Relationship Id="rId27" Type="http://schemas.openxmlformats.org/officeDocument/2006/relationships/image" Target="../media/image56.png"/><Relationship Id="rId30" Type="http://schemas.openxmlformats.org/officeDocument/2006/relationships/image" Target="../media/image59.png"/><Relationship Id="rId35" Type="http://schemas.openxmlformats.org/officeDocument/2006/relationships/image" Target="../media/image64.png"/><Relationship Id="rId8" Type="http://schemas.openxmlformats.org/officeDocument/2006/relationships/image" Target="../media/image37.png"/><Relationship Id="rId3" Type="http://schemas.openxmlformats.org/officeDocument/2006/relationships/image" Target="../media/image32.png"/></Relationships>
</file>

<file path=ppt/slides/_rels/slide14.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Layout" Target="../slideLayouts/slideLayout42.xml"/></Relationships>
</file>

<file path=ppt/slides/_rels/slide15.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42.xml"/></Relationships>
</file>

<file path=ppt/slides/_rels/slide16.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xml"/><Relationship Id="rId1" Type="http://schemas.openxmlformats.org/officeDocument/2006/relationships/slideLayout" Target="../slideLayouts/slideLayout44.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41.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jpeg"/><Relationship Id="rId9" Type="http://schemas.openxmlformats.org/officeDocument/2006/relationships/image" Target="../media/image13.jpeg"/></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5.sv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4.png"/><Relationship Id="rId17" Type="http://schemas.openxmlformats.org/officeDocument/2006/relationships/image" Target="../media/image29.svg"/><Relationship Id="rId2" Type="http://schemas.openxmlformats.org/officeDocument/2006/relationships/image" Target="../media/image15.png"/><Relationship Id="rId16" Type="http://schemas.openxmlformats.org/officeDocument/2006/relationships/image" Target="../media/image28.png"/><Relationship Id="rId1" Type="http://schemas.openxmlformats.org/officeDocument/2006/relationships/slideLayout" Target="../slideLayouts/slideLayout41.xml"/><Relationship Id="rId6" Type="http://schemas.openxmlformats.org/officeDocument/2006/relationships/image" Target="../media/image19.png"/><Relationship Id="rId11" Type="http://schemas.openxmlformats.org/officeDocument/2006/relationships/image" Target="../media/image23.svg"/><Relationship Id="rId5" Type="http://schemas.openxmlformats.org/officeDocument/2006/relationships/image" Target="../media/image18.png"/><Relationship Id="rId15" Type="http://schemas.openxmlformats.org/officeDocument/2006/relationships/image" Target="../media/image27.svg"/><Relationship Id="rId10" Type="http://schemas.openxmlformats.org/officeDocument/2006/relationships/image" Target="../media/image22.png"/><Relationship Id="rId4" Type="http://schemas.openxmlformats.org/officeDocument/2006/relationships/image" Target="../media/image17.png"/><Relationship Id="rId9" Type="http://schemas.openxmlformats.org/officeDocument/2006/relationships/image" Target="../media/image21.png"/><Relationship Id="rId1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200" y="6006279"/>
            <a:ext cx="6580227" cy="505645"/>
          </a:xfrm>
        </p:spPr>
        <p:txBody>
          <a:bodyPr/>
          <a:lstStyle/>
          <a:p>
            <a:r>
              <a:rPr lang="en-US" dirty="0"/>
              <a:t>Securing the Internet of Things (IoT) and Cloud </a:t>
            </a:r>
          </a:p>
          <a:p>
            <a:r>
              <a:rPr lang="en-US" sz="1600" b="0" dirty="0"/>
              <a:t>Enabling secure IoT integration with Cloud</a:t>
            </a:r>
          </a:p>
          <a:p>
            <a:pPr lvl="1"/>
            <a:r>
              <a:rPr lang="en-US" noProof="0" dirty="0"/>
              <a:t> </a:t>
            </a:r>
          </a:p>
        </p:txBody>
      </p:sp>
      <p:sp>
        <p:nvSpPr>
          <p:cNvPr id="5" name="Text Placeholder 4"/>
          <p:cNvSpPr>
            <a:spLocks noGrp="1"/>
          </p:cNvSpPr>
          <p:nvPr>
            <p:ph type="body" sz="quarter" idx="10"/>
          </p:nvPr>
        </p:nvSpPr>
        <p:spPr/>
        <p:txBody>
          <a:bodyPr/>
          <a:lstStyle/>
          <a:p>
            <a:r>
              <a:rPr lang="en-US" dirty="0"/>
              <a:t>Feb 2020</a:t>
            </a:r>
          </a:p>
        </p:txBody>
      </p:sp>
      <p:pic>
        <p:nvPicPr>
          <p:cNvPr id="6" name="Picture 5">
            <a:extLst>
              <a:ext uri="{FF2B5EF4-FFF2-40B4-BE49-F238E27FC236}">
                <a16:creationId xmlns:a16="http://schemas.microsoft.com/office/drawing/2014/main" id="{5C4FC972-F031-4602-A88F-53E6298EA9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9447" y="268644"/>
            <a:ext cx="6113106" cy="6113106"/>
          </a:xfrm>
          <a:prstGeom prst="rect">
            <a:avLst/>
          </a:prstGeom>
        </p:spPr>
      </p:pic>
    </p:spTree>
    <p:extLst>
      <p:ext uri="{BB962C8B-B14F-4D97-AF65-F5344CB8AC3E}">
        <p14:creationId xmlns:p14="http://schemas.microsoft.com/office/powerpoint/2010/main" val="122492645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7FBE8-24C9-4AD3-B672-DD14E6D3D9DE}"/>
              </a:ext>
            </a:extLst>
          </p:cNvPr>
          <p:cNvSpPr>
            <a:spLocks noGrp="1"/>
          </p:cNvSpPr>
          <p:nvPr>
            <p:ph type="title"/>
          </p:nvPr>
        </p:nvSpPr>
        <p:spPr/>
        <p:txBody>
          <a:bodyPr/>
          <a:lstStyle/>
          <a:p>
            <a:r>
              <a:rPr lang="en-US" dirty="0"/>
              <a:t>Deloitte’s Cloud IoT Cyber Framework</a:t>
            </a:r>
          </a:p>
        </p:txBody>
      </p:sp>
    </p:spTree>
    <p:extLst>
      <p:ext uri="{BB962C8B-B14F-4D97-AF65-F5344CB8AC3E}">
        <p14:creationId xmlns:p14="http://schemas.microsoft.com/office/powerpoint/2010/main" val="296248281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BA6AA5-E5FC-44CE-B8C0-BE7662AA4DD1}"/>
              </a:ext>
            </a:extLst>
          </p:cNvPr>
          <p:cNvSpPr/>
          <p:nvPr/>
        </p:nvSpPr>
        <p:spPr bwMode="gray">
          <a:xfrm>
            <a:off x="2048324" y="3805991"/>
            <a:ext cx="2333528" cy="178592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TextBox 34">
            <a:extLst>
              <a:ext uri="{FF2B5EF4-FFF2-40B4-BE49-F238E27FC236}">
                <a16:creationId xmlns:a16="http://schemas.microsoft.com/office/drawing/2014/main" id="{7BE1BFC7-A885-4313-9280-6BEB722525D8}"/>
              </a:ext>
            </a:extLst>
          </p:cNvPr>
          <p:cNvSpPr txBox="1"/>
          <p:nvPr/>
        </p:nvSpPr>
        <p:spPr>
          <a:xfrm>
            <a:off x="756487" y="1913750"/>
            <a:ext cx="943051" cy="314258"/>
          </a:xfrm>
          <a:prstGeom prst="rect">
            <a:avLst/>
          </a:prstGeom>
          <a:noFill/>
        </p:spPr>
        <p:txBody>
          <a:bodyPr wrap="square" lIns="0" tIns="0" rIns="0" bIns="0" rtlCol="0" anchor="ctr" anchorCtr="0">
            <a:noAutofit/>
          </a:bodyPr>
          <a:lstStyle/>
          <a:p>
            <a:pPr marL="0" marR="0" lvl="0" indent="0" algn="r" defTabSz="1018574" rtl="0" eaLnBrk="1" fontAlgn="base" latinLnBrk="0" hangingPunct="1">
              <a:lnSpc>
                <a:spcPct val="100000"/>
              </a:lnSpc>
              <a:spcBef>
                <a:spcPct val="0"/>
              </a:spcBef>
              <a:spcAft>
                <a:spcPct val="0"/>
              </a:spcAft>
              <a:buClrTx/>
              <a:buSzTx/>
              <a:buFontTx/>
              <a:buNone/>
              <a:tabLst/>
              <a:defRPr/>
            </a:pPr>
            <a: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Organization and Leadership</a:t>
            </a:r>
          </a:p>
        </p:txBody>
      </p:sp>
      <p:sp>
        <p:nvSpPr>
          <p:cNvPr id="36" name="TextBox 35">
            <a:extLst>
              <a:ext uri="{FF2B5EF4-FFF2-40B4-BE49-F238E27FC236}">
                <a16:creationId xmlns:a16="http://schemas.microsoft.com/office/drawing/2014/main" id="{FB4CCCF9-7EB7-46D1-807D-5A8A68697913}"/>
              </a:ext>
            </a:extLst>
          </p:cNvPr>
          <p:cNvSpPr txBox="1"/>
          <p:nvPr/>
        </p:nvSpPr>
        <p:spPr>
          <a:xfrm>
            <a:off x="734485" y="1283770"/>
            <a:ext cx="943051" cy="314258"/>
          </a:xfrm>
          <a:prstGeom prst="rect">
            <a:avLst/>
          </a:prstGeom>
          <a:noFill/>
        </p:spPr>
        <p:txBody>
          <a:bodyPr wrap="square" lIns="0" tIns="0" rIns="0" bIns="0" rtlCol="0" anchor="ctr" anchorCtr="0">
            <a:noAutofit/>
          </a:bodyPr>
          <a:lstStyle/>
          <a:p>
            <a:pPr algn="r" defTabSz="1018574" fontAlgn="base">
              <a:spcBef>
                <a:spcPct val="0"/>
              </a:spcBef>
              <a:spcAft>
                <a:spcPct val="0"/>
              </a:spcAft>
              <a:defRPr/>
            </a:pPr>
            <a:r>
              <a:rPr lang="en-US" sz="800" kern="0" dirty="0">
                <a:latin typeface="Verdana" panose="020B0604030504040204" pitchFamily="34" charset="0"/>
                <a:ea typeface="Verdana" panose="020B0604030504040204" pitchFamily="34" charset="0"/>
                <a:cs typeface="Segoe UI" panose="020B0502040204020203" pitchFamily="34" charset="0"/>
              </a:rPr>
              <a:t>Business Objectives</a:t>
            </a:r>
          </a:p>
        </p:txBody>
      </p:sp>
      <p:sp>
        <p:nvSpPr>
          <p:cNvPr id="47" name="TextBox 46">
            <a:extLst>
              <a:ext uri="{FF2B5EF4-FFF2-40B4-BE49-F238E27FC236}">
                <a16:creationId xmlns:a16="http://schemas.microsoft.com/office/drawing/2014/main" id="{EAA5CCF4-B382-49D7-B0B4-AAC059B3CAAC}"/>
              </a:ext>
            </a:extLst>
          </p:cNvPr>
          <p:cNvSpPr txBox="1"/>
          <p:nvPr/>
        </p:nvSpPr>
        <p:spPr>
          <a:xfrm>
            <a:off x="654130" y="4545448"/>
            <a:ext cx="1023406" cy="314258"/>
          </a:xfrm>
          <a:prstGeom prst="rect">
            <a:avLst/>
          </a:prstGeom>
          <a:noFill/>
        </p:spPr>
        <p:txBody>
          <a:bodyPr wrap="square" lIns="0" tIns="0" rIns="0" bIns="0" rtlCol="0" anchor="ctr" anchorCtr="0">
            <a:noAutofit/>
          </a:bodyPr>
          <a:lstStyle/>
          <a:p>
            <a:pPr algn="r" defTabSz="1018574" fontAlgn="base">
              <a:spcBef>
                <a:spcPct val="0"/>
              </a:spcBef>
              <a:spcAft>
                <a:spcPct val="0"/>
              </a:spcAft>
              <a:defRPr/>
            </a:pPr>
            <a:r>
              <a:rPr lang="en-US" sz="800" kern="0" dirty="0">
                <a:latin typeface="Verdana" panose="020B0604030504040204" pitchFamily="34" charset="0"/>
                <a:ea typeface="Verdana" panose="020B0604030504040204" pitchFamily="34" charset="0"/>
                <a:cs typeface="Segoe UI" panose="020B0502040204020203" pitchFamily="34" charset="0"/>
              </a:rPr>
              <a:t>Cyber Risk</a:t>
            </a:r>
            <a:br>
              <a:rPr lang="en-US" sz="800" kern="0" dirty="0">
                <a:latin typeface="Verdana" panose="020B0604030504040204" pitchFamily="34" charset="0"/>
                <a:ea typeface="Verdana" panose="020B0604030504040204" pitchFamily="34" charset="0"/>
                <a:cs typeface="Segoe UI" panose="020B0502040204020203" pitchFamily="34" charset="0"/>
              </a:rPr>
            </a:br>
            <a:r>
              <a:rPr lang="en-US" sz="800" kern="0" dirty="0">
                <a:latin typeface="Verdana" panose="020B0604030504040204" pitchFamily="34" charset="0"/>
                <a:ea typeface="Verdana" panose="020B0604030504040204" pitchFamily="34" charset="0"/>
                <a:cs typeface="Segoe UI" panose="020B0502040204020203" pitchFamily="34" charset="0"/>
              </a:rPr>
              <a:t>Domains</a:t>
            </a:r>
          </a:p>
        </p:txBody>
      </p:sp>
      <p:sp>
        <p:nvSpPr>
          <p:cNvPr id="30" name="Rectangle 29">
            <a:extLst>
              <a:ext uri="{FF2B5EF4-FFF2-40B4-BE49-F238E27FC236}">
                <a16:creationId xmlns:a16="http://schemas.microsoft.com/office/drawing/2014/main" id="{A9E16BAE-7308-481F-A5DA-7F7F446A95DA}"/>
              </a:ext>
            </a:extLst>
          </p:cNvPr>
          <p:cNvSpPr/>
          <p:nvPr/>
        </p:nvSpPr>
        <p:spPr bwMode="auto">
          <a:xfrm>
            <a:off x="2069763" y="2384392"/>
            <a:ext cx="1599732" cy="379753"/>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Governance &amp; </a:t>
            </a: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Oversight</a:t>
            </a: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31" name="Rectangle 30">
            <a:extLst>
              <a:ext uri="{FF2B5EF4-FFF2-40B4-BE49-F238E27FC236}">
                <a16:creationId xmlns:a16="http://schemas.microsoft.com/office/drawing/2014/main" id="{FCFBF4E6-042E-4DF6-9715-61B1DA78EFEA}"/>
              </a:ext>
            </a:extLst>
          </p:cNvPr>
          <p:cNvSpPr/>
          <p:nvPr/>
        </p:nvSpPr>
        <p:spPr bwMode="auto">
          <a:xfrm>
            <a:off x="3759487" y="2384392"/>
            <a:ext cx="1599732" cy="379753"/>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Policies &amp;</a:t>
            </a: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Standards</a:t>
            </a: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32" name="Rectangle 31">
            <a:extLst>
              <a:ext uri="{FF2B5EF4-FFF2-40B4-BE49-F238E27FC236}">
                <a16:creationId xmlns:a16="http://schemas.microsoft.com/office/drawing/2014/main" id="{9ED870D5-BEF8-49FA-98F0-F69FB7AAF8EC}"/>
              </a:ext>
            </a:extLst>
          </p:cNvPr>
          <p:cNvSpPr/>
          <p:nvPr/>
        </p:nvSpPr>
        <p:spPr bwMode="auto">
          <a:xfrm>
            <a:off x="8828658" y="2384393"/>
            <a:ext cx="1599732" cy="37975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Risk Metrics &amp; </a:t>
            </a:r>
          </a:p>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Dashboard</a:t>
            </a: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33" name="Rectangle 32">
            <a:extLst>
              <a:ext uri="{FF2B5EF4-FFF2-40B4-BE49-F238E27FC236}">
                <a16:creationId xmlns:a16="http://schemas.microsoft.com/office/drawing/2014/main" id="{A72BAEB7-2B94-4B3A-85F4-C7FA80AC33B2}"/>
              </a:ext>
            </a:extLst>
          </p:cNvPr>
          <p:cNvSpPr/>
          <p:nvPr/>
        </p:nvSpPr>
        <p:spPr bwMode="auto">
          <a:xfrm>
            <a:off x="5449211" y="2384393"/>
            <a:ext cx="1599732" cy="37975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Management</a:t>
            </a:r>
          </a:p>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 Processes</a:t>
            </a: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34" name="Rectangle 33">
            <a:extLst>
              <a:ext uri="{FF2B5EF4-FFF2-40B4-BE49-F238E27FC236}">
                <a16:creationId xmlns:a16="http://schemas.microsoft.com/office/drawing/2014/main" id="{F1D7BFB6-F946-4F85-8C2F-6B8CA2737B6E}"/>
              </a:ext>
            </a:extLst>
          </p:cNvPr>
          <p:cNvSpPr/>
          <p:nvPr/>
        </p:nvSpPr>
        <p:spPr bwMode="auto">
          <a:xfrm>
            <a:off x="7138935" y="2384393"/>
            <a:ext cx="1599732" cy="37975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Tools &amp;</a:t>
            </a:r>
          </a:p>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Technology</a:t>
            </a: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grpSp>
        <p:nvGrpSpPr>
          <p:cNvPr id="39" name="Group 38">
            <a:extLst>
              <a:ext uri="{FF2B5EF4-FFF2-40B4-BE49-F238E27FC236}">
                <a16:creationId xmlns:a16="http://schemas.microsoft.com/office/drawing/2014/main" id="{B3BE3D0D-9E9A-4FD3-86F5-D4B871A0BD69}"/>
              </a:ext>
            </a:extLst>
          </p:cNvPr>
          <p:cNvGrpSpPr/>
          <p:nvPr/>
        </p:nvGrpSpPr>
        <p:grpSpPr>
          <a:xfrm>
            <a:off x="2106827" y="1402513"/>
            <a:ext cx="8142917" cy="412800"/>
            <a:chOff x="899175" y="1461370"/>
            <a:chExt cx="7912577" cy="365760"/>
          </a:xfrm>
          <a:noFill/>
        </p:grpSpPr>
        <p:sp>
          <p:nvSpPr>
            <p:cNvPr id="40" name="Rectangle 39">
              <a:extLst>
                <a:ext uri="{FF2B5EF4-FFF2-40B4-BE49-F238E27FC236}">
                  <a16:creationId xmlns:a16="http://schemas.microsoft.com/office/drawing/2014/main" id="{87F1DCA2-FFBB-467B-ABE2-5F65F933A380}"/>
                </a:ext>
              </a:extLst>
            </p:cNvPr>
            <p:cNvSpPr/>
            <p:nvPr/>
          </p:nvSpPr>
          <p:spPr bwMode="auto">
            <a:xfrm>
              <a:off x="7394432" y="1461370"/>
              <a:ext cx="1417320" cy="365760"/>
            </a:xfrm>
            <a:prstGeom prst="rect">
              <a:avLst/>
            </a:prstGeom>
            <a:grpFill/>
            <a:ln w="6350" cap="flat" cmpd="sng" algn="ctr">
              <a:noFill/>
              <a:prstDash val="solid"/>
              <a:round/>
              <a:headEnd type="none" w="med" len="med"/>
              <a:tailEnd type="none" w="med" len="med"/>
            </a:ln>
            <a:effectLst/>
          </p:spPr>
          <p:txBody>
            <a:bodyPr vert="horz" wrap="square" lIns="45719" tIns="45719" rIns="45719" bIns="45719" numCol="1" rtlCol="0" anchor="ctr" anchorCtr="0" compatLnSpc="1">
              <a:prstTxWarp prst="textNoShape">
                <a:avLst/>
              </a:prstTxWarp>
            </a:bodyPr>
            <a:lstStyle/>
            <a:p>
              <a:pPr marR="0" lvl="0" indent="0" algn="ctr" defTabSz="1018574" fontAlgn="base">
                <a:lnSpc>
                  <a:spcPct val="100000"/>
                </a:lnSpc>
                <a:spcBef>
                  <a:spcPct val="0"/>
                </a:spcBef>
                <a:spcAft>
                  <a:spcPct val="0"/>
                </a:spcAft>
                <a:buClrTx/>
                <a:buSzTx/>
                <a:buFontTx/>
                <a:buNone/>
                <a:tabLst/>
                <a:defRPr/>
              </a:pPr>
              <a:r>
                <a:rPr lang="en-US" sz="900" kern="0" dirty="0">
                  <a:latin typeface="Verdana" panose="020B0604030504040204" pitchFamily="34" charset="0"/>
                  <a:ea typeface="Verdana" panose="020B0604030504040204" pitchFamily="34" charset="0"/>
                  <a:cs typeface="Segoe UI" panose="020B0502040204020203" pitchFamily="34" charset="0"/>
                </a:rPr>
                <a:t>Compliance</a:t>
              </a:r>
            </a:p>
          </p:txBody>
        </p:sp>
        <p:sp>
          <p:nvSpPr>
            <p:cNvPr id="41" name="Rectangle 40">
              <a:extLst>
                <a:ext uri="{FF2B5EF4-FFF2-40B4-BE49-F238E27FC236}">
                  <a16:creationId xmlns:a16="http://schemas.microsoft.com/office/drawing/2014/main" id="{EA168DE7-DAF1-4F5D-962E-08E6007BB574}"/>
                </a:ext>
              </a:extLst>
            </p:cNvPr>
            <p:cNvSpPr/>
            <p:nvPr/>
          </p:nvSpPr>
          <p:spPr bwMode="auto">
            <a:xfrm>
              <a:off x="899175" y="1461370"/>
              <a:ext cx="1417320" cy="365760"/>
            </a:xfrm>
            <a:prstGeom prst="rect">
              <a:avLst/>
            </a:prstGeom>
            <a:grpFill/>
            <a:ln w="6350" cap="flat" cmpd="sng" algn="ctr">
              <a:noFill/>
              <a:prstDash val="solid"/>
              <a:round/>
              <a:headEnd type="none" w="med" len="med"/>
              <a:tailEnd type="none" w="med" len="med"/>
            </a:ln>
            <a:effectLst/>
          </p:spPr>
          <p:txBody>
            <a:bodyPr vert="horz" wrap="square" lIns="45719" tIns="45719" rIns="45719" bIns="45719" numCol="1" rtlCol="0" anchor="ctr"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Growth &amp; </a:t>
              </a: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Innovation</a:t>
              </a:r>
            </a:p>
          </p:txBody>
        </p:sp>
        <p:sp>
          <p:nvSpPr>
            <p:cNvPr id="42" name="Rectangle 41">
              <a:extLst>
                <a:ext uri="{FF2B5EF4-FFF2-40B4-BE49-F238E27FC236}">
                  <a16:creationId xmlns:a16="http://schemas.microsoft.com/office/drawing/2014/main" id="{5AABD3DF-9349-443E-92D1-4DD111FDA725}"/>
                </a:ext>
              </a:extLst>
            </p:cNvPr>
            <p:cNvSpPr/>
            <p:nvPr/>
          </p:nvSpPr>
          <p:spPr bwMode="auto">
            <a:xfrm>
              <a:off x="4146804" y="1461370"/>
              <a:ext cx="1417320" cy="365760"/>
            </a:xfrm>
            <a:prstGeom prst="rect">
              <a:avLst/>
            </a:prstGeom>
            <a:grpFill/>
            <a:ln w="6350" cap="flat" cmpd="sng" algn="ctr">
              <a:noFill/>
              <a:prstDash val="solid"/>
              <a:round/>
              <a:headEnd type="none" w="med" len="med"/>
              <a:tailEnd type="none" w="med" len="med"/>
            </a:ln>
            <a:effectLst/>
          </p:spPr>
          <p:txBody>
            <a:bodyPr vert="horz" wrap="square" lIns="45719" tIns="45719" rIns="45719" bIns="45719" numCol="1" rtlCol="0" anchor="ctr" anchorCtr="0" compatLnSpc="1">
              <a:prstTxWarp prst="textNoShape">
                <a:avLst/>
              </a:prstTxWarp>
            </a:bodyPr>
            <a:lstStyle/>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Brand </a:t>
              </a:r>
            </a:p>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Protection</a:t>
              </a:r>
            </a:p>
          </p:txBody>
        </p:sp>
        <p:sp>
          <p:nvSpPr>
            <p:cNvPr id="43" name="Rectangle 42">
              <a:extLst>
                <a:ext uri="{FF2B5EF4-FFF2-40B4-BE49-F238E27FC236}">
                  <a16:creationId xmlns:a16="http://schemas.microsoft.com/office/drawing/2014/main" id="{85BFB3FA-CA60-4C7A-A73D-55958DD9E7DD}"/>
                </a:ext>
              </a:extLst>
            </p:cNvPr>
            <p:cNvSpPr/>
            <p:nvPr/>
          </p:nvSpPr>
          <p:spPr bwMode="auto">
            <a:xfrm>
              <a:off x="2522990" y="1461370"/>
              <a:ext cx="1417320" cy="365760"/>
            </a:xfrm>
            <a:prstGeom prst="rect">
              <a:avLst/>
            </a:prstGeom>
            <a:grpFill/>
            <a:ln w="6350" cap="flat" cmpd="sng" algn="ctr">
              <a:noFill/>
              <a:prstDash val="solid"/>
              <a:round/>
              <a:headEnd type="none" w="med" len="med"/>
              <a:tailEnd type="none" w="med" len="med"/>
            </a:ln>
            <a:effectLst/>
          </p:spPr>
          <p:txBody>
            <a:bodyPr vert="horz" wrap="square" lIns="45719" tIns="45719" rIns="45719" bIns="45719" numCol="1" rtlCol="0" anchor="ctr" anchorCtr="0" compatLnSpc="1">
              <a:prstTxWarp prst="textNoShape">
                <a:avLst/>
              </a:prstTxWarp>
            </a:bodyPr>
            <a:lstStyle/>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Operational </a:t>
              </a:r>
            </a:p>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Efficiency </a:t>
              </a:r>
            </a:p>
          </p:txBody>
        </p:sp>
        <p:sp>
          <p:nvSpPr>
            <p:cNvPr id="44" name="Rectangle 43">
              <a:extLst>
                <a:ext uri="{FF2B5EF4-FFF2-40B4-BE49-F238E27FC236}">
                  <a16:creationId xmlns:a16="http://schemas.microsoft.com/office/drawing/2014/main" id="{E920E3B5-2A3B-4BAE-84AD-F508C9ECAA81}"/>
                </a:ext>
              </a:extLst>
            </p:cNvPr>
            <p:cNvSpPr/>
            <p:nvPr/>
          </p:nvSpPr>
          <p:spPr bwMode="auto">
            <a:xfrm>
              <a:off x="5770618" y="1461370"/>
              <a:ext cx="1417320" cy="365760"/>
            </a:xfrm>
            <a:prstGeom prst="rect">
              <a:avLst/>
            </a:prstGeom>
            <a:grpFill/>
            <a:ln w="6350" cap="flat" cmpd="sng" algn="ctr">
              <a:noFill/>
              <a:prstDash val="solid"/>
              <a:round/>
              <a:headEnd type="none" w="med" len="med"/>
              <a:tailEnd type="none" w="med" len="med"/>
            </a:ln>
            <a:effectLst/>
          </p:spPr>
          <p:txBody>
            <a:bodyPr vert="horz" wrap="square" lIns="45719" tIns="45719" rIns="45719" bIns="45719" numCol="1" rtlCol="0" anchor="ctr" anchorCtr="0" compatLnSpc="1">
              <a:prstTxWarp prst="textNoShape">
                <a:avLst/>
              </a:prstTxWarp>
            </a:bodyPr>
            <a:lstStyle/>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Risk-based </a:t>
              </a:r>
            </a:p>
            <a:p>
              <a:pPr algn="ctr" defTabSz="1018574" fontAlgn="base">
                <a:spcBef>
                  <a:spcPct val="0"/>
                </a:spcBef>
                <a:spcAft>
                  <a:spcPct val="0"/>
                </a:spcAft>
                <a:defRPr/>
              </a:pPr>
              <a:r>
                <a:rPr lang="en-US" sz="900" kern="0" dirty="0">
                  <a:latin typeface="Verdana" panose="020B0604030504040204" pitchFamily="34" charset="0"/>
                  <a:ea typeface="Verdana" panose="020B0604030504040204" pitchFamily="34" charset="0"/>
                  <a:cs typeface="Segoe UI" panose="020B0502040204020203" pitchFamily="34" charset="0"/>
                </a:rPr>
                <a:t>Decision Making</a:t>
              </a:r>
            </a:p>
          </p:txBody>
        </p:sp>
      </p:grpSp>
      <p:cxnSp>
        <p:nvCxnSpPr>
          <p:cNvPr id="45" name="Straight Connector 44">
            <a:extLst>
              <a:ext uri="{FF2B5EF4-FFF2-40B4-BE49-F238E27FC236}">
                <a16:creationId xmlns:a16="http://schemas.microsoft.com/office/drawing/2014/main" id="{21750650-5EBC-4144-9D32-C5634548A16E}"/>
              </a:ext>
            </a:extLst>
          </p:cNvPr>
          <p:cNvCxnSpPr>
            <a:cxnSpLocks/>
          </p:cNvCxnSpPr>
          <p:nvPr/>
        </p:nvCxnSpPr>
        <p:spPr>
          <a:xfrm flipV="1">
            <a:off x="1833646" y="1234114"/>
            <a:ext cx="0" cy="365760"/>
          </a:xfrm>
          <a:prstGeom prst="line">
            <a:avLst/>
          </a:prstGeom>
          <a:noFill/>
          <a:ln w="19050" cap="flat" cmpd="sng" algn="ctr">
            <a:solidFill>
              <a:schemeClr val="accent5"/>
            </a:solidFill>
            <a:prstDash val="solid"/>
          </a:ln>
          <a:effectLst/>
        </p:spPr>
      </p:cxnSp>
      <p:cxnSp>
        <p:nvCxnSpPr>
          <p:cNvPr id="46" name="Straight Connector 45">
            <a:extLst>
              <a:ext uri="{FF2B5EF4-FFF2-40B4-BE49-F238E27FC236}">
                <a16:creationId xmlns:a16="http://schemas.microsoft.com/office/drawing/2014/main" id="{300820A2-10FD-47ED-AC9E-6E79F20EFCF2}"/>
              </a:ext>
            </a:extLst>
          </p:cNvPr>
          <p:cNvCxnSpPr>
            <a:cxnSpLocks/>
          </p:cNvCxnSpPr>
          <p:nvPr/>
        </p:nvCxnSpPr>
        <p:spPr>
          <a:xfrm flipV="1">
            <a:off x="1833646" y="1881401"/>
            <a:ext cx="0" cy="365760"/>
          </a:xfrm>
          <a:prstGeom prst="line">
            <a:avLst/>
          </a:prstGeom>
          <a:noFill/>
          <a:ln w="19050" cap="flat" cmpd="sng" algn="ctr">
            <a:solidFill>
              <a:schemeClr val="accent5"/>
            </a:solidFill>
            <a:prstDash val="solid"/>
          </a:ln>
          <a:effectLst/>
        </p:spPr>
      </p:cxnSp>
      <p:cxnSp>
        <p:nvCxnSpPr>
          <p:cNvPr id="49" name="Straight Connector 48">
            <a:extLst>
              <a:ext uri="{FF2B5EF4-FFF2-40B4-BE49-F238E27FC236}">
                <a16:creationId xmlns:a16="http://schemas.microsoft.com/office/drawing/2014/main" id="{D6F6552E-F5B3-4C55-A513-4B0FD5D15CE1}"/>
              </a:ext>
            </a:extLst>
          </p:cNvPr>
          <p:cNvCxnSpPr>
            <a:cxnSpLocks/>
          </p:cNvCxnSpPr>
          <p:nvPr/>
        </p:nvCxnSpPr>
        <p:spPr>
          <a:xfrm flipV="1">
            <a:off x="1833646" y="3827258"/>
            <a:ext cx="0" cy="1645920"/>
          </a:xfrm>
          <a:prstGeom prst="line">
            <a:avLst/>
          </a:prstGeom>
          <a:noFill/>
          <a:ln w="19050" cap="flat" cmpd="sng" algn="ctr">
            <a:solidFill>
              <a:schemeClr val="accent5"/>
            </a:solidFill>
            <a:prstDash val="solid"/>
          </a:ln>
          <a:effectLst/>
        </p:spPr>
      </p:cxnSp>
      <p:grpSp>
        <p:nvGrpSpPr>
          <p:cNvPr id="103" name="Group 102">
            <a:extLst>
              <a:ext uri="{FF2B5EF4-FFF2-40B4-BE49-F238E27FC236}">
                <a16:creationId xmlns:a16="http://schemas.microsoft.com/office/drawing/2014/main" id="{B13A9571-2368-4905-B100-53EBA99229C7}"/>
              </a:ext>
            </a:extLst>
          </p:cNvPr>
          <p:cNvGrpSpPr/>
          <p:nvPr/>
        </p:nvGrpSpPr>
        <p:grpSpPr>
          <a:xfrm>
            <a:off x="2691306" y="1154077"/>
            <a:ext cx="264886" cy="236756"/>
            <a:chOff x="2314575" y="2252663"/>
            <a:chExt cx="896938" cy="801687"/>
          </a:xfrm>
          <a:solidFill>
            <a:schemeClr val="accent1"/>
          </a:solidFill>
        </p:grpSpPr>
        <p:sp>
          <p:nvSpPr>
            <p:cNvPr id="104" name="Freeform 6">
              <a:extLst>
                <a:ext uri="{FF2B5EF4-FFF2-40B4-BE49-F238E27FC236}">
                  <a16:creationId xmlns:a16="http://schemas.microsoft.com/office/drawing/2014/main" id="{1DD27EEB-3E09-4EFD-933D-8DD8A0DC088B}"/>
                </a:ext>
              </a:extLst>
            </p:cNvPr>
            <p:cNvSpPr>
              <a:spLocks/>
            </p:cNvSpPr>
            <p:nvPr/>
          </p:nvSpPr>
          <p:spPr bwMode="auto">
            <a:xfrm>
              <a:off x="2314575" y="2252663"/>
              <a:ext cx="896938" cy="711200"/>
            </a:xfrm>
            <a:custGeom>
              <a:avLst/>
              <a:gdLst>
                <a:gd name="T0" fmla="*/ 89 w 239"/>
                <a:gd name="T1" fmla="*/ 190 h 190"/>
                <a:gd name="T2" fmla="*/ 213 w 239"/>
                <a:gd name="T3" fmla="*/ 68 h 190"/>
                <a:gd name="T4" fmla="*/ 239 w 239"/>
                <a:gd name="T5" fmla="*/ 93 h 190"/>
                <a:gd name="T6" fmla="*/ 239 w 239"/>
                <a:gd name="T7" fmla="*/ 0 h 190"/>
                <a:gd name="T8" fmla="*/ 142 w 239"/>
                <a:gd name="T9" fmla="*/ 0 h 190"/>
                <a:gd name="T10" fmla="*/ 169 w 239"/>
                <a:gd name="T11" fmla="*/ 25 h 190"/>
                <a:gd name="T12" fmla="*/ 0 w 239"/>
                <a:gd name="T13" fmla="*/ 190 h 190"/>
                <a:gd name="T14" fmla="*/ 89 w 239"/>
                <a:gd name="T15" fmla="*/ 190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9" h="190">
                  <a:moveTo>
                    <a:pt x="89" y="190"/>
                  </a:moveTo>
                  <a:cubicBezTo>
                    <a:pt x="213" y="68"/>
                    <a:pt x="213" y="68"/>
                    <a:pt x="213" y="68"/>
                  </a:cubicBezTo>
                  <a:cubicBezTo>
                    <a:pt x="218" y="74"/>
                    <a:pt x="239" y="93"/>
                    <a:pt x="239" y="93"/>
                  </a:cubicBezTo>
                  <a:cubicBezTo>
                    <a:pt x="239" y="0"/>
                    <a:pt x="239" y="0"/>
                    <a:pt x="239" y="0"/>
                  </a:cubicBezTo>
                  <a:cubicBezTo>
                    <a:pt x="142" y="0"/>
                    <a:pt x="142" y="0"/>
                    <a:pt x="142" y="0"/>
                  </a:cubicBezTo>
                  <a:cubicBezTo>
                    <a:pt x="142" y="0"/>
                    <a:pt x="163" y="20"/>
                    <a:pt x="169" y="25"/>
                  </a:cubicBezTo>
                  <a:cubicBezTo>
                    <a:pt x="159" y="35"/>
                    <a:pt x="0" y="190"/>
                    <a:pt x="0" y="190"/>
                  </a:cubicBezTo>
                  <a:lnTo>
                    <a:pt x="89" y="1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05" name="Freeform 7">
              <a:extLst>
                <a:ext uri="{FF2B5EF4-FFF2-40B4-BE49-F238E27FC236}">
                  <a16:creationId xmlns:a16="http://schemas.microsoft.com/office/drawing/2014/main" id="{E21D03C4-BEA0-45E1-87E6-87E95C3D47B6}"/>
                </a:ext>
              </a:extLst>
            </p:cNvPr>
            <p:cNvSpPr>
              <a:spLocks/>
            </p:cNvSpPr>
            <p:nvPr/>
          </p:nvSpPr>
          <p:spPr bwMode="auto">
            <a:xfrm>
              <a:off x="2771775" y="2635250"/>
              <a:ext cx="439738" cy="333375"/>
            </a:xfrm>
            <a:custGeom>
              <a:avLst/>
              <a:gdLst>
                <a:gd name="T0" fmla="*/ 57 w 117"/>
                <a:gd name="T1" fmla="*/ 0 h 89"/>
                <a:gd name="T2" fmla="*/ 74 w 117"/>
                <a:gd name="T3" fmla="*/ 16 h 89"/>
                <a:gd name="T4" fmla="*/ 0 w 117"/>
                <a:gd name="T5" fmla="*/ 89 h 89"/>
                <a:gd name="T6" fmla="*/ 53 w 117"/>
                <a:gd name="T7" fmla="*/ 89 h 89"/>
                <a:gd name="T8" fmla="*/ 101 w 117"/>
                <a:gd name="T9" fmla="*/ 42 h 89"/>
                <a:gd name="T10" fmla="*/ 117 w 117"/>
                <a:gd name="T11" fmla="*/ 57 h 89"/>
                <a:gd name="T12" fmla="*/ 117 w 117"/>
                <a:gd name="T13" fmla="*/ 0 h 89"/>
                <a:gd name="T14" fmla="*/ 57 w 117"/>
                <a:gd name="T15" fmla="*/ 0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89">
                  <a:moveTo>
                    <a:pt x="57" y="0"/>
                  </a:moveTo>
                  <a:cubicBezTo>
                    <a:pt x="57" y="0"/>
                    <a:pt x="72" y="14"/>
                    <a:pt x="74" y="16"/>
                  </a:cubicBezTo>
                  <a:cubicBezTo>
                    <a:pt x="66" y="24"/>
                    <a:pt x="0" y="89"/>
                    <a:pt x="0" y="89"/>
                  </a:cubicBezTo>
                  <a:cubicBezTo>
                    <a:pt x="53" y="89"/>
                    <a:pt x="53" y="89"/>
                    <a:pt x="53" y="89"/>
                  </a:cubicBezTo>
                  <a:cubicBezTo>
                    <a:pt x="53" y="89"/>
                    <a:pt x="93" y="50"/>
                    <a:pt x="101" y="42"/>
                  </a:cubicBezTo>
                  <a:cubicBezTo>
                    <a:pt x="103" y="44"/>
                    <a:pt x="117" y="57"/>
                    <a:pt x="117" y="57"/>
                  </a:cubicBezTo>
                  <a:cubicBezTo>
                    <a:pt x="117" y="0"/>
                    <a:pt x="117" y="0"/>
                    <a:pt x="117" y="0"/>
                  </a:cubicBez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06" name="Rectangle 8">
              <a:extLst>
                <a:ext uri="{FF2B5EF4-FFF2-40B4-BE49-F238E27FC236}">
                  <a16:creationId xmlns:a16="http://schemas.microsoft.com/office/drawing/2014/main" id="{7B3E7BF2-8F07-4D3A-B2FB-2987894037BC}"/>
                </a:ext>
              </a:extLst>
            </p:cNvPr>
            <p:cNvSpPr>
              <a:spLocks noChangeArrowheads="1"/>
            </p:cNvSpPr>
            <p:nvPr/>
          </p:nvSpPr>
          <p:spPr bwMode="auto">
            <a:xfrm>
              <a:off x="2314575" y="3001963"/>
              <a:ext cx="892175" cy="523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grpSp>
      <p:grpSp>
        <p:nvGrpSpPr>
          <p:cNvPr id="107" name="Group 106">
            <a:extLst>
              <a:ext uri="{FF2B5EF4-FFF2-40B4-BE49-F238E27FC236}">
                <a16:creationId xmlns:a16="http://schemas.microsoft.com/office/drawing/2014/main" id="{3BE5ABC4-98D0-4846-B30C-4956028262CA}"/>
              </a:ext>
            </a:extLst>
          </p:cNvPr>
          <p:cNvGrpSpPr/>
          <p:nvPr/>
        </p:nvGrpSpPr>
        <p:grpSpPr>
          <a:xfrm>
            <a:off x="4386780" y="1172476"/>
            <a:ext cx="184603" cy="294520"/>
            <a:chOff x="4291013" y="2135188"/>
            <a:chExt cx="623888" cy="995363"/>
          </a:xfrm>
          <a:solidFill>
            <a:schemeClr val="accent1"/>
          </a:solidFill>
        </p:grpSpPr>
        <p:sp>
          <p:nvSpPr>
            <p:cNvPr id="108" name="Freeform 13">
              <a:extLst>
                <a:ext uri="{FF2B5EF4-FFF2-40B4-BE49-F238E27FC236}">
                  <a16:creationId xmlns:a16="http://schemas.microsoft.com/office/drawing/2014/main" id="{D5EE530F-5E65-49BA-94AC-4E3105FE849C}"/>
                </a:ext>
              </a:extLst>
            </p:cNvPr>
            <p:cNvSpPr>
              <a:spLocks/>
            </p:cNvSpPr>
            <p:nvPr/>
          </p:nvSpPr>
          <p:spPr bwMode="auto">
            <a:xfrm>
              <a:off x="4398963" y="2303463"/>
              <a:ext cx="515938" cy="827088"/>
            </a:xfrm>
            <a:custGeom>
              <a:avLst/>
              <a:gdLst>
                <a:gd name="T0" fmla="*/ 141 w 625"/>
                <a:gd name="T1" fmla="*/ 920 h 1002"/>
                <a:gd name="T2" fmla="*/ 141 w 625"/>
                <a:gd name="T3" fmla="*/ 1002 h 1002"/>
                <a:gd name="T4" fmla="*/ 0 w 625"/>
                <a:gd name="T5" fmla="*/ 1002 h 1002"/>
                <a:gd name="T6" fmla="*/ 0 w 625"/>
                <a:gd name="T7" fmla="*/ 920 h 1002"/>
                <a:gd name="T8" fmla="*/ 0 w 625"/>
                <a:gd name="T9" fmla="*/ 797 h 1002"/>
                <a:gd name="T10" fmla="*/ 407 w 625"/>
                <a:gd name="T11" fmla="*/ 213 h 1002"/>
                <a:gd name="T12" fmla="*/ 351 w 625"/>
                <a:gd name="T13" fmla="*/ 267 h 1002"/>
                <a:gd name="T14" fmla="*/ 342 w 625"/>
                <a:gd name="T15" fmla="*/ 253 h 1002"/>
                <a:gd name="T16" fmla="*/ 342 w 625"/>
                <a:gd name="T17" fmla="*/ 190 h 1002"/>
                <a:gd name="T18" fmla="*/ 457 w 625"/>
                <a:gd name="T19" fmla="*/ 17 h 1002"/>
                <a:gd name="T20" fmla="*/ 457 w 625"/>
                <a:gd name="T21" fmla="*/ 17 h 1002"/>
                <a:gd name="T22" fmla="*/ 499 w 625"/>
                <a:gd name="T23" fmla="*/ 17 h 1002"/>
                <a:gd name="T24" fmla="*/ 614 w 625"/>
                <a:gd name="T25" fmla="*/ 190 h 1002"/>
                <a:gd name="T26" fmla="*/ 614 w 625"/>
                <a:gd name="T27" fmla="*/ 253 h 1002"/>
                <a:gd name="T28" fmla="*/ 604 w 625"/>
                <a:gd name="T29" fmla="*/ 267 h 1002"/>
                <a:gd name="T30" fmla="*/ 549 w 625"/>
                <a:gd name="T31" fmla="*/ 213 h 1002"/>
                <a:gd name="T32" fmla="*/ 142 w 625"/>
                <a:gd name="T33" fmla="*/ 797 h 1002"/>
                <a:gd name="T34" fmla="*/ 141 w 625"/>
                <a:gd name="T35" fmla="*/ 920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5" h="1002">
                  <a:moveTo>
                    <a:pt x="141" y="920"/>
                  </a:moveTo>
                  <a:cubicBezTo>
                    <a:pt x="141" y="1002"/>
                    <a:pt x="141" y="1002"/>
                    <a:pt x="141" y="1002"/>
                  </a:cubicBezTo>
                  <a:cubicBezTo>
                    <a:pt x="0" y="1002"/>
                    <a:pt x="0" y="1002"/>
                    <a:pt x="0" y="1002"/>
                  </a:cubicBezTo>
                  <a:cubicBezTo>
                    <a:pt x="0" y="920"/>
                    <a:pt x="0" y="920"/>
                    <a:pt x="0" y="920"/>
                  </a:cubicBezTo>
                  <a:cubicBezTo>
                    <a:pt x="0" y="797"/>
                    <a:pt x="0" y="797"/>
                    <a:pt x="0" y="797"/>
                  </a:cubicBezTo>
                  <a:cubicBezTo>
                    <a:pt x="0" y="647"/>
                    <a:pt x="406" y="355"/>
                    <a:pt x="407" y="213"/>
                  </a:cubicBezTo>
                  <a:cubicBezTo>
                    <a:pt x="407" y="239"/>
                    <a:pt x="370" y="249"/>
                    <a:pt x="351" y="267"/>
                  </a:cubicBezTo>
                  <a:cubicBezTo>
                    <a:pt x="342" y="253"/>
                    <a:pt x="342" y="253"/>
                    <a:pt x="342" y="253"/>
                  </a:cubicBezTo>
                  <a:cubicBezTo>
                    <a:pt x="331" y="236"/>
                    <a:pt x="331" y="207"/>
                    <a:pt x="342" y="190"/>
                  </a:cubicBezTo>
                  <a:cubicBezTo>
                    <a:pt x="457" y="17"/>
                    <a:pt x="457" y="17"/>
                    <a:pt x="457" y="17"/>
                  </a:cubicBezTo>
                  <a:cubicBezTo>
                    <a:pt x="457" y="17"/>
                    <a:pt x="457" y="17"/>
                    <a:pt x="457" y="17"/>
                  </a:cubicBezTo>
                  <a:cubicBezTo>
                    <a:pt x="468" y="0"/>
                    <a:pt x="487" y="0"/>
                    <a:pt x="499" y="17"/>
                  </a:cubicBezTo>
                  <a:cubicBezTo>
                    <a:pt x="614" y="190"/>
                    <a:pt x="614" y="190"/>
                    <a:pt x="614" y="190"/>
                  </a:cubicBezTo>
                  <a:cubicBezTo>
                    <a:pt x="625" y="207"/>
                    <a:pt x="625" y="236"/>
                    <a:pt x="614" y="253"/>
                  </a:cubicBezTo>
                  <a:cubicBezTo>
                    <a:pt x="604" y="267"/>
                    <a:pt x="604" y="267"/>
                    <a:pt x="604" y="267"/>
                  </a:cubicBezTo>
                  <a:cubicBezTo>
                    <a:pt x="549" y="213"/>
                    <a:pt x="549" y="213"/>
                    <a:pt x="549" y="213"/>
                  </a:cubicBezTo>
                  <a:cubicBezTo>
                    <a:pt x="549" y="363"/>
                    <a:pt x="142" y="647"/>
                    <a:pt x="142" y="797"/>
                  </a:cubicBezTo>
                  <a:lnTo>
                    <a:pt x="141" y="9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09" name="Freeform 14">
              <a:extLst>
                <a:ext uri="{FF2B5EF4-FFF2-40B4-BE49-F238E27FC236}">
                  <a16:creationId xmlns:a16="http://schemas.microsoft.com/office/drawing/2014/main" id="{DC18B432-8C99-4D33-984F-BAB2D127A229}"/>
                </a:ext>
              </a:extLst>
            </p:cNvPr>
            <p:cNvSpPr>
              <a:spLocks noEditPoints="1"/>
            </p:cNvSpPr>
            <p:nvPr/>
          </p:nvSpPr>
          <p:spPr bwMode="auto">
            <a:xfrm>
              <a:off x="4473575" y="2135188"/>
              <a:ext cx="244475" cy="995363"/>
            </a:xfrm>
            <a:custGeom>
              <a:avLst/>
              <a:gdLst>
                <a:gd name="T0" fmla="*/ 169 w 295"/>
                <a:gd name="T1" fmla="*/ 18 h 1205"/>
                <a:gd name="T2" fmla="*/ 283 w 295"/>
                <a:gd name="T3" fmla="*/ 190 h 1205"/>
                <a:gd name="T4" fmla="*/ 283 w 295"/>
                <a:gd name="T5" fmla="*/ 253 h 1205"/>
                <a:gd name="T6" fmla="*/ 274 w 295"/>
                <a:gd name="T7" fmla="*/ 267 h 1205"/>
                <a:gd name="T8" fmla="*/ 218 w 295"/>
                <a:gd name="T9" fmla="*/ 213 h 1205"/>
                <a:gd name="T10" fmla="*/ 218 w 295"/>
                <a:gd name="T11" fmla="*/ 550 h 1205"/>
                <a:gd name="T12" fmla="*/ 112 w 295"/>
                <a:gd name="T13" fmla="*/ 670 h 1205"/>
                <a:gd name="T14" fmla="*/ 77 w 295"/>
                <a:gd name="T15" fmla="*/ 637 h 1205"/>
                <a:gd name="T16" fmla="*/ 77 w 295"/>
                <a:gd name="T17" fmla="*/ 213 h 1205"/>
                <a:gd name="T18" fmla="*/ 21 w 295"/>
                <a:gd name="T19" fmla="*/ 267 h 1205"/>
                <a:gd name="T20" fmla="*/ 12 w 295"/>
                <a:gd name="T21" fmla="*/ 253 h 1205"/>
                <a:gd name="T22" fmla="*/ 12 w 295"/>
                <a:gd name="T23" fmla="*/ 190 h 1205"/>
                <a:gd name="T24" fmla="*/ 127 w 295"/>
                <a:gd name="T25" fmla="*/ 18 h 1205"/>
                <a:gd name="T26" fmla="*/ 169 w 295"/>
                <a:gd name="T27" fmla="*/ 18 h 1205"/>
                <a:gd name="T28" fmla="*/ 218 w 295"/>
                <a:gd name="T29" fmla="*/ 1123 h 1205"/>
                <a:gd name="T30" fmla="*/ 218 w 295"/>
                <a:gd name="T31" fmla="*/ 1205 h 1205"/>
                <a:gd name="T32" fmla="*/ 77 w 295"/>
                <a:gd name="T33" fmla="*/ 1205 h 1205"/>
                <a:gd name="T34" fmla="*/ 77 w 295"/>
                <a:gd name="T35" fmla="*/ 1123 h 1205"/>
                <a:gd name="T36" fmla="*/ 77 w 295"/>
                <a:gd name="T37" fmla="*/ 1000 h 1205"/>
                <a:gd name="T38" fmla="*/ 77 w 295"/>
                <a:gd name="T39" fmla="*/ 993 h 1205"/>
                <a:gd name="T40" fmla="*/ 135 w 295"/>
                <a:gd name="T41" fmla="*/ 883 h 1205"/>
                <a:gd name="T42" fmla="*/ 142 w 295"/>
                <a:gd name="T43" fmla="*/ 873 h 1205"/>
                <a:gd name="T44" fmla="*/ 176 w 295"/>
                <a:gd name="T45" fmla="*/ 905 h 1205"/>
                <a:gd name="T46" fmla="*/ 218 w 295"/>
                <a:gd name="T47" fmla="*/ 958 h 1205"/>
                <a:gd name="T48" fmla="*/ 218 w 295"/>
                <a:gd name="T49" fmla="*/ 958 h 1205"/>
                <a:gd name="T50" fmla="*/ 218 w 295"/>
                <a:gd name="T51" fmla="*/ 1000 h 1205"/>
                <a:gd name="T52" fmla="*/ 218 w 295"/>
                <a:gd name="T53" fmla="*/ 1123 h 1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5" h="1205">
                  <a:moveTo>
                    <a:pt x="169" y="18"/>
                  </a:moveTo>
                  <a:cubicBezTo>
                    <a:pt x="283" y="190"/>
                    <a:pt x="283" y="190"/>
                    <a:pt x="283" y="190"/>
                  </a:cubicBezTo>
                  <a:cubicBezTo>
                    <a:pt x="295" y="208"/>
                    <a:pt x="295" y="236"/>
                    <a:pt x="283" y="253"/>
                  </a:cubicBezTo>
                  <a:cubicBezTo>
                    <a:pt x="274" y="267"/>
                    <a:pt x="274" y="267"/>
                    <a:pt x="274" y="267"/>
                  </a:cubicBezTo>
                  <a:cubicBezTo>
                    <a:pt x="218" y="213"/>
                    <a:pt x="218" y="213"/>
                    <a:pt x="218" y="213"/>
                  </a:cubicBezTo>
                  <a:cubicBezTo>
                    <a:pt x="218" y="550"/>
                    <a:pt x="218" y="550"/>
                    <a:pt x="218" y="550"/>
                  </a:cubicBezTo>
                  <a:cubicBezTo>
                    <a:pt x="185" y="592"/>
                    <a:pt x="149" y="631"/>
                    <a:pt x="112" y="670"/>
                  </a:cubicBezTo>
                  <a:cubicBezTo>
                    <a:pt x="100" y="659"/>
                    <a:pt x="88" y="648"/>
                    <a:pt x="77" y="637"/>
                  </a:cubicBezTo>
                  <a:cubicBezTo>
                    <a:pt x="77" y="213"/>
                    <a:pt x="77" y="213"/>
                    <a:pt x="77" y="213"/>
                  </a:cubicBezTo>
                  <a:cubicBezTo>
                    <a:pt x="21" y="267"/>
                    <a:pt x="21" y="267"/>
                    <a:pt x="21" y="267"/>
                  </a:cubicBezTo>
                  <a:cubicBezTo>
                    <a:pt x="12" y="253"/>
                    <a:pt x="12" y="253"/>
                    <a:pt x="12" y="253"/>
                  </a:cubicBezTo>
                  <a:cubicBezTo>
                    <a:pt x="0" y="236"/>
                    <a:pt x="0" y="208"/>
                    <a:pt x="12" y="190"/>
                  </a:cubicBezTo>
                  <a:cubicBezTo>
                    <a:pt x="127" y="18"/>
                    <a:pt x="127" y="18"/>
                    <a:pt x="127" y="18"/>
                  </a:cubicBezTo>
                  <a:cubicBezTo>
                    <a:pt x="138" y="0"/>
                    <a:pt x="157" y="0"/>
                    <a:pt x="169" y="18"/>
                  </a:cubicBezTo>
                  <a:close/>
                  <a:moveTo>
                    <a:pt x="218" y="1123"/>
                  </a:moveTo>
                  <a:cubicBezTo>
                    <a:pt x="218" y="1205"/>
                    <a:pt x="218" y="1205"/>
                    <a:pt x="218" y="1205"/>
                  </a:cubicBezTo>
                  <a:cubicBezTo>
                    <a:pt x="77" y="1205"/>
                    <a:pt x="77" y="1205"/>
                    <a:pt x="77" y="1205"/>
                  </a:cubicBezTo>
                  <a:cubicBezTo>
                    <a:pt x="77" y="1123"/>
                    <a:pt x="77" y="1123"/>
                    <a:pt x="77" y="1123"/>
                  </a:cubicBezTo>
                  <a:cubicBezTo>
                    <a:pt x="77" y="1000"/>
                    <a:pt x="77" y="1000"/>
                    <a:pt x="77" y="1000"/>
                  </a:cubicBezTo>
                  <a:cubicBezTo>
                    <a:pt x="77" y="993"/>
                    <a:pt x="77" y="993"/>
                    <a:pt x="77" y="993"/>
                  </a:cubicBezTo>
                  <a:cubicBezTo>
                    <a:pt x="81" y="957"/>
                    <a:pt x="115" y="909"/>
                    <a:pt x="135" y="883"/>
                  </a:cubicBezTo>
                  <a:cubicBezTo>
                    <a:pt x="137" y="880"/>
                    <a:pt x="140" y="877"/>
                    <a:pt x="142" y="873"/>
                  </a:cubicBezTo>
                  <a:cubicBezTo>
                    <a:pt x="154" y="884"/>
                    <a:pt x="165" y="894"/>
                    <a:pt x="176" y="905"/>
                  </a:cubicBezTo>
                  <a:cubicBezTo>
                    <a:pt x="190" y="919"/>
                    <a:pt x="207" y="938"/>
                    <a:pt x="218" y="958"/>
                  </a:cubicBezTo>
                  <a:cubicBezTo>
                    <a:pt x="218" y="958"/>
                    <a:pt x="218" y="958"/>
                    <a:pt x="218" y="958"/>
                  </a:cubicBezTo>
                  <a:cubicBezTo>
                    <a:pt x="218" y="1000"/>
                    <a:pt x="218" y="1000"/>
                    <a:pt x="218" y="1000"/>
                  </a:cubicBezTo>
                  <a:lnTo>
                    <a:pt x="218" y="11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10" name="Freeform 15">
              <a:extLst>
                <a:ext uri="{FF2B5EF4-FFF2-40B4-BE49-F238E27FC236}">
                  <a16:creationId xmlns:a16="http://schemas.microsoft.com/office/drawing/2014/main" id="{9F97B3D1-BAA0-4C57-A21D-1FBECCEE9C61}"/>
                </a:ext>
              </a:extLst>
            </p:cNvPr>
            <p:cNvSpPr>
              <a:spLocks noEditPoints="1"/>
            </p:cNvSpPr>
            <p:nvPr/>
          </p:nvSpPr>
          <p:spPr bwMode="auto">
            <a:xfrm>
              <a:off x="4291013" y="2408238"/>
              <a:ext cx="512763" cy="722313"/>
            </a:xfrm>
            <a:custGeom>
              <a:avLst/>
              <a:gdLst>
                <a:gd name="T0" fmla="*/ 169 w 622"/>
                <a:gd name="T1" fmla="*/ 17 h 876"/>
                <a:gd name="T2" fmla="*/ 283 w 622"/>
                <a:gd name="T3" fmla="*/ 190 h 876"/>
                <a:gd name="T4" fmla="*/ 283 w 622"/>
                <a:gd name="T5" fmla="*/ 253 h 876"/>
                <a:gd name="T6" fmla="*/ 274 w 622"/>
                <a:gd name="T7" fmla="*/ 267 h 876"/>
                <a:gd name="T8" fmla="*/ 219 w 622"/>
                <a:gd name="T9" fmla="*/ 213 h 876"/>
                <a:gd name="T10" fmla="*/ 317 w 622"/>
                <a:gd name="T11" fmla="*/ 360 h 876"/>
                <a:gd name="T12" fmla="*/ 317 w 622"/>
                <a:gd name="T13" fmla="*/ 360 h 876"/>
                <a:gd name="T14" fmla="*/ 248 w 622"/>
                <a:gd name="T15" fmla="*/ 434 h 876"/>
                <a:gd name="T16" fmla="*/ 77 w 622"/>
                <a:gd name="T17" fmla="*/ 213 h 876"/>
                <a:gd name="T18" fmla="*/ 21 w 622"/>
                <a:gd name="T19" fmla="*/ 267 h 876"/>
                <a:gd name="T20" fmla="*/ 12 w 622"/>
                <a:gd name="T21" fmla="*/ 253 h 876"/>
                <a:gd name="T22" fmla="*/ 12 w 622"/>
                <a:gd name="T23" fmla="*/ 190 h 876"/>
                <a:gd name="T24" fmla="*/ 127 w 622"/>
                <a:gd name="T25" fmla="*/ 17 h 876"/>
                <a:gd name="T26" fmla="*/ 169 w 622"/>
                <a:gd name="T27" fmla="*/ 17 h 876"/>
                <a:gd name="T28" fmla="*/ 621 w 622"/>
                <a:gd name="T29" fmla="*/ 794 h 876"/>
                <a:gd name="T30" fmla="*/ 621 w 622"/>
                <a:gd name="T31" fmla="*/ 876 h 876"/>
                <a:gd name="T32" fmla="*/ 480 w 622"/>
                <a:gd name="T33" fmla="*/ 876 h 876"/>
                <a:gd name="T34" fmla="*/ 480 w 622"/>
                <a:gd name="T35" fmla="*/ 794 h 876"/>
                <a:gd name="T36" fmla="*/ 481 w 622"/>
                <a:gd name="T37" fmla="*/ 671 h 876"/>
                <a:gd name="T38" fmla="*/ 376 w 622"/>
                <a:gd name="T39" fmla="*/ 532 h 876"/>
                <a:gd name="T40" fmla="*/ 440 w 622"/>
                <a:gd name="T41" fmla="*/ 457 h 876"/>
                <a:gd name="T42" fmla="*/ 440 w 622"/>
                <a:gd name="T43" fmla="*/ 457 h 876"/>
                <a:gd name="T44" fmla="*/ 622 w 622"/>
                <a:gd name="T45" fmla="*/ 671 h 876"/>
                <a:gd name="T46" fmla="*/ 621 w 622"/>
                <a:gd name="T47" fmla="*/ 794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2" h="876">
                  <a:moveTo>
                    <a:pt x="169" y="17"/>
                  </a:moveTo>
                  <a:cubicBezTo>
                    <a:pt x="283" y="190"/>
                    <a:pt x="283" y="190"/>
                    <a:pt x="283" y="190"/>
                  </a:cubicBezTo>
                  <a:cubicBezTo>
                    <a:pt x="295" y="207"/>
                    <a:pt x="295" y="236"/>
                    <a:pt x="283" y="253"/>
                  </a:cubicBezTo>
                  <a:cubicBezTo>
                    <a:pt x="274" y="267"/>
                    <a:pt x="274" y="267"/>
                    <a:pt x="274" y="267"/>
                  </a:cubicBezTo>
                  <a:cubicBezTo>
                    <a:pt x="256" y="249"/>
                    <a:pt x="237" y="231"/>
                    <a:pt x="219" y="213"/>
                  </a:cubicBezTo>
                  <a:cubicBezTo>
                    <a:pt x="219" y="261"/>
                    <a:pt x="260" y="310"/>
                    <a:pt x="317" y="360"/>
                  </a:cubicBezTo>
                  <a:cubicBezTo>
                    <a:pt x="317" y="360"/>
                    <a:pt x="317" y="360"/>
                    <a:pt x="317" y="360"/>
                  </a:cubicBezTo>
                  <a:cubicBezTo>
                    <a:pt x="297" y="382"/>
                    <a:pt x="268" y="412"/>
                    <a:pt x="248" y="434"/>
                  </a:cubicBezTo>
                  <a:cubicBezTo>
                    <a:pt x="158" y="357"/>
                    <a:pt x="77" y="282"/>
                    <a:pt x="77" y="213"/>
                  </a:cubicBezTo>
                  <a:cubicBezTo>
                    <a:pt x="21" y="267"/>
                    <a:pt x="21" y="267"/>
                    <a:pt x="21" y="267"/>
                  </a:cubicBezTo>
                  <a:cubicBezTo>
                    <a:pt x="12" y="253"/>
                    <a:pt x="12" y="253"/>
                    <a:pt x="12" y="253"/>
                  </a:cubicBezTo>
                  <a:cubicBezTo>
                    <a:pt x="0" y="236"/>
                    <a:pt x="0" y="207"/>
                    <a:pt x="12" y="190"/>
                  </a:cubicBezTo>
                  <a:cubicBezTo>
                    <a:pt x="127" y="17"/>
                    <a:pt x="127" y="17"/>
                    <a:pt x="127" y="17"/>
                  </a:cubicBezTo>
                  <a:cubicBezTo>
                    <a:pt x="138" y="0"/>
                    <a:pt x="157" y="0"/>
                    <a:pt x="169" y="17"/>
                  </a:cubicBezTo>
                  <a:close/>
                  <a:moveTo>
                    <a:pt x="621" y="794"/>
                  </a:moveTo>
                  <a:cubicBezTo>
                    <a:pt x="621" y="876"/>
                    <a:pt x="621" y="876"/>
                    <a:pt x="621" y="876"/>
                  </a:cubicBezTo>
                  <a:cubicBezTo>
                    <a:pt x="480" y="876"/>
                    <a:pt x="480" y="876"/>
                    <a:pt x="480" y="876"/>
                  </a:cubicBezTo>
                  <a:cubicBezTo>
                    <a:pt x="480" y="794"/>
                    <a:pt x="480" y="794"/>
                    <a:pt x="480" y="794"/>
                  </a:cubicBezTo>
                  <a:cubicBezTo>
                    <a:pt x="481" y="671"/>
                    <a:pt x="481" y="671"/>
                    <a:pt x="481" y="671"/>
                  </a:cubicBezTo>
                  <a:cubicBezTo>
                    <a:pt x="481" y="623"/>
                    <a:pt x="442" y="573"/>
                    <a:pt x="376" y="532"/>
                  </a:cubicBezTo>
                  <a:cubicBezTo>
                    <a:pt x="395" y="509"/>
                    <a:pt x="420" y="479"/>
                    <a:pt x="440" y="457"/>
                  </a:cubicBezTo>
                  <a:cubicBezTo>
                    <a:pt x="440" y="457"/>
                    <a:pt x="440" y="457"/>
                    <a:pt x="440" y="457"/>
                  </a:cubicBezTo>
                  <a:cubicBezTo>
                    <a:pt x="534" y="529"/>
                    <a:pt x="622" y="601"/>
                    <a:pt x="622" y="671"/>
                  </a:cubicBezTo>
                  <a:lnTo>
                    <a:pt x="621" y="7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grpSp>
      <p:sp>
        <p:nvSpPr>
          <p:cNvPr id="111" name="Freeform 82">
            <a:extLst>
              <a:ext uri="{FF2B5EF4-FFF2-40B4-BE49-F238E27FC236}">
                <a16:creationId xmlns:a16="http://schemas.microsoft.com/office/drawing/2014/main" id="{11E6A3ED-3ECC-412D-B883-DA87539995A0}"/>
              </a:ext>
            </a:extLst>
          </p:cNvPr>
          <p:cNvSpPr>
            <a:spLocks/>
          </p:cNvSpPr>
          <p:nvPr/>
        </p:nvSpPr>
        <p:spPr bwMode="auto">
          <a:xfrm>
            <a:off x="6036131" y="1157080"/>
            <a:ext cx="210536" cy="246183"/>
          </a:xfrm>
          <a:custGeom>
            <a:avLst/>
            <a:gdLst>
              <a:gd name="T0" fmla="*/ 179 w 359"/>
              <a:gd name="T1" fmla="*/ 0 h 420"/>
              <a:gd name="T2" fmla="*/ 0 w 359"/>
              <a:gd name="T3" fmla="*/ 87 h 420"/>
              <a:gd name="T4" fmla="*/ 179 w 359"/>
              <a:gd name="T5" fmla="*/ 420 h 420"/>
              <a:gd name="T6" fmla="*/ 359 w 359"/>
              <a:gd name="T7" fmla="*/ 87 h 420"/>
              <a:gd name="T8" fmla="*/ 179 w 359"/>
              <a:gd name="T9" fmla="*/ 0 h 420"/>
            </a:gdLst>
            <a:ahLst/>
            <a:cxnLst>
              <a:cxn ang="0">
                <a:pos x="T0" y="T1"/>
              </a:cxn>
              <a:cxn ang="0">
                <a:pos x="T2" y="T3"/>
              </a:cxn>
              <a:cxn ang="0">
                <a:pos x="T4" y="T5"/>
              </a:cxn>
              <a:cxn ang="0">
                <a:pos x="T6" y="T7"/>
              </a:cxn>
              <a:cxn ang="0">
                <a:pos x="T8" y="T9"/>
              </a:cxn>
            </a:cxnLst>
            <a:rect l="0" t="0" r="r" b="b"/>
            <a:pathLst>
              <a:path w="359" h="420">
                <a:moveTo>
                  <a:pt x="179" y="0"/>
                </a:moveTo>
                <a:cubicBezTo>
                  <a:pt x="179" y="0"/>
                  <a:pt x="104" y="87"/>
                  <a:pt x="0" y="87"/>
                </a:cubicBezTo>
                <a:cubicBezTo>
                  <a:pt x="0" y="87"/>
                  <a:pt x="5" y="348"/>
                  <a:pt x="179" y="420"/>
                </a:cubicBezTo>
                <a:cubicBezTo>
                  <a:pt x="354" y="348"/>
                  <a:pt x="359" y="87"/>
                  <a:pt x="359" y="87"/>
                </a:cubicBezTo>
                <a:cubicBezTo>
                  <a:pt x="254" y="87"/>
                  <a:pt x="179" y="0"/>
                  <a:pt x="17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sz="900" dirty="0"/>
          </a:p>
        </p:txBody>
      </p:sp>
      <p:grpSp>
        <p:nvGrpSpPr>
          <p:cNvPr id="112" name="Group 111">
            <a:extLst>
              <a:ext uri="{FF2B5EF4-FFF2-40B4-BE49-F238E27FC236}">
                <a16:creationId xmlns:a16="http://schemas.microsoft.com/office/drawing/2014/main" id="{96A0208A-5626-4E17-AAA1-2715D792957D}"/>
              </a:ext>
            </a:extLst>
          </p:cNvPr>
          <p:cNvGrpSpPr/>
          <p:nvPr/>
        </p:nvGrpSpPr>
        <p:grpSpPr>
          <a:xfrm>
            <a:off x="7697884" y="1162995"/>
            <a:ext cx="218792" cy="264754"/>
            <a:chOff x="7770813" y="644525"/>
            <a:chExt cx="914399" cy="1106488"/>
          </a:xfrm>
          <a:solidFill>
            <a:schemeClr val="accent1"/>
          </a:solidFill>
        </p:grpSpPr>
        <p:sp>
          <p:nvSpPr>
            <p:cNvPr id="113" name="Freeform 34">
              <a:extLst>
                <a:ext uri="{FF2B5EF4-FFF2-40B4-BE49-F238E27FC236}">
                  <a16:creationId xmlns:a16="http://schemas.microsoft.com/office/drawing/2014/main" id="{06B067F7-9CB4-4037-9D13-769FF13DE59F}"/>
                </a:ext>
              </a:extLst>
            </p:cNvPr>
            <p:cNvSpPr>
              <a:spLocks/>
            </p:cNvSpPr>
            <p:nvPr/>
          </p:nvSpPr>
          <p:spPr bwMode="auto">
            <a:xfrm>
              <a:off x="7953375" y="1530350"/>
              <a:ext cx="309562" cy="220663"/>
            </a:xfrm>
            <a:custGeom>
              <a:avLst/>
              <a:gdLst>
                <a:gd name="T0" fmla="*/ 56 w 116"/>
                <a:gd name="T1" fmla="*/ 83 h 83"/>
                <a:gd name="T2" fmla="*/ 71 w 116"/>
                <a:gd name="T3" fmla="*/ 83 h 83"/>
                <a:gd name="T4" fmla="*/ 93 w 116"/>
                <a:gd name="T5" fmla="*/ 64 h 83"/>
                <a:gd name="T6" fmla="*/ 93 w 116"/>
                <a:gd name="T7" fmla="*/ 61 h 83"/>
                <a:gd name="T8" fmla="*/ 93 w 116"/>
                <a:gd name="T9" fmla="*/ 61 h 83"/>
                <a:gd name="T10" fmla="*/ 107 w 116"/>
                <a:gd name="T11" fmla="*/ 61 h 83"/>
                <a:gd name="T12" fmla="*/ 109 w 116"/>
                <a:gd name="T13" fmla="*/ 59 h 83"/>
                <a:gd name="T14" fmla="*/ 116 w 116"/>
                <a:gd name="T15" fmla="*/ 53 h 83"/>
                <a:gd name="T16" fmla="*/ 97 w 116"/>
                <a:gd name="T17" fmla="*/ 22 h 83"/>
                <a:gd name="T18" fmla="*/ 89 w 116"/>
                <a:gd name="T19" fmla="*/ 3 h 83"/>
                <a:gd name="T20" fmla="*/ 87 w 116"/>
                <a:gd name="T21" fmla="*/ 0 h 83"/>
                <a:gd name="T22" fmla="*/ 1 w 116"/>
                <a:gd name="T23" fmla="*/ 0 h 83"/>
                <a:gd name="T24" fmla="*/ 0 w 116"/>
                <a:gd name="T25" fmla="*/ 1 h 83"/>
                <a:gd name="T26" fmla="*/ 0 w 116"/>
                <a:gd name="T27" fmla="*/ 2 h 83"/>
                <a:gd name="T28" fmla="*/ 0 w 116"/>
                <a:gd name="T29" fmla="*/ 17 h 83"/>
                <a:gd name="T30" fmla="*/ 0 w 116"/>
                <a:gd name="T31" fmla="*/ 42 h 83"/>
                <a:gd name="T32" fmla="*/ 1 w 116"/>
                <a:gd name="T33" fmla="*/ 45 h 83"/>
                <a:gd name="T34" fmla="*/ 16 w 116"/>
                <a:gd name="T35" fmla="*/ 59 h 83"/>
                <a:gd name="T36" fmla="*/ 19 w 116"/>
                <a:gd name="T37" fmla="*/ 61 h 83"/>
                <a:gd name="T38" fmla="*/ 34 w 116"/>
                <a:gd name="T39" fmla="*/ 61 h 83"/>
                <a:gd name="T40" fmla="*/ 34 w 116"/>
                <a:gd name="T41" fmla="*/ 61 h 83"/>
                <a:gd name="T42" fmla="*/ 34 w 116"/>
                <a:gd name="T43" fmla="*/ 64 h 83"/>
                <a:gd name="T44" fmla="*/ 56 w 116"/>
                <a:gd name="T4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 h="83">
                  <a:moveTo>
                    <a:pt x="56" y="83"/>
                  </a:moveTo>
                  <a:cubicBezTo>
                    <a:pt x="71" y="83"/>
                    <a:pt x="71" y="83"/>
                    <a:pt x="71" y="83"/>
                  </a:cubicBezTo>
                  <a:cubicBezTo>
                    <a:pt x="83" y="83"/>
                    <a:pt x="93" y="74"/>
                    <a:pt x="93" y="64"/>
                  </a:cubicBezTo>
                  <a:cubicBezTo>
                    <a:pt x="93" y="61"/>
                    <a:pt x="93" y="61"/>
                    <a:pt x="93" y="61"/>
                  </a:cubicBezTo>
                  <a:cubicBezTo>
                    <a:pt x="93" y="61"/>
                    <a:pt x="93" y="61"/>
                    <a:pt x="93" y="61"/>
                  </a:cubicBezTo>
                  <a:cubicBezTo>
                    <a:pt x="107" y="61"/>
                    <a:pt x="107" y="61"/>
                    <a:pt x="107" y="61"/>
                  </a:cubicBezTo>
                  <a:cubicBezTo>
                    <a:pt x="108" y="61"/>
                    <a:pt x="109" y="60"/>
                    <a:pt x="109" y="59"/>
                  </a:cubicBezTo>
                  <a:cubicBezTo>
                    <a:pt x="116" y="53"/>
                    <a:pt x="116" y="53"/>
                    <a:pt x="116" y="53"/>
                  </a:cubicBezTo>
                  <a:cubicBezTo>
                    <a:pt x="109" y="43"/>
                    <a:pt x="103" y="33"/>
                    <a:pt x="97" y="22"/>
                  </a:cubicBezTo>
                  <a:cubicBezTo>
                    <a:pt x="94" y="16"/>
                    <a:pt x="91" y="10"/>
                    <a:pt x="89" y="3"/>
                  </a:cubicBezTo>
                  <a:cubicBezTo>
                    <a:pt x="88" y="2"/>
                    <a:pt x="88" y="1"/>
                    <a:pt x="87" y="0"/>
                  </a:cubicBezTo>
                  <a:cubicBezTo>
                    <a:pt x="1" y="0"/>
                    <a:pt x="1" y="0"/>
                    <a:pt x="1" y="0"/>
                  </a:cubicBezTo>
                  <a:cubicBezTo>
                    <a:pt x="1" y="0"/>
                    <a:pt x="0" y="0"/>
                    <a:pt x="0" y="1"/>
                  </a:cubicBezTo>
                  <a:cubicBezTo>
                    <a:pt x="0" y="2"/>
                    <a:pt x="0" y="2"/>
                    <a:pt x="0" y="2"/>
                  </a:cubicBezTo>
                  <a:cubicBezTo>
                    <a:pt x="0" y="17"/>
                    <a:pt x="0" y="17"/>
                    <a:pt x="0" y="17"/>
                  </a:cubicBezTo>
                  <a:cubicBezTo>
                    <a:pt x="0" y="42"/>
                    <a:pt x="0" y="42"/>
                    <a:pt x="0" y="42"/>
                  </a:cubicBezTo>
                  <a:cubicBezTo>
                    <a:pt x="0" y="43"/>
                    <a:pt x="0" y="44"/>
                    <a:pt x="1" y="45"/>
                  </a:cubicBezTo>
                  <a:cubicBezTo>
                    <a:pt x="16" y="59"/>
                    <a:pt x="16" y="59"/>
                    <a:pt x="16" y="59"/>
                  </a:cubicBezTo>
                  <a:cubicBezTo>
                    <a:pt x="17" y="60"/>
                    <a:pt x="18" y="61"/>
                    <a:pt x="19" y="61"/>
                  </a:cubicBezTo>
                  <a:cubicBezTo>
                    <a:pt x="34" y="61"/>
                    <a:pt x="34" y="61"/>
                    <a:pt x="34" y="61"/>
                  </a:cubicBezTo>
                  <a:cubicBezTo>
                    <a:pt x="34" y="61"/>
                    <a:pt x="34" y="61"/>
                    <a:pt x="34" y="61"/>
                  </a:cubicBezTo>
                  <a:cubicBezTo>
                    <a:pt x="34" y="64"/>
                    <a:pt x="34" y="64"/>
                    <a:pt x="34" y="64"/>
                  </a:cubicBezTo>
                  <a:cubicBezTo>
                    <a:pt x="34" y="74"/>
                    <a:pt x="44" y="83"/>
                    <a:pt x="56"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14" name="Freeform 35">
              <a:extLst>
                <a:ext uri="{FF2B5EF4-FFF2-40B4-BE49-F238E27FC236}">
                  <a16:creationId xmlns:a16="http://schemas.microsoft.com/office/drawing/2014/main" id="{2A584D72-52F3-4108-AD5A-2F8AB31900A9}"/>
                </a:ext>
              </a:extLst>
            </p:cNvPr>
            <p:cNvSpPr>
              <a:spLocks noEditPoints="1"/>
            </p:cNvSpPr>
            <p:nvPr/>
          </p:nvSpPr>
          <p:spPr bwMode="auto">
            <a:xfrm>
              <a:off x="7770813" y="644525"/>
              <a:ext cx="701675" cy="806450"/>
            </a:xfrm>
            <a:custGeom>
              <a:avLst/>
              <a:gdLst>
                <a:gd name="T0" fmla="*/ 10 w 264"/>
                <a:gd name="T1" fmla="*/ 183 h 303"/>
                <a:gd name="T2" fmla="*/ 51 w 264"/>
                <a:gd name="T3" fmla="*/ 246 h 303"/>
                <a:gd name="T4" fmla="*/ 74 w 264"/>
                <a:gd name="T5" fmla="*/ 297 h 303"/>
                <a:gd name="T6" fmla="*/ 80 w 264"/>
                <a:gd name="T7" fmla="*/ 303 h 303"/>
                <a:gd name="T8" fmla="*/ 147 w 264"/>
                <a:gd name="T9" fmla="*/ 303 h 303"/>
                <a:gd name="T10" fmla="*/ 141 w 264"/>
                <a:gd name="T11" fmla="*/ 247 h 303"/>
                <a:gd name="T12" fmla="*/ 142 w 264"/>
                <a:gd name="T13" fmla="*/ 233 h 303"/>
                <a:gd name="T14" fmla="*/ 153 w 264"/>
                <a:gd name="T15" fmla="*/ 225 h 303"/>
                <a:gd name="T16" fmla="*/ 188 w 264"/>
                <a:gd name="T17" fmla="*/ 200 h 303"/>
                <a:gd name="T18" fmla="*/ 193 w 264"/>
                <a:gd name="T19" fmla="*/ 189 h 303"/>
                <a:gd name="T20" fmla="*/ 200 w 264"/>
                <a:gd name="T21" fmla="*/ 171 h 303"/>
                <a:gd name="T22" fmla="*/ 220 w 264"/>
                <a:gd name="T23" fmla="*/ 171 h 303"/>
                <a:gd name="T24" fmla="*/ 256 w 264"/>
                <a:gd name="T25" fmla="*/ 171 h 303"/>
                <a:gd name="T26" fmla="*/ 258 w 264"/>
                <a:gd name="T27" fmla="*/ 171 h 303"/>
                <a:gd name="T28" fmla="*/ 264 w 264"/>
                <a:gd name="T29" fmla="*/ 132 h 303"/>
                <a:gd name="T30" fmla="*/ 152 w 264"/>
                <a:gd name="T31" fmla="*/ 1 h 303"/>
                <a:gd name="T32" fmla="*/ 132 w 264"/>
                <a:gd name="T33" fmla="*/ 0 h 303"/>
                <a:gd name="T34" fmla="*/ 1 w 264"/>
                <a:gd name="T35" fmla="*/ 113 h 303"/>
                <a:gd name="T36" fmla="*/ 0 w 264"/>
                <a:gd name="T37" fmla="*/ 132 h 303"/>
                <a:gd name="T38" fmla="*/ 9 w 264"/>
                <a:gd name="T39" fmla="*/ 182 h 303"/>
                <a:gd name="T40" fmla="*/ 10 w 264"/>
                <a:gd name="T41" fmla="*/ 183 h 303"/>
                <a:gd name="T42" fmla="*/ 10 w 264"/>
                <a:gd name="T43" fmla="*/ 183 h 303"/>
                <a:gd name="T44" fmla="*/ 101 w 264"/>
                <a:gd name="T45" fmla="*/ 38 h 303"/>
                <a:gd name="T46" fmla="*/ 103 w 264"/>
                <a:gd name="T47" fmla="*/ 42 h 303"/>
                <a:gd name="T48" fmla="*/ 63 w 264"/>
                <a:gd name="T49" fmla="*/ 126 h 303"/>
                <a:gd name="T50" fmla="*/ 120 w 264"/>
                <a:gd name="T51" fmla="*/ 220 h 303"/>
                <a:gd name="T52" fmla="*/ 119 w 264"/>
                <a:gd name="T53" fmla="*/ 225 h 303"/>
                <a:gd name="T54" fmla="*/ 32 w 264"/>
                <a:gd name="T55" fmla="*/ 130 h 303"/>
                <a:gd name="T56" fmla="*/ 101 w 264"/>
                <a:gd name="T57" fmla="*/ 3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4" h="303">
                  <a:moveTo>
                    <a:pt x="10" y="183"/>
                  </a:moveTo>
                  <a:cubicBezTo>
                    <a:pt x="17" y="204"/>
                    <a:pt x="36" y="225"/>
                    <a:pt x="51" y="246"/>
                  </a:cubicBezTo>
                  <a:cubicBezTo>
                    <a:pt x="63" y="263"/>
                    <a:pt x="73" y="280"/>
                    <a:pt x="74" y="297"/>
                  </a:cubicBezTo>
                  <a:cubicBezTo>
                    <a:pt x="75" y="300"/>
                    <a:pt x="77" y="303"/>
                    <a:pt x="80" y="303"/>
                  </a:cubicBezTo>
                  <a:cubicBezTo>
                    <a:pt x="147" y="303"/>
                    <a:pt x="147" y="303"/>
                    <a:pt x="147" y="303"/>
                  </a:cubicBezTo>
                  <a:cubicBezTo>
                    <a:pt x="142" y="284"/>
                    <a:pt x="140" y="265"/>
                    <a:pt x="141" y="247"/>
                  </a:cubicBezTo>
                  <a:cubicBezTo>
                    <a:pt x="142" y="233"/>
                    <a:pt x="142" y="233"/>
                    <a:pt x="142" y="233"/>
                  </a:cubicBezTo>
                  <a:cubicBezTo>
                    <a:pt x="153" y="225"/>
                    <a:pt x="153" y="225"/>
                    <a:pt x="153" y="225"/>
                  </a:cubicBezTo>
                  <a:cubicBezTo>
                    <a:pt x="188" y="200"/>
                    <a:pt x="188" y="200"/>
                    <a:pt x="188" y="200"/>
                  </a:cubicBezTo>
                  <a:cubicBezTo>
                    <a:pt x="193" y="189"/>
                    <a:pt x="193" y="189"/>
                    <a:pt x="193" y="189"/>
                  </a:cubicBezTo>
                  <a:cubicBezTo>
                    <a:pt x="200" y="171"/>
                    <a:pt x="200" y="171"/>
                    <a:pt x="200" y="171"/>
                  </a:cubicBezTo>
                  <a:cubicBezTo>
                    <a:pt x="220" y="171"/>
                    <a:pt x="220" y="171"/>
                    <a:pt x="220" y="171"/>
                  </a:cubicBezTo>
                  <a:cubicBezTo>
                    <a:pt x="256" y="171"/>
                    <a:pt x="256" y="171"/>
                    <a:pt x="256" y="171"/>
                  </a:cubicBezTo>
                  <a:cubicBezTo>
                    <a:pt x="258" y="171"/>
                    <a:pt x="258" y="171"/>
                    <a:pt x="258" y="171"/>
                  </a:cubicBezTo>
                  <a:cubicBezTo>
                    <a:pt x="262" y="159"/>
                    <a:pt x="264" y="146"/>
                    <a:pt x="264" y="132"/>
                  </a:cubicBezTo>
                  <a:cubicBezTo>
                    <a:pt x="264" y="66"/>
                    <a:pt x="216" y="11"/>
                    <a:pt x="152" y="1"/>
                  </a:cubicBezTo>
                  <a:cubicBezTo>
                    <a:pt x="146" y="0"/>
                    <a:pt x="139" y="0"/>
                    <a:pt x="132" y="0"/>
                  </a:cubicBezTo>
                  <a:cubicBezTo>
                    <a:pt x="65" y="0"/>
                    <a:pt x="10" y="49"/>
                    <a:pt x="1" y="113"/>
                  </a:cubicBezTo>
                  <a:cubicBezTo>
                    <a:pt x="0" y="119"/>
                    <a:pt x="0" y="126"/>
                    <a:pt x="0" y="132"/>
                  </a:cubicBezTo>
                  <a:cubicBezTo>
                    <a:pt x="0" y="150"/>
                    <a:pt x="3" y="167"/>
                    <a:pt x="9" y="182"/>
                  </a:cubicBezTo>
                  <a:cubicBezTo>
                    <a:pt x="10" y="182"/>
                    <a:pt x="10" y="183"/>
                    <a:pt x="10" y="183"/>
                  </a:cubicBezTo>
                  <a:cubicBezTo>
                    <a:pt x="9" y="183"/>
                    <a:pt x="10" y="183"/>
                    <a:pt x="10" y="183"/>
                  </a:cubicBezTo>
                  <a:close/>
                  <a:moveTo>
                    <a:pt x="101" y="38"/>
                  </a:moveTo>
                  <a:cubicBezTo>
                    <a:pt x="103" y="37"/>
                    <a:pt x="105" y="40"/>
                    <a:pt x="103" y="42"/>
                  </a:cubicBezTo>
                  <a:cubicBezTo>
                    <a:pt x="78" y="62"/>
                    <a:pt x="63" y="92"/>
                    <a:pt x="63" y="126"/>
                  </a:cubicBezTo>
                  <a:cubicBezTo>
                    <a:pt x="63" y="167"/>
                    <a:pt x="86" y="202"/>
                    <a:pt x="120" y="220"/>
                  </a:cubicBezTo>
                  <a:cubicBezTo>
                    <a:pt x="122" y="222"/>
                    <a:pt x="121" y="225"/>
                    <a:pt x="119" y="225"/>
                  </a:cubicBezTo>
                  <a:cubicBezTo>
                    <a:pt x="70" y="220"/>
                    <a:pt x="32" y="179"/>
                    <a:pt x="32" y="130"/>
                  </a:cubicBezTo>
                  <a:cubicBezTo>
                    <a:pt x="32" y="86"/>
                    <a:pt x="61" y="49"/>
                    <a:pt x="101"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15" name="Freeform 36">
              <a:extLst>
                <a:ext uri="{FF2B5EF4-FFF2-40B4-BE49-F238E27FC236}">
                  <a16:creationId xmlns:a16="http://schemas.microsoft.com/office/drawing/2014/main" id="{BF86F2E9-3CD0-45E1-864A-B757DA41094E}"/>
                </a:ext>
              </a:extLst>
            </p:cNvPr>
            <p:cNvSpPr>
              <a:spLocks noEditPoints="1"/>
            </p:cNvSpPr>
            <p:nvPr/>
          </p:nvSpPr>
          <p:spPr bwMode="auto">
            <a:xfrm>
              <a:off x="8220075" y="1179513"/>
              <a:ext cx="465137" cy="563563"/>
            </a:xfrm>
            <a:custGeom>
              <a:avLst/>
              <a:gdLst>
                <a:gd name="T0" fmla="*/ 21 w 175"/>
                <a:gd name="T1" fmla="*/ 135 h 212"/>
                <a:gd name="T2" fmla="*/ 26 w 175"/>
                <a:gd name="T3" fmla="*/ 145 h 212"/>
                <a:gd name="T4" fmla="*/ 87 w 175"/>
                <a:gd name="T5" fmla="*/ 212 h 212"/>
                <a:gd name="T6" fmla="*/ 172 w 175"/>
                <a:gd name="T7" fmla="*/ 47 h 212"/>
                <a:gd name="T8" fmla="*/ 130 w 175"/>
                <a:gd name="T9" fmla="*/ 18 h 212"/>
                <a:gd name="T10" fmla="*/ 122 w 175"/>
                <a:gd name="T11" fmla="*/ 0 h 212"/>
                <a:gd name="T12" fmla="*/ 114 w 175"/>
                <a:gd name="T13" fmla="*/ 0 h 212"/>
                <a:gd name="T14" fmla="*/ 96 w 175"/>
                <a:gd name="T15" fmla="*/ 0 h 212"/>
                <a:gd name="T16" fmla="*/ 87 w 175"/>
                <a:gd name="T17" fmla="*/ 0 h 212"/>
                <a:gd name="T18" fmla="*/ 76 w 175"/>
                <a:gd name="T19" fmla="*/ 0 h 212"/>
                <a:gd name="T20" fmla="*/ 51 w 175"/>
                <a:gd name="T21" fmla="*/ 0 h 212"/>
                <a:gd name="T22" fmla="*/ 43 w 175"/>
                <a:gd name="T23" fmla="*/ 18 h 212"/>
                <a:gd name="T24" fmla="*/ 1 w 175"/>
                <a:gd name="T25" fmla="*/ 47 h 212"/>
                <a:gd name="T26" fmla="*/ 8 w 175"/>
                <a:gd name="T27" fmla="*/ 102 h 212"/>
                <a:gd name="T28" fmla="*/ 14 w 175"/>
                <a:gd name="T29" fmla="*/ 118 h 212"/>
                <a:gd name="T30" fmla="*/ 19 w 175"/>
                <a:gd name="T31" fmla="*/ 132 h 212"/>
                <a:gd name="T32" fmla="*/ 21 w 175"/>
                <a:gd name="T33" fmla="*/ 135 h 212"/>
                <a:gd name="T34" fmla="*/ 132 w 175"/>
                <a:gd name="T35" fmla="*/ 71 h 212"/>
                <a:gd name="T36" fmla="*/ 117 w 175"/>
                <a:gd name="T37" fmla="*/ 123 h 212"/>
                <a:gd name="T38" fmla="*/ 87 w 175"/>
                <a:gd name="T39" fmla="*/ 162 h 212"/>
                <a:gd name="T40" fmla="*/ 56 w 175"/>
                <a:gd name="T41" fmla="*/ 123 h 212"/>
                <a:gd name="T42" fmla="*/ 51 w 175"/>
                <a:gd name="T43" fmla="*/ 112 h 212"/>
                <a:gd name="T44" fmla="*/ 42 w 175"/>
                <a:gd name="T45" fmla="*/ 80 h 212"/>
                <a:gd name="T46" fmla="*/ 41 w 175"/>
                <a:gd name="T47" fmla="*/ 71 h 212"/>
                <a:gd name="T48" fmla="*/ 51 w 175"/>
                <a:gd name="T49" fmla="*/ 64 h 212"/>
                <a:gd name="T50" fmla="*/ 69 w 175"/>
                <a:gd name="T51" fmla="*/ 52 h 212"/>
                <a:gd name="T52" fmla="*/ 72 w 175"/>
                <a:gd name="T53" fmla="*/ 44 h 212"/>
                <a:gd name="T54" fmla="*/ 86 w 175"/>
                <a:gd name="T55" fmla="*/ 44 h 212"/>
                <a:gd name="T56" fmla="*/ 101 w 175"/>
                <a:gd name="T57" fmla="*/ 44 h 212"/>
                <a:gd name="T58" fmla="*/ 104 w 175"/>
                <a:gd name="T59" fmla="*/ 52 h 212"/>
                <a:gd name="T60" fmla="*/ 132 w 175"/>
                <a:gd name="T61" fmla="*/ 7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5" h="212">
                  <a:moveTo>
                    <a:pt x="21" y="135"/>
                  </a:moveTo>
                  <a:cubicBezTo>
                    <a:pt x="22" y="138"/>
                    <a:pt x="24" y="142"/>
                    <a:pt x="26" y="145"/>
                  </a:cubicBezTo>
                  <a:cubicBezTo>
                    <a:pt x="41" y="172"/>
                    <a:pt x="62" y="196"/>
                    <a:pt x="87" y="212"/>
                  </a:cubicBezTo>
                  <a:cubicBezTo>
                    <a:pt x="139" y="178"/>
                    <a:pt x="175" y="109"/>
                    <a:pt x="172" y="47"/>
                  </a:cubicBezTo>
                  <a:cubicBezTo>
                    <a:pt x="130" y="18"/>
                    <a:pt x="130" y="18"/>
                    <a:pt x="130" y="18"/>
                  </a:cubicBezTo>
                  <a:cubicBezTo>
                    <a:pt x="122" y="0"/>
                    <a:pt x="122" y="0"/>
                    <a:pt x="122" y="0"/>
                  </a:cubicBezTo>
                  <a:cubicBezTo>
                    <a:pt x="114" y="0"/>
                    <a:pt x="114" y="0"/>
                    <a:pt x="114" y="0"/>
                  </a:cubicBezTo>
                  <a:cubicBezTo>
                    <a:pt x="96" y="0"/>
                    <a:pt x="96" y="0"/>
                    <a:pt x="96" y="0"/>
                  </a:cubicBezTo>
                  <a:cubicBezTo>
                    <a:pt x="87" y="0"/>
                    <a:pt x="87" y="0"/>
                    <a:pt x="87" y="0"/>
                  </a:cubicBezTo>
                  <a:cubicBezTo>
                    <a:pt x="76" y="0"/>
                    <a:pt x="76" y="0"/>
                    <a:pt x="76" y="0"/>
                  </a:cubicBezTo>
                  <a:cubicBezTo>
                    <a:pt x="51" y="0"/>
                    <a:pt x="51" y="0"/>
                    <a:pt x="51" y="0"/>
                  </a:cubicBezTo>
                  <a:cubicBezTo>
                    <a:pt x="43" y="18"/>
                    <a:pt x="43" y="18"/>
                    <a:pt x="43" y="18"/>
                  </a:cubicBezTo>
                  <a:cubicBezTo>
                    <a:pt x="1" y="47"/>
                    <a:pt x="1" y="47"/>
                    <a:pt x="1" y="47"/>
                  </a:cubicBezTo>
                  <a:cubicBezTo>
                    <a:pt x="0" y="65"/>
                    <a:pt x="3" y="84"/>
                    <a:pt x="8" y="102"/>
                  </a:cubicBezTo>
                  <a:cubicBezTo>
                    <a:pt x="10" y="107"/>
                    <a:pt x="11" y="113"/>
                    <a:pt x="14" y="118"/>
                  </a:cubicBezTo>
                  <a:cubicBezTo>
                    <a:pt x="15" y="123"/>
                    <a:pt x="17" y="127"/>
                    <a:pt x="19" y="132"/>
                  </a:cubicBezTo>
                  <a:cubicBezTo>
                    <a:pt x="20" y="133"/>
                    <a:pt x="20" y="134"/>
                    <a:pt x="21" y="135"/>
                  </a:cubicBezTo>
                  <a:close/>
                  <a:moveTo>
                    <a:pt x="132" y="71"/>
                  </a:moveTo>
                  <a:cubicBezTo>
                    <a:pt x="131" y="88"/>
                    <a:pt x="126" y="106"/>
                    <a:pt x="117" y="123"/>
                  </a:cubicBezTo>
                  <a:cubicBezTo>
                    <a:pt x="109" y="138"/>
                    <a:pt x="99" y="151"/>
                    <a:pt x="87" y="162"/>
                  </a:cubicBezTo>
                  <a:cubicBezTo>
                    <a:pt x="74" y="151"/>
                    <a:pt x="64" y="138"/>
                    <a:pt x="56" y="123"/>
                  </a:cubicBezTo>
                  <a:cubicBezTo>
                    <a:pt x="54" y="119"/>
                    <a:pt x="52" y="115"/>
                    <a:pt x="51" y="112"/>
                  </a:cubicBezTo>
                  <a:cubicBezTo>
                    <a:pt x="46" y="101"/>
                    <a:pt x="44" y="91"/>
                    <a:pt x="42" y="80"/>
                  </a:cubicBezTo>
                  <a:cubicBezTo>
                    <a:pt x="42" y="77"/>
                    <a:pt x="41" y="74"/>
                    <a:pt x="41" y="71"/>
                  </a:cubicBezTo>
                  <a:cubicBezTo>
                    <a:pt x="51" y="64"/>
                    <a:pt x="51" y="64"/>
                    <a:pt x="51" y="64"/>
                  </a:cubicBezTo>
                  <a:cubicBezTo>
                    <a:pt x="69" y="52"/>
                    <a:pt x="69" y="52"/>
                    <a:pt x="69" y="52"/>
                  </a:cubicBezTo>
                  <a:cubicBezTo>
                    <a:pt x="72" y="44"/>
                    <a:pt x="72" y="44"/>
                    <a:pt x="72" y="44"/>
                  </a:cubicBezTo>
                  <a:cubicBezTo>
                    <a:pt x="86" y="44"/>
                    <a:pt x="86" y="44"/>
                    <a:pt x="86" y="44"/>
                  </a:cubicBezTo>
                  <a:cubicBezTo>
                    <a:pt x="101" y="44"/>
                    <a:pt x="101" y="44"/>
                    <a:pt x="101" y="44"/>
                  </a:cubicBezTo>
                  <a:cubicBezTo>
                    <a:pt x="104" y="52"/>
                    <a:pt x="104" y="52"/>
                    <a:pt x="104" y="52"/>
                  </a:cubicBezTo>
                  <a:lnTo>
                    <a:pt x="132"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grpSp>
      <p:grpSp>
        <p:nvGrpSpPr>
          <p:cNvPr id="130" name="Group 129">
            <a:extLst>
              <a:ext uri="{FF2B5EF4-FFF2-40B4-BE49-F238E27FC236}">
                <a16:creationId xmlns:a16="http://schemas.microsoft.com/office/drawing/2014/main" id="{C5675AF2-CAFF-42E6-93C0-1BD0DF12E7FF}"/>
              </a:ext>
            </a:extLst>
          </p:cNvPr>
          <p:cNvGrpSpPr/>
          <p:nvPr/>
        </p:nvGrpSpPr>
        <p:grpSpPr>
          <a:xfrm>
            <a:off x="9319637" y="1159724"/>
            <a:ext cx="330512" cy="254485"/>
            <a:chOff x="2249488" y="698500"/>
            <a:chExt cx="1152525" cy="887413"/>
          </a:xfrm>
          <a:solidFill>
            <a:schemeClr val="accent1"/>
          </a:solidFill>
        </p:grpSpPr>
        <p:sp>
          <p:nvSpPr>
            <p:cNvPr id="131" name="Freeform 15">
              <a:extLst>
                <a:ext uri="{FF2B5EF4-FFF2-40B4-BE49-F238E27FC236}">
                  <a16:creationId xmlns:a16="http://schemas.microsoft.com/office/drawing/2014/main" id="{516573FD-27FE-476F-84E2-F4EFBCE9E0D6}"/>
                </a:ext>
              </a:extLst>
            </p:cNvPr>
            <p:cNvSpPr>
              <a:spLocks/>
            </p:cNvSpPr>
            <p:nvPr/>
          </p:nvSpPr>
          <p:spPr bwMode="auto">
            <a:xfrm>
              <a:off x="2779713" y="698500"/>
              <a:ext cx="314325" cy="311150"/>
            </a:xfrm>
            <a:custGeom>
              <a:avLst/>
              <a:gdLst>
                <a:gd name="T0" fmla="*/ 94 w 115"/>
                <a:gd name="T1" fmla="*/ 114 h 114"/>
                <a:gd name="T2" fmla="*/ 104 w 115"/>
                <a:gd name="T3" fmla="*/ 105 h 114"/>
                <a:gd name="T4" fmla="*/ 104 w 115"/>
                <a:gd name="T5" fmla="*/ 65 h 114"/>
                <a:gd name="T6" fmla="*/ 50 w 115"/>
                <a:gd name="T7" fmla="*/ 11 h 114"/>
                <a:gd name="T8" fmla="*/ 10 w 115"/>
                <a:gd name="T9" fmla="*/ 11 h 114"/>
                <a:gd name="T10" fmla="*/ 0 w 115"/>
                <a:gd name="T11" fmla="*/ 20 h 114"/>
                <a:gd name="T12" fmla="*/ 94 w 115"/>
                <a:gd name="T13" fmla="*/ 114 h 114"/>
              </a:gdLst>
              <a:ahLst/>
              <a:cxnLst>
                <a:cxn ang="0">
                  <a:pos x="T0" y="T1"/>
                </a:cxn>
                <a:cxn ang="0">
                  <a:pos x="T2" y="T3"/>
                </a:cxn>
                <a:cxn ang="0">
                  <a:pos x="T4" y="T5"/>
                </a:cxn>
                <a:cxn ang="0">
                  <a:pos x="T6" y="T7"/>
                </a:cxn>
                <a:cxn ang="0">
                  <a:pos x="T8" y="T9"/>
                </a:cxn>
                <a:cxn ang="0">
                  <a:pos x="T10" y="T11"/>
                </a:cxn>
                <a:cxn ang="0">
                  <a:pos x="T12" y="T13"/>
                </a:cxn>
              </a:cxnLst>
              <a:rect l="0" t="0" r="r" b="b"/>
              <a:pathLst>
                <a:path w="115" h="114">
                  <a:moveTo>
                    <a:pt x="94" y="114"/>
                  </a:moveTo>
                  <a:cubicBezTo>
                    <a:pt x="104" y="105"/>
                    <a:pt x="104" y="105"/>
                    <a:pt x="104" y="105"/>
                  </a:cubicBezTo>
                  <a:cubicBezTo>
                    <a:pt x="115" y="94"/>
                    <a:pt x="115" y="76"/>
                    <a:pt x="104" y="65"/>
                  </a:cubicBezTo>
                  <a:cubicBezTo>
                    <a:pt x="50" y="11"/>
                    <a:pt x="50" y="11"/>
                    <a:pt x="50" y="11"/>
                  </a:cubicBezTo>
                  <a:cubicBezTo>
                    <a:pt x="39" y="0"/>
                    <a:pt x="21" y="0"/>
                    <a:pt x="10" y="11"/>
                  </a:cubicBezTo>
                  <a:cubicBezTo>
                    <a:pt x="0" y="20"/>
                    <a:pt x="0" y="20"/>
                    <a:pt x="0" y="20"/>
                  </a:cubicBezTo>
                  <a:lnTo>
                    <a:pt x="94"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2" name="Freeform 16">
              <a:extLst>
                <a:ext uri="{FF2B5EF4-FFF2-40B4-BE49-F238E27FC236}">
                  <a16:creationId xmlns:a16="http://schemas.microsoft.com/office/drawing/2014/main" id="{F069CFA9-D617-4198-99B5-2AEDB6DD86AB}"/>
                </a:ext>
              </a:extLst>
            </p:cNvPr>
            <p:cNvSpPr>
              <a:spLocks/>
            </p:cNvSpPr>
            <p:nvPr/>
          </p:nvSpPr>
          <p:spPr bwMode="auto">
            <a:xfrm>
              <a:off x="2606675" y="792163"/>
              <a:ext cx="393700" cy="392113"/>
            </a:xfrm>
            <a:custGeom>
              <a:avLst/>
              <a:gdLst>
                <a:gd name="T0" fmla="*/ 162 w 248"/>
                <a:gd name="T1" fmla="*/ 247 h 247"/>
                <a:gd name="T2" fmla="*/ 248 w 248"/>
                <a:gd name="T3" fmla="*/ 161 h 247"/>
                <a:gd name="T4" fmla="*/ 86 w 248"/>
                <a:gd name="T5" fmla="*/ 0 h 247"/>
                <a:gd name="T6" fmla="*/ 0 w 248"/>
                <a:gd name="T7" fmla="*/ 86 h 247"/>
                <a:gd name="T8" fmla="*/ 162 w 248"/>
                <a:gd name="T9" fmla="*/ 247 h 247"/>
              </a:gdLst>
              <a:ahLst/>
              <a:cxnLst>
                <a:cxn ang="0">
                  <a:pos x="T0" y="T1"/>
                </a:cxn>
                <a:cxn ang="0">
                  <a:pos x="T2" y="T3"/>
                </a:cxn>
                <a:cxn ang="0">
                  <a:pos x="T4" y="T5"/>
                </a:cxn>
                <a:cxn ang="0">
                  <a:pos x="T6" y="T7"/>
                </a:cxn>
                <a:cxn ang="0">
                  <a:pos x="T8" y="T9"/>
                </a:cxn>
              </a:cxnLst>
              <a:rect l="0" t="0" r="r" b="b"/>
              <a:pathLst>
                <a:path w="248" h="247">
                  <a:moveTo>
                    <a:pt x="162" y="247"/>
                  </a:moveTo>
                  <a:lnTo>
                    <a:pt x="248" y="161"/>
                  </a:lnTo>
                  <a:lnTo>
                    <a:pt x="86" y="0"/>
                  </a:lnTo>
                  <a:lnTo>
                    <a:pt x="0" y="86"/>
                  </a:lnTo>
                  <a:lnTo>
                    <a:pt x="162"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3" name="Freeform 17">
              <a:extLst>
                <a:ext uri="{FF2B5EF4-FFF2-40B4-BE49-F238E27FC236}">
                  <a16:creationId xmlns:a16="http://schemas.microsoft.com/office/drawing/2014/main" id="{E46B0F89-DBE5-4195-AE6C-F58BB41263F4}"/>
                </a:ext>
              </a:extLst>
            </p:cNvPr>
            <p:cNvSpPr>
              <a:spLocks/>
            </p:cNvSpPr>
            <p:nvPr/>
          </p:nvSpPr>
          <p:spPr bwMode="auto">
            <a:xfrm>
              <a:off x="2511425" y="966788"/>
              <a:ext cx="314325" cy="311150"/>
            </a:xfrm>
            <a:custGeom>
              <a:avLst/>
              <a:gdLst>
                <a:gd name="T0" fmla="*/ 21 w 115"/>
                <a:gd name="T1" fmla="*/ 0 h 114"/>
                <a:gd name="T2" fmla="*/ 11 w 115"/>
                <a:gd name="T3" fmla="*/ 9 h 114"/>
                <a:gd name="T4" fmla="*/ 11 w 115"/>
                <a:gd name="T5" fmla="*/ 49 h 114"/>
                <a:gd name="T6" fmla="*/ 66 w 115"/>
                <a:gd name="T7" fmla="*/ 103 h 114"/>
                <a:gd name="T8" fmla="*/ 105 w 115"/>
                <a:gd name="T9" fmla="*/ 103 h 114"/>
                <a:gd name="T10" fmla="*/ 115 w 115"/>
                <a:gd name="T11" fmla="*/ 94 h 114"/>
                <a:gd name="T12" fmla="*/ 21 w 11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15" h="114">
                  <a:moveTo>
                    <a:pt x="21" y="0"/>
                  </a:moveTo>
                  <a:cubicBezTo>
                    <a:pt x="11" y="9"/>
                    <a:pt x="11" y="9"/>
                    <a:pt x="11" y="9"/>
                  </a:cubicBezTo>
                  <a:cubicBezTo>
                    <a:pt x="0" y="20"/>
                    <a:pt x="0" y="38"/>
                    <a:pt x="11" y="49"/>
                  </a:cubicBezTo>
                  <a:cubicBezTo>
                    <a:pt x="66" y="103"/>
                    <a:pt x="66" y="103"/>
                    <a:pt x="66" y="103"/>
                  </a:cubicBezTo>
                  <a:cubicBezTo>
                    <a:pt x="77" y="114"/>
                    <a:pt x="94" y="114"/>
                    <a:pt x="105" y="103"/>
                  </a:cubicBezTo>
                  <a:cubicBezTo>
                    <a:pt x="115" y="94"/>
                    <a:pt x="115" y="94"/>
                    <a:pt x="115" y="94"/>
                  </a:cubicBez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4" name="Freeform 18">
              <a:extLst>
                <a:ext uri="{FF2B5EF4-FFF2-40B4-BE49-F238E27FC236}">
                  <a16:creationId xmlns:a16="http://schemas.microsoft.com/office/drawing/2014/main" id="{1E7006FB-E5B0-40A6-BE9B-D08BE843BAC8}"/>
                </a:ext>
              </a:extLst>
            </p:cNvPr>
            <p:cNvSpPr>
              <a:spLocks/>
            </p:cNvSpPr>
            <p:nvPr/>
          </p:nvSpPr>
          <p:spPr bwMode="auto">
            <a:xfrm>
              <a:off x="3033713" y="1220788"/>
              <a:ext cx="368300" cy="365125"/>
            </a:xfrm>
            <a:custGeom>
              <a:avLst/>
              <a:gdLst>
                <a:gd name="T0" fmla="*/ 130 w 135"/>
                <a:gd name="T1" fmla="*/ 94 h 134"/>
                <a:gd name="T2" fmla="*/ 35 w 135"/>
                <a:gd name="T3" fmla="*/ 0 h 134"/>
                <a:gd name="T4" fmla="*/ 0 w 135"/>
                <a:gd name="T5" fmla="*/ 35 h 134"/>
                <a:gd name="T6" fmla="*/ 95 w 135"/>
                <a:gd name="T7" fmla="*/ 129 h 134"/>
                <a:gd name="T8" fmla="*/ 112 w 135"/>
                <a:gd name="T9" fmla="*/ 129 h 134"/>
                <a:gd name="T10" fmla="*/ 130 w 135"/>
                <a:gd name="T11" fmla="*/ 111 h 134"/>
                <a:gd name="T12" fmla="*/ 130 w 135"/>
                <a:gd name="T13" fmla="*/ 94 h 134"/>
              </a:gdLst>
              <a:ahLst/>
              <a:cxnLst>
                <a:cxn ang="0">
                  <a:pos x="T0" y="T1"/>
                </a:cxn>
                <a:cxn ang="0">
                  <a:pos x="T2" y="T3"/>
                </a:cxn>
                <a:cxn ang="0">
                  <a:pos x="T4" y="T5"/>
                </a:cxn>
                <a:cxn ang="0">
                  <a:pos x="T6" y="T7"/>
                </a:cxn>
                <a:cxn ang="0">
                  <a:pos x="T8" y="T9"/>
                </a:cxn>
                <a:cxn ang="0">
                  <a:pos x="T10" y="T11"/>
                </a:cxn>
                <a:cxn ang="0">
                  <a:pos x="T12" y="T13"/>
                </a:cxn>
              </a:cxnLst>
              <a:rect l="0" t="0" r="r" b="b"/>
              <a:pathLst>
                <a:path w="135" h="134">
                  <a:moveTo>
                    <a:pt x="130" y="94"/>
                  </a:moveTo>
                  <a:cubicBezTo>
                    <a:pt x="35" y="0"/>
                    <a:pt x="35" y="0"/>
                    <a:pt x="35" y="0"/>
                  </a:cubicBezTo>
                  <a:cubicBezTo>
                    <a:pt x="0" y="35"/>
                    <a:pt x="0" y="35"/>
                    <a:pt x="0" y="35"/>
                  </a:cubicBezTo>
                  <a:cubicBezTo>
                    <a:pt x="95" y="129"/>
                    <a:pt x="95" y="129"/>
                    <a:pt x="95" y="129"/>
                  </a:cubicBezTo>
                  <a:cubicBezTo>
                    <a:pt x="100" y="134"/>
                    <a:pt x="107" y="134"/>
                    <a:pt x="112" y="129"/>
                  </a:cubicBezTo>
                  <a:cubicBezTo>
                    <a:pt x="130" y="111"/>
                    <a:pt x="130" y="111"/>
                    <a:pt x="130" y="111"/>
                  </a:cubicBezTo>
                  <a:cubicBezTo>
                    <a:pt x="135" y="107"/>
                    <a:pt x="135" y="99"/>
                    <a:pt x="13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5" name="Freeform 19">
              <a:extLst>
                <a:ext uri="{FF2B5EF4-FFF2-40B4-BE49-F238E27FC236}">
                  <a16:creationId xmlns:a16="http://schemas.microsoft.com/office/drawing/2014/main" id="{98482BF9-1148-41B0-B82B-35E1FBD73E45}"/>
                </a:ext>
              </a:extLst>
            </p:cNvPr>
            <p:cNvSpPr>
              <a:spLocks/>
            </p:cNvSpPr>
            <p:nvPr/>
          </p:nvSpPr>
          <p:spPr bwMode="auto">
            <a:xfrm>
              <a:off x="2935288" y="1119188"/>
              <a:ext cx="144462" cy="147638"/>
            </a:xfrm>
            <a:custGeom>
              <a:avLst/>
              <a:gdLst>
                <a:gd name="T0" fmla="*/ 0 w 91"/>
                <a:gd name="T1" fmla="*/ 36 h 93"/>
                <a:gd name="T2" fmla="*/ 57 w 91"/>
                <a:gd name="T3" fmla="*/ 93 h 93"/>
                <a:gd name="T4" fmla="*/ 91 w 91"/>
                <a:gd name="T5" fmla="*/ 57 h 93"/>
                <a:gd name="T6" fmla="*/ 34 w 91"/>
                <a:gd name="T7" fmla="*/ 0 h 93"/>
                <a:gd name="T8" fmla="*/ 0 w 91"/>
                <a:gd name="T9" fmla="*/ 36 h 93"/>
              </a:gdLst>
              <a:ahLst/>
              <a:cxnLst>
                <a:cxn ang="0">
                  <a:pos x="T0" y="T1"/>
                </a:cxn>
                <a:cxn ang="0">
                  <a:pos x="T2" y="T3"/>
                </a:cxn>
                <a:cxn ang="0">
                  <a:pos x="T4" y="T5"/>
                </a:cxn>
                <a:cxn ang="0">
                  <a:pos x="T6" y="T7"/>
                </a:cxn>
                <a:cxn ang="0">
                  <a:pos x="T8" y="T9"/>
                </a:cxn>
              </a:cxnLst>
              <a:rect l="0" t="0" r="r" b="b"/>
              <a:pathLst>
                <a:path w="91" h="93">
                  <a:moveTo>
                    <a:pt x="0" y="36"/>
                  </a:moveTo>
                  <a:lnTo>
                    <a:pt x="57" y="93"/>
                  </a:lnTo>
                  <a:lnTo>
                    <a:pt x="91" y="57"/>
                  </a:lnTo>
                  <a:lnTo>
                    <a:pt x="34"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6" name="Freeform 20">
              <a:extLst>
                <a:ext uri="{FF2B5EF4-FFF2-40B4-BE49-F238E27FC236}">
                  <a16:creationId xmlns:a16="http://schemas.microsoft.com/office/drawing/2014/main" id="{0CF752EC-3DED-4F57-A087-F69B304C55B3}"/>
                </a:ext>
              </a:extLst>
            </p:cNvPr>
            <p:cNvSpPr>
              <a:spLocks/>
            </p:cNvSpPr>
            <p:nvPr/>
          </p:nvSpPr>
          <p:spPr bwMode="auto">
            <a:xfrm>
              <a:off x="2393950" y="1503363"/>
              <a:ext cx="500062" cy="71438"/>
            </a:xfrm>
            <a:custGeom>
              <a:avLst/>
              <a:gdLst>
                <a:gd name="T0" fmla="*/ 183 w 183"/>
                <a:gd name="T1" fmla="*/ 26 h 26"/>
                <a:gd name="T2" fmla="*/ 183 w 183"/>
                <a:gd name="T3" fmla="*/ 25 h 26"/>
                <a:gd name="T4" fmla="*/ 157 w 183"/>
                <a:gd name="T5" fmla="*/ 0 h 26"/>
                <a:gd name="T6" fmla="*/ 25 w 183"/>
                <a:gd name="T7" fmla="*/ 0 h 26"/>
                <a:gd name="T8" fmla="*/ 0 w 183"/>
                <a:gd name="T9" fmla="*/ 25 h 26"/>
                <a:gd name="T10" fmla="*/ 0 w 183"/>
                <a:gd name="T11" fmla="*/ 26 h 26"/>
                <a:gd name="T12" fmla="*/ 183 w 18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183" h="26">
                  <a:moveTo>
                    <a:pt x="183" y="26"/>
                  </a:moveTo>
                  <a:cubicBezTo>
                    <a:pt x="183" y="25"/>
                    <a:pt x="183" y="25"/>
                    <a:pt x="183" y="25"/>
                  </a:cubicBezTo>
                  <a:cubicBezTo>
                    <a:pt x="183" y="11"/>
                    <a:pt x="171" y="0"/>
                    <a:pt x="157" y="0"/>
                  </a:cubicBezTo>
                  <a:cubicBezTo>
                    <a:pt x="25" y="0"/>
                    <a:pt x="25" y="0"/>
                    <a:pt x="25" y="0"/>
                  </a:cubicBezTo>
                  <a:cubicBezTo>
                    <a:pt x="11" y="0"/>
                    <a:pt x="0" y="11"/>
                    <a:pt x="0" y="25"/>
                  </a:cubicBezTo>
                  <a:cubicBezTo>
                    <a:pt x="0" y="26"/>
                    <a:pt x="0" y="26"/>
                    <a:pt x="0" y="26"/>
                  </a:cubicBezTo>
                  <a:lnTo>
                    <a:pt x="1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7" name="Freeform 21">
              <a:extLst>
                <a:ext uri="{FF2B5EF4-FFF2-40B4-BE49-F238E27FC236}">
                  <a16:creationId xmlns:a16="http://schemas.microsoft.com/office/drawing/2014/main" id="{C674AFFF-EE6B-4ABD-9F24-F0076C2D988F}"/>
                </a:ext>
              </a:extLst>
            </p:cNvPr>
            <p:cNvSpPr>
              <a:spLocks/>
            </p:cNvSpPr>
            <p:nvPr/>
          </p:nvSpPr>
          <p:spPr bwMode="auto">
            <a:xfrm>
              <a:off x="2249488" y="1400175"/>
              <a:ext cx="171450" cy="57150"/>
            </a:xfrm>
            <a:custGeom>
              <a:avLst/>
              <a:gdLst>
                <a:gd name="T0" fmla="*/ 63 w 63"/>
                <a:gd name="T1" fmla="*/ 10 h 21"/>
                <a:gd name="T2" fmla="*/ 10 w 63"/>
                <a:gd name="T3" fmla="*/ 21 h 21"/>
                <a:gd name="T4" fmla="*/ 0 w 63"/>
                <a:gd name="T5" fmla="*/ 11 h 21"/>
                <a:gd name="T6" fmla="*/ 0 w 63"/>
                <a:gd name="T7" fmla="*/ 11 h 21"/>
                <a:gd name="T8" fmla="*/ 10 w 63"/>
                <a:gd name="T9" fmla="*/ 0 h 21"/>
                <a:gd name="T10" fmla="*/ 63 w 63"/>
                <a:gd name="T11" fmla="*/ 10 h 21"/>
              </a:gdLst>
              <a:ahLst/>
              <a:cxnLst>
                <a:cxn ang="0">
                  <a:pos x="T0" y="T1"/>
                </a:cxn>
                <a:cxn ang="0">
                  <a:pos x="T2" y="T3"/>
                </a:cxn>
                <a:cxn ang="0">
                  <a:pos x="T4" y="T5"/>
                </a:cxn>
                <a:cxn ang="0">
                  <a:pos x="T6" y="T7"/>
                </a:cxn>
                <a:cxn ang="0">
                  <a:pos x="T8" y="T9"/>
                </a:cxn>
                <a:cxn ang="0">
                  <a:pos x="T10" y="T11"/>
                </a:cxn>
              </a:cxnLst>
              <a:rect l="0" t="0" r="r" b="b"/>
              <a:pathLst>
                <a:path w="63" h="21">
                  <a:moveTo>
                    <a:pt x="63" y="10"/>
                  </a:moveTo>
                  <a:cubicBezTo>
                    <a:pt x="63" y="10"/>
                    <a:pt x="26" y="21"/>
                    <a:pt x="10" y="21"/>
                  </a:cubicBezTo>
                  <a:cubicBezTo>
                    <a:pt x="5" y="21"/>
                    <a:pt x="0" y="17"/>
                    <a:pt x="0" y="11"/>
                  </a:cubicBezTo>
                  <a:cubicBezTo>
                    <a:pt x="0" y="11"/>
                    <a:pt x="0" y="11"/>
                    <a:pt x="0" y="11"/>
                  </a:cubicBezTo>
                  <a:cubicBezTo>
                    <a:pt x="0" y="5"/>
                    <a:pt x="4" y="1"/>
                    <a:pt x="10" y="0"/>
                  </a:cubicBezTo>
                  <a:cubicBezTo>
                    <a:pt x="24" y="0"/>
                    <a:pt x="61" y="10"/>
                    <a:pt x="6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sp>
          <p:nvSpPr>
            <p:cNvPr id="138" name="Freeform 22">
              <a:extLst>
                <a:ext uri="{FF2B5EF4-FFF2-40B4-BE49-F238E27FC236}">
                  <a16:creationId xmlns:a16="http://schemas.microsoft.com/office/drawing/2014/main" id="{532483D9-77DA-4017-BB77-0D69F19104FC}"/>
                </a:ext>
              </a:extLst>
            </p:cNvPr>
            <p:cNvSpPr>
              <a:spLocks/>
            </p:cNvSpPr>
            <p:nvPr/>
          </p:nvSpPr>
          <p:spPr bwMode="auto">
            <a:xfrm>
              <a:off x="2303463" y="1230313"/>
              <a:ext cx="112712" cy="153988"/>
            </a:xfrm>
            <a:custGeom>
              <a:avLst/>
              <a:gdLst>
                <a:gd name="T0" fmla="*/ 41 w 41"/>
                <a:gd name="T1" fmla="*/ 56 h 56"/>
                <a:gd name="T2" fmla="*/ 3 w 41"/>
                <a:gd name="T3" fmla="*/ 18 h 56"/>
                <a:gd name="T4" fmla="*/ 6 w 41"/>
                <a:gd name="T5" fmla="*/ 3 h 56"/>
                <a:gd name="T6" fmla="*/ 6 w 41"/>
                <a:gd name="T7" fmla="*/ 3 h 56"/>
                <a:gd name="T8" fmla="*/ 20 w 41"/>
                <a:gd name="T9" fmla="*/ 6 h 56"/>
                <a:gd name="T10" fmla="*/ 41 w 41"/>
                <a:gd name="T11" fmla="*/ 56 h 56"/>
              </a:gdLst>
              <a:ahLst/>
              <a:cxnLst>
                <a:cxn ang="0">
                  <a:pos x="T0" y="T1"/>
                </a:cxn>
                <a:cxn ang="0">
                  <a:pos x="T2" y="T3"/>
                </a:cxn>
                <a:cxn ang="0">
                  <a:pos x="T4" y="T5"/>
                </a:cxn>
                <a:cxn ang="0">
                  <a:pos x="T6" y="T7"/>
                </a:cxn>
                <a:cxn ang="0">
                  <a:pos x="T8" y="T9"/>
                </a:cxn>
                <a:cxn ang="0">
                  <a:pos x="T10" y="T11"/>
                </a:cxn>
              </a:cxnLst>
              <a:rect l="0" t="0" r="r" b="b"/>
              <a:pathLst>
                <a:path w="41" h="56">
                  <a:moveTo>
                    <a:pt x="41" y="56"/>
                  </a:moveTo>
                  <a:cubicBezTo>
                    <a:pt x="41" y="56"/>
                    <a:pt x="12" y="31"/>
                    <a:pt x="3" y="18"/>
                  </a:cubicBezTo>
                  <a:cubicBezTo>
                    <a:pt x="0" y="13"/>
                    <a:pt x="1" y="7"/>
                    <a:pt x="6" y="3"/>
                  </a:cubicBezTo>
                  <a:cubicBezTo>
                    <a:pt x="6" y="3"/>
                    <a:pt x="6" y="3"/>
                    <a:pt x="6" y="3"/>
                  </a:cubicBezTo>
                  <a:cubicBezTo>
                    <a:pt x="10" y="0"/>
                    <a:pt x="17" y="1"/>
                    <a:pt x="20" y="6"/>
                  </a:cubicBezTo>
                  <a:cubicBezTo>
                    <a:pt x="28" y="18"/>
                    <a:pt x="40" y="54"/>
                    <a:pt x="41"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900" dirty="0"/>
            </a:p>
          </p:txBody>
        </p:sp>
      </p:grpSp>
      <p:sp>
        <p:nvSpPr>
          <p:cNvPr id="87" name="TextBox 86">
            <a:extLst>
              <a:ext uri="{FF2B5EF4-FFF2-40B4-BE49-F238E27FC236}">
                <a16:creationId xmlns:a16="http://schemas.microsoft.com/office/drawing/2014/main" id="{F968ADA3-E51B-4A3B-A9D0-B967C866DB5F}"/>
              </a:ext>
            </a:extLst>
          </p:cNvPr>
          <p:cNvSpPr txBox="1"/>
          <p:nvPr/>
        </p:nvSpPr>
        <p:spPr>
          <a:xfrm>
            <a:off x="763337" y="2397800"/>
            <a:ext cx="943051" cy="314258"/>
          </a:xfrm>
          <a:prstGeom prst="rect">
            <a:avLst/>
          </a:prstGeom>
          <a:noFill/>
        </p:spPr>
        <p:txBody>
          <a:bodyPr wrap="square" lIns="0" tIns="0" rIns="0" bIns="0" rtlCol="0" anchor="ctr" anchorCtr="0">
            <a:noAutofit/>
          </a:bodyPr>
          <a:lstStyle/>
          <a:p>
            <a:pPr marL="0" marR="0" lvl="0" indent="0" algn="r" defTabSz="1018574" rtl="0" eaLnBrk="1" fontAlgn="base" latinLnBrk="0" hangingPunct="1">
              <a:lnSpc>
                <a:spcPct val="100000"/>
              </a:lnSpc>
              <a:spcBef>
                <a:spcPct val="0"/>
              </a:spcBef>
              <a:spcAft>
                <a:spcPct val="0"/>
              </a:spcAft>
              <a:buClrTx/>
              <a:buSzTx/>
              <a:buFontTx/>
              <a:buNone/>
              <a:tabLst/>
              <a:defRPr/>
            </a:pPr>
            <a: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Operating</a:t>
            </a:r>
            <a:b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br>
            <a: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Model</a:t>
            </a:r>
            <a:b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br>
            <a: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Components</a:t>
            </a:r>
          </a:p>
        </p:txBody>
      </p:sp>
      <p:cxnSp>
        <p:nvCxnSpPr>
          <p:cNvPr id="88" name="Straight Connector 87">
            <a:extLst>
              <a:ext uri="{FF2B5EF4-FFF2-40B4-BE49-F238E27FC236}">
                <a16:creationId xmlns:a16="http://schemas.microsoft.com/office/drawing/2014/main" id="{704F2DB7-218E-411E-92AA-433C01545AE4}"/>
              </a:ext>
            </a:extLst>
          </p:cNvPr>
          <p:cNvCxnSpPr>
            <a:cxnSpLocks/>
          </p:cNvCxnSpPr>
          <p:nvPr/>
        </p:nvCxnSpPr>
        <p:spPr>
          <a:xfrm flipV="1">
            <a:off x="1840496" y="2384305"/>
            <a:ext cx="0" cy="365760"/>
          </a:xfrm>
          <a:prstGeom prst="line">
            <a:avLst/>
          </a:prstGeom>
          <a:noFill/>
          <a:ln w="19050" cap="flat" cmpd="sng" algn="ctr">
            <a:solidFill>
              <a:schemeClr val="accent5"/>
            </a:solidFill>
            <a:prstDash val="solid"/>
          </a:ln>
          <a:effectLst/>
        </p:spPr>
      </p:cxnSp>
      <p:sp>
        <p:nvSpPr>
          <p:cNvPr id="89" name="Rectangle 88">
            <a:extLst>
              <a:ext uri="{FF2B5EF4-FFF2-40B4-BE49-F238E27FC236}">
                <a16:creationId xmlns:a16="http://schemas.microsoft.com/office/drawing/2014/main" id="{E331C60A-5975-4E1C-B9D3-A44C5E5C88D5}"/>
              </a:ext>
            </a:extLst>
          </p:cNvPr>
          <p:cNvSpPr/>
          <p:nvPr/>
        </p:nvSpPr>
        <p:spPr bwMode="auto">
          <a:xfrm>
            <a:off x="3177292" y="1854250"/>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Cloud Center of Excellence</a:t>
            </a: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90" name="Rectangle 89">
            <a:extLst>
              <a:ext uri="{FF2B5EF4-FFF2-40B4-BE49-F238E27FC236}">
                <a16:creationId xmlns:a16="http://schemas.microsoft.com/office/drawing/2014/main" id="{9377911F-4782-4261-A25D-773B1A2F542A}"/>
              </a:ext>
            </a:extLst>
          </p:cNvPr>
          <p:cNvSpPr/>
          <p:nvPr/>
        </p:nvSpPr>
        <p:spPr bwMode="auto">
          <a:xfrm>
            <a:off x="4240723" y="1854250"/>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Information </a:t>
            </a: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Security</a:t>
            </a:r>
          </a:p>
        </p:txBody>
      </p:sp>
      <p:sp>
        <p:nvSpPr>
          <p:cNvPr id="91" name="Rectangle 90">
            <a:extLst>
              <a:ext uri="{FF2B5EF4-FFF2-40B4-BE49-F238E27FC236}">
                <a16:creationId xmlns:a16="http://schemas.microsoft.com/office/drawing/2014/main" id="{D8669FAD-7714-4C6C-80A8-3E222C578669}"/>
              </a:ext>
            </a:extLst>
          </p:cNvPr>
          <p:cNvSpPr/>
          <p:nvPr/>
        </p:nvSpPr>
        <p:spPr bwMode="auto">
          <a:xfrm>
            <a:off x="9501413" y="1845132"/>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endParaRPr lang="en-US" sz="700" kern="0" dirty="0">
              <a:solidFill>
                <a:prstClr val="black"/>
              </a:solidFill>
              <a:latin typeface="Verdana" panose="020B0604030504040204" pitchFamily="34" charset="0"/>
              <a:ea typeface="Verdana" panose="020B0604030504040204" pitchFamily="34" charset="0"/>
              <a:cs typeface="Segoe UI" panose="020B0502040204020203" pitchFamily="34" charset="0"/>
            </a:endParaRPr>
          </a:p>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Procurement </a:t>
            </a:r>
            <a:endPar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92" name="Rectangle 91">
            <a:extLst>
              <a:ext uri="{FF2B5EF4-FFF2-40B4-BE49-F238E27FC236}">
                <a16:creationId xmlns:a16="http://schemas.microsoft.com/office/drawing/2014/main" id="{8ABCAF85-8B80-4895-973A-8EC4D316291E}"/>
              </a:ext>
            </a:extLst>
          </p:cNvPr>
          <p:cNvSpPr/>
          <p:nvPr/>
        </p:nvSpPr>
        <p:spPr bwMode="auto">
          <a:xfrm>
            <a:off x="5247592" y="1854250"/>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Application /</a:t>
            </a:r>
          </a:p>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DevOps</a:t>
            </a:r>
          </a:p>
        </p:txBody>
      </p:sp>
      <p:sp>
        <p:nvSpPr>
          <p:cNvPr id="99" name="Rectangle 98">
            <a:extLst>
              <a:ext uri="{FF2B5EF4-FFF2-40B4-BE49-F238E27FC236}">
                <a16:creationId xmlns:a16="http://schemas.microsoft.com/office/drawing/2014/main" id="{836C62DB-F8CC-4251-A5E0-1B51551085C2}"/>
              </a:ext>
            </a:extLst>
          </p:cNvPr>
          <p:cNvSpPr/>
          <p:nvPr/>
        </p:nvSpPr>
        <p:spPr bwMode="auto">
          <a:xfrm>
            <a:off x="7390062" y="1854250"/>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Legal </a:t>
            </a: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&amp; </a:t>
            </a: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Compliance</a:t>
            </a:r>
          </a:p>
        </p:txBody>
      </p:sp>
      <p:sp>
        <p:nvSpPr>
          <p:cNvPr id="100" name="Rectangle 99">
            <a:extLst>
              <a:ext uri="{FF2B5EF4-FFF2-40B4-BE49-F238E27FC236}">
                <a16:creationId xmlns:a16="http://schemas.microsoft.com/office/drawing/2014/main" id="{8DBDA1C8-C88C-48C8-A500-C5B07AA8DD1B}"/>
              </a:ext>
            </a:extLst>
          </p:cNvPr>
          <p:cNvSpPr/>
          <p:nvPr/>
        </p:nvSpPr>
        <p:spPr bwMode="auto">
          <a:xfrm>
            <a:off x="2069763" y="1845133"/>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IoT Steering Committee</a:t>
            </a:r>
          </a:p>
        </p:txBody>
      </p:sp>
      <p:sp>
        <p:nvSpPr>
          <p:cNvPr id="116" name="Rectangle 115">
            <a:extLst>
              <a:ext uri="{FF2B5EF4-FFF2-40B4-BE49-F238E27FC236}">
                <a16:creationId xmlns:a16="http://schemas.microsoft.com/office/drawing/2014/main" id="{AEF7F66E-2F94-4ADB-BF72-4B4FFCFFBCBD}"/>
              </a:ext>
            </a:extLst>
          </p:cNvPr>
          <p:cNvSpPr/>
          <p:nvPr/>
        </p:nvSpPr>
        <p:spPr bwMode="auto">
          <a:xfrm>
            <a:off x="6320448" y="1854724"/>
            <a:ext cx="914310"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Information Technology</a:t>
            </a:r>
          </a:p>
        </p:txBody>
      </p:sp>
      <p:sp>
        <p:nvSpPr>
          <p:cNvPr id="117" name="Rectangle 116">
            <a:extLst>
              <a:ext uri="{FF2B5EF4-FFF2-40B4-BE49-F238E27FC236}">
                <a16:creationId xmlns:a16="http://schemas.microsoft.com/office/drawing/2014/main" id="{972A67E5-19C3-48E6-A339-DD112743777A}"/>
              </a:ext>
            </a:extLst>
          </p:cNvPr>
          <p:cNvSpPr/>
          <p:nvPr/>
        </p:nvSpPr>
        <p:spPr bwMode="auto">
          <a:xfrm>
            <a:off x="8457586" y="1854724"/>
            <a:ext cx="914309"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endParaRPr kumimoji="0" lang="en-US" sz="6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endParaRPr>
          </a:p>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Product</a:t>
            </a:r>
          </a:p>
        </p:txBody>
      </p:sp>
      <p:sp>
        <p:nvSpPr>
          <p:cNvPr id="118" name="TextBox 117">
            <a:extLst>
              <a:ext uri="{FF2B5EF4-FFF2-40B4-BE49-F238E27FC236}">
                <a16:creationId xmlns:a16="http://schemas.microsoft.com/office/drawing/2014/main" id="{A99DB47F-34D1-46A9-9BA3-68882B6EC89F}"/>
              </a:ext>
            </a:extLst>
          </p:cNvPr>
          <p:cNvSpPr txBox="1"/>
          <p:nvPr/>
        </p:nvSpPr>
        <p:spPr>
          <a:xfrm>
            <a:off x="763337" y="2907397"/>
            <a:ext cx="943051" cy="314258"/>
          </a:xfrm>
          <a:prstGeom prst="rect">
            <a:avLst/>
          </a:prstGeom>
          <a:noFill/>
        </p:spPr>
        <p:txBody>
          <a:bodyPr wrap="square" lIns="0" tIns="0" rIns="0" bIns="0" rtlCol="0" anchor="ctr" anchorCtr="0">
            <a:noAutofit/>
          </a:bodyPr>
          <a:lstStyle/>
          <a:p>
            <a:pPr marL="0" marR="0" lvl="0" indent="0" algn="r" defTabSz="1018574" rtl="0" eaLnBrk="1" fontAlgn="base" latinLnBrk="0" hangingPunct="1">
              <a:lnSpc>
                <a:spcPct val="100000"/>
              </a:lnSpc>
              <a:spcBef>
                <a:spcPct val="0"/>
              </a:spcBef>
              <a:spcAft>
                <a:spcPct val="0"/>
              </a:spcAft>
              <a:buClrTx/>
              <a:buSzTx/>
              <a:buFontTx/>
              <a:buNone/>
              <a:tabLst/>
              <a:defRPr/>
            </a:pPr>
            <a:r>
              <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rPr>
              <a:t>Fundamental Components</a:t>
            </a:r>
          </a:p>
        </p:txBody>
      </p:sp>
      <p:cxnSp>
        <p:nvCxnSpPr>
          <p:cNvPr id="119" name="Straight Connector 118">
            <a:extLst>
              <a:ext uri="{FF2B5EF4-FFF2-40B4-BE49-F238E27FC236}">
                <a16:creationId xmlns:a16="http://schemas.microsoft.com/office/drawing/2014/main" id="{8DB17B3D-88BF-4D8B-8671-C5C9CE0E0FE3}"/>
              </a:ext>
            </a:extLst>
          </p:cNvPr>
          <p:cNvCxnSpPr>
            <a:cxnSpLocks/>
          </p:cNvCxnSpPr>
          <p:nvPr/>
        </p:nvCxnSpPr>
        <p:spPr>
          <a:xfrm flipV="1">
            <a:off x="1840496" y="2893902"/>
            <a:ext cx="0" cy="365760"/>
          </a:xfrm>
          <a:prstGeom prst="line">
            <a:avLst/>
          </a:prstGeom>
          <a:noFill/>
          <a:ln w="19050" cap="flat" cmpd="sng" algn="ctr">
            <a:solidFill>
              <a:schemeClr val="accent5"/>
            </a:solidFill>
            <a:prstDash val="solid"/>
          </a:ln>
          <a:effectLst/>
        </p:spPr>
      </p:cxnSp>
      <p:sp>
        <p:nvSpPr>
          <p:cNvPr id="120" name="Rectangle 119">
            <a:extLst>
              <a:ext uri="{FF2B5EF4-FFF2-40B4-BE49-F238E27FC236}">
                <a16:creationId xmlns:a16="http://schemas.microsoft.com/office/drawing/2014/main" id="{F7DD20CC-A1C1-4838-BE73-BC7E7EDD6633}"/>
              </a:ext>
            </a:extLst>
          </p:cNvPr>
          <p:cNvSpPr/>
          <p:nvPr/>
        </p:nvSpPr>
        <p:spPr bwMode="auto">
          <a:xfrm>
            <a:off x="2069763" y="2895626"/>
            <a:ext cx="1599732" cy="23572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Know your Device</a:t>
            </a:r>
          </a:p>
        </p:txBody>
      </p:sp>
      <p:sp>
        <p:nvSpPr>
          <p:cNvPr id="121" name="Rectangle 120">
            <a:extLst>
              <a:ext uri="{FF2B5EF4-FFF2-40B4-BE49-F238E27FC236}">
                <a16:creationId xmlns:a16="http://schemas.microsoft.com/office/drawing/2014/main" id="{75630FFA-FC63-4D13-8101-D68A8612021F}"/>
              </a:ext>
            </a:extLst>
          </p:cNvPr>
          <p:cNvSpPr/>
          <p:nvPr/>
        </p:nvSpPr>
        <p:spPr bwMode="auto">
          <a:xfrm>
            <a:off x="3774332" y="2892487"/>
            <a:ext cx="1599732" cy="23572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Know your Cloud</a:t>
            </a:r>
          </a:p>
        </p:txBody>
      </p:sp>
      <p:sp>
        <p:nvSpPr>
          <p:cNvPr id="122" name="Rectangle 121">
            <a:extLst>
              <a:ext uri="{FF2B5EF4-FFF2-40B4-BE49-F238E27FC236}">
                <a16:creationId xmlns:a16="http://schemas.microsoft.com/office/drawing/2014/main" id="{277F995D-1376-4FDA-ADC9-880F25F48BA1}"/>
              </a:ext>
            </a:extLst>
          </p:cNvPr>
          <p:cNvSpPr/>
          <p:nvPr/>
        </p:nvSpPr>
        <p:spPr bwMode="auto">
          <a:xfrm>
            <a:off x="5438056" y="2884519"/>
            <a:ext cx="1599732" cy="23572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Know your Data</a:t>
            </a:r>
          </a:p>
        </p:txBody>
      </p:sp>
      <p:sp>
        <p:nvSpPr>
          <p:cNvPr id="123" name="Rectangle 122">
            <a:extLst>
              <a:ext uri="{FF2B5EF4-FFF2-40B4-BE49-F238E27FC236}">
                <a16:creationId xmlns:a16="http://schemas.microsoft.com/office/drawing/2014/main" id="{E62F5056-B582-47AB-87A5-2E6DA3068A8C}"/>
              </a:ext>
            </a:extLst>
          </p:cNvPr>
          <p:cNvSpPr/>
          <p:nvPr/>
        </p:nvSpPr>
        <p:spPr bwMode="auto">
          <a:xfrm>
            <a:off x="7138935" y="2884519"/>
            <a:ext cx="1599732" cy="23572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Know your Customers</a:t>
            </a:r>
          </a:p>
        </p:txBody>
      </p:sp>
      <p:sp>
        <p:nvSpPr>
          <p:cNvPr id="124" name="Rectangle 123">
            <a:extLst>
              <a:ext uri="{FF2B5EF4-FFF2-40B4-BE49-F238E27FC236}">
                <a16:creationId xmlns:a16="http://schemas.microsoft.com/office/drawing/2014/main" id="{CCE3ABB7-612D-426C-9C58-C2A70889FF33}"/>
              </a:ext>
            </a:extLst>
          </p:cNvPr>
          <p:cNvSpPr/>
          <p:nvPr/>
        </p:nvSpPr>
        <p:spPr bwMode="auto">
          <a:xfrm>
            <a:off x="8839814" y="2895626"/>
            <a:ext cx="1599732" cy="23572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Know your Third-party</a:t>
            </a:r>
          </a:p>
        </p:txBody>
      </p:sp>
      <p:cxnSp>
        <p:nvCxnSpPr>
          <p:cNvPr id="61" name="Straight Connector 60">
            <a:extLst>
              <a:ext uri="{FF2B5EF4-FFF2-40B4-BE49-F238E27FC236}">
                <a16:creationId xmlns:a16="http://schemas.microsoft.com/office/drawing/2014/main" id="{FEB9D95D-9D61-4636-A8F8-B1BF85D8A1E7}"/>
              </a:ext>
            </a:extLst>
          </p:cNvPr>
          <p:cNvCxnSpPr>
            <a:cxnSpLocks/>
          </p:cNvCxnSpPr>
          <p:nvPr/>
        </p:nvCxnSpPr>
        <p:spPr>
          <a:xfrm flipV="1">
            <a:off x="1840496" y="3344881"/>
            <a:ext cx="0" cy="365760"/>
          </a:xfrm>
          <a:prstGeom prst="line">
            <a:avLst/>
          </a:prstGeom>
          <a:noFill/>
          <a:ln w="19050" cap="flat" cmpd="sng" algn="ctr">
            <a:solidFill>
              <a:schemeClr val="accent5"/>
            </a:solidFill>
            <a:prstDash val="solid"/>
          </a:ln>
          <a:effectLst/>
        </p:spPr>
      </p:cxnSp>
      <p:sp>
        <p:nvSpPr>
          <p:cNvPr id="62" name="TextBox 61">
            <a:extLst>
              <a:ext uri="{FF2B5EF4-FFF2-40B4-BE49-F238E27FC236}">
                <a16:creationId xmlns:a16="http://schemas.microsoft.com/office/drawing/2014/main" id="{8697B880-9548-483D-90DA-BF5A6FAF176D}"/>
              </a:ext>
            </a:extLst>
          </p:cNvPr>
          <p:cNvSpPr txBox="1"/>
          <p:nvPr/>
        </p:nvSpPr>
        <p:spPr>
          <a:xfrm>
            <a:off x="763337" y="3317320"/>
            <a:ext cx="943051" cy="314258"/>
          </a:xfrm>
          <a:prstGeom prst="rect">
            <a:avLst/>
          </a:prstGeom>
          <a:noFill/>
        </p:spPr>
        <p:txBody>
          <a:bodyPr wrap="square" lIns="0" tIns="0" rIns="0" bIns="0" rtlCol="0" anchor="ctr" anchorCtr="0">
            <a:noAutofit/>
          </a:bodyPr>
          <a:lstStyle/>
          <a:p>
            <a:pPr lvl="0" algn="r" defTabSz="1018574" fontAlgn="base">
              <a:spcBef>
                <a:spcPct val="0"/>
              </a:spcBef>
              <a:spcAft>
                <a:spcPct val="0"/>
              </a:spcAft>
              <a:defRPr/>
            </a:pPr>
            <a:r>
              <a:rPr lang="en-US" sz="800" kern="0" dirty="0">
                <a:latin typeface="Verdana" panose="020B0604030504040204" pitchFamily="34" charset="0"/>
                <a:ea typeface="Verdana" panose="020B0604030504040204" pitchFamily="34" charset="0"/>
                <a:cs typeface="Segoe UI" panose="020B0502040204020203" pitchFamily="34" charset="0"/>
              </a:rPr>
              <a:t>IoT Value Chain Perimeter</a:t>
            </a:r>
            <a:endParaRPr kumimoji="0" lang="en-US" sz="8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67" name="Rectangle 66">
            <a:extLst>
              <a:ext uri="{FF2B5EF4-FFF2-40B4-BE49-F238E27FC236}">
                <a16:creationId xmlns:a16="http://schemas.microsoft.com/office/drawing/2014/main" id="{E9FB0A1C-C620-40EE-808C-3986ABB53B83}"/>
              </a:ext>
            </a:extLst>
          </p:cNvPr>
          <p:cNvSpPr/>
          <p:nvPr/>
        </p:nvSpPr>
        <p:spPr bwMode="auto">
          <a:xfrm>
            <a:off x="2065057" y="3305354"/>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Device Layer</a:t>
            </a:r>
          </a:p>
        </p:txBody>
      </p:sp>
      <p:sp>
        <p:nvSpPr>
          <p:cNvPr id="68" name="Rectangle 67">
            <a:extLst>
              <a:ext uri="{FF2B5EF4-FFF2-40B4-BE49-F238E27FC236}">
                <a16:creationId xmlns:a16="http://schemas.microsoft.com/office/drawing/2014/main" id="{E7304FFD-9C22-4498-B8FE-D0B646E8D312}"/>
              </a:ext>
            </a:extLst>
          </p:cNvPr>
          <p:cNvSpPr/>
          <p:nvPr/>
        </p:nvSpPr>
        <p:spPr bwMode="auto">
          <a:xfrm>
            <a:off x="3769626" y="3302215"/>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Edge Layer</a:t>
            </a:r>
          </a:p>
        </p:txBody>
      </p:sp>
      <p:sp>
        <p:nvSpPr>
          <p:cNvPr id="69" name="Rectangle 68">
            <a:extLst>
              <a:ext uri="{FF2B5EF4-FFF2-40B4-BE49-F238E27FC236}">
                <a16:creationId xmlns:a16="http://schemas.microsoft.com/office/drawing/2014/main" id="{9A74AC0B-D155-41FA-913E-B9EE68520534}"/>
              </a:ext>
            </a:extLst>
          </p:cNvPr>
          <p:cNvSpPr/>
          <p:nvPr/>
        </p:nvSpPr>
        <p:spPr bwMode="auto">
          <a:xfrm>
            <a:off x="5433350" y="3294247"/>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Over the Air Layer</a:t>
            </a:r>
          </a:p>
        </p:txBody>
      </p:sp>
      <p:sp>
        <p:nvSpPr>
          <p:cNvPr id="70" name="Rectangle 69">
            <a:extLst>
              <a:ext uri="{FF2B5EF4-FFF2-40B4-BE49-F238E27FC236}">
                <a16:creationId xmlns:a16="http://schemas.microsoft.com/office/drawing/2014/main" id="{DCC8D56E-DEA4-4F9D-BF8F-499D53A17032}"/>
              </a:ext>
            </a:extLst>
          </p:cNvPr>
          <p:cNvSpPr/>
          <p:nvPr/>
        </p:nvSpPr>
        <p:spPr bwMode="auto">
          <a:xfrm>
            <a:off x="7134229" y="3294247"/>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Cloud Layer</a:t>
            </a:r>
          </a:p>
        </p:txBody>
      </p:sp>
      <p:sp>
        <p:nvSpPr>
          <p:cNvPr id="71" name="Rectangle 70">
            <a:extLst>
              <a:ext uri="{FF2B5EF4-FFF2-40B4-BE49-F238E27FC236}">
                <a16:creationId xmlns:a16="http://schemas.microsoft.com/office/drawing/2014/main" id="{F9A593FD-72B0-4A5C-A2C2-F724A1039CAF}"/>
              </a:ext>
            </a:extLst>
          </p:cNvPr>
          <p:cNvSpPr/>
          <p:nvPr/>
        </p:nvSpPr>
        <p:spPr bwMode="auto">
          <a:xfrm>
            <a:off x="8835108" y="3294247"/>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900" kern="0" dirty="0">
                <a:solidFill>
                  <a:prstClr val="black"/>
                </a:solidFill>
                <a:latin typeface="Verdana" panose="020B0604030504040204" pitchFamily="34" charset="0"/>
                <a:ea typeface="Verdana" panose="020B0604030504040204" pitchFamily="34" charset="0"/>
                <a:cs typeface="Segoe UI" panose="020B0502040204020203" pitchFamily="34" charset="0"/>
              </a:rPr>
              <a:t>Application</a:t>
            </a:r>
            <a:r>
              <a:rPr kumimoji="0" lang="en-US" sz="9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 Layer</a:t>
            </a:r>
          </a:p>
        </p:txBody>
      </p:sp>
      <p:cxnSp>
        <p:nvCxnSpPr>
          <p:cNvPr id="6" name="Straight Arrow Connector 5">
            <a:extLst>
              <a:ext uri="{FF2B5EF4-FFF2-40B4-BE49-F238E27FC236}">
                <a16:creationId xmlns:a16="http://schemas.microsoft.com/office/drawing/2014/main" id="{B69057D7-B2C2-40CC-89B6-BF67AC0251B6}"/>
              </a:ext>
            </a:extLst>
          </p:cNvPr>
          <p:cNvCxnSpPr/>
          <p:nvPr/>
        </p:nvCxnSpPr>
        <p:spPr>
          <a:xfrm flipV="1">
            <a:off x="2048324" y="3644907"/>
            <a:ext cx="8369783" cy="2219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3" name="Rectangle 92">
            <a:extLst>
              <a:ext uri="{FF2B5EF4-FFF2-40B4-BE49-F238E27FC236}">
                <a16:creationId xmlns:a16="http://schemas.microsoft.com/office/drawing/2014/main" id="{D6C44A5B-2699-4E94-BFC2-DF431387447F}"/>
              </a:ext>
            </a:extLst>
          </p:cNvPr>
          <p:cNvSpPr/>
          <p:nvPr/>
        </p:nvSpPr>
        <p:spPr bwMode="auto">
          <a:xfrm>
            <a:off x="1560296" y="2845578"/>
            <a:ext cx="1599732" cy="277808"/>
          </a:xfrm>
          <a:prstGeom prst="rect">
            <a:avLst/>
          </a:prstGeom>
          <a:no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5000" i="0" u="none" strike="noStrike" kern="0" cap="none" spc="0" normalizeH="0" baseline="0" noProof="0" dirty="0">
                <a:ln>
                  <a:noFill/>
                </a:ln>
                <a:solidFill>
                  <a:schemeClr val="accent1"/>
                </a:solidFill>
                <a:effectLst/>
                <a:uLnTx/>
                <a:uFillTx/>
                <a:latin typeface="Verdana" panose="020B0604030504040204" pitchFamily="34" charset="0"/>
                <a:ea typeface="Verdana" panose="020B0604030504040204" pitchFamily="34" charset="0"/>
                <a:cs typeface="Segoe UI" panose="020B0502040204020203" pitchFamily="34" charset="0"/>
              </a:rPr>
              <a:t>.</a:t>
            </a:r>
          </a:p>
        </p:txBody>
      </p:sp>
      <p:sp>
        <p:nvSpPr>
          <p:cNvPr id="94" name="Rectangle 93">
            <a:extLst>
              <a:ext uri="{FF2B5EF4-FFF2-40B4-BE49-F238E27FC236}">
                <a16:creationId xmlns:a16="http://schemas.microsoft.com/office/drawing/2014/main" id="{83287F47-5511-43F0-BB4C-BB5A8C3F195C}"/>
              </a:ext>
            </a:extLst>
          </p:cNvPr>
          <p:cNvSpPr/>
          <p:nvPr/>
        </p:nvSpPr>
        <p:spPr bwMode="auto">
          <a:xfrm>
            <a:off x="3304403" y="2842871"/>
            <a:ext cx="1599732" cy="277808"/>
          </a:xfrm>
          <a:prstGeom prst="rect">
            <a:avLst/>
          </a:prstGeom>
          <a:no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5000" i="0" u="none" strike="noStrike" kern="0" cap="none" spc="0" normalizeH="0" baseline="0" noProof="0" dirty="0">
                <a:ln>
                  <a:noFill/>
                </a:ln>
                <a:solidFill>
                  <a:schemeClr val="accent1"/>
                </a:solidFill>
                <a:effectLst/>
                <a:uLnTx/>
                <a:uFillTx/>
                <a:latin typeface="Verdana" panose="020B0604030504040204" pitchFamily="34" charset="0"/>
                <a:ea typeface="Verdana" panose="020B0604030504040204" pitchFamily="34" charset="0"/>
                <a:cs typeface="Segoe UI" panose="020B0502040204020203" pitchFamily="34" charset="0"/>
              </a:rPr>
              <a:t>.</a:t>
            </a:r>
          </a:p>
        </p:txBody>
      </p:sp>
      <p:sp>
        <p:nvSpPr>
          <p:cNvPr id="95" name="Rectangle 94">
            <a:extLst>
              <a:ext uri="{FF2B5EF4-FFF2-40B4-BE49-F238E27FC236}">
                <a16:creationId xmlns:a16="http://schemas.microsoft.com/office/drawing/2014/main" id="{56880279-1001-4D63-B810-D6594BC3546E}"/>
              </a:ext>
            </a:extLst>
          </p:cNvPr>
          <p:cNvSpPr/>
          <p:nvPr/>
        </p:nvSpPr>
        <p:spPr bwMode="auto">
          <a:xfrm>
            <a:off x="6648201" y="2837312"/>
            <a:ext cx="1599732" cy="277808"/>
          </a:xfrm>
          <a:prstGeom prst="rect">
            <a:avLst/>
          </a:prstGeom>
          <a:no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5000" i="0" u="none" strike="noStrike" kern="0" cap="none" spc="0" normalizeH="0" baseline="0" noProof="0" dirty="0">
                <a:ln>
                  <a:noFill/>
                </a:ln>
                <a:solidFill>
                  <a:schemeClr val="accent1"/>
                </a:solidFill>
                <a:effectLst/>
                <a:uLnTx/>
                <a:uFillTx/>
                <a:latin typeface="Verdana" panose="020B0604030504040204" pitchFamily="34" charset="0"/>
                <a:ea typeface="Verdana" panose="020B0604030504040204" pitchFamily="34" charset="0"/>
                <a:cs typeface="Segoe UI" panose="020B0502040204020203" pitchFamily="34" charset="0"/>
              </a:rPr>
              <a:t>.</a:t>
            </a:r>
          </a:p>
        </p:txBody>
      </p:sp>
      <p:sp>
        <p:nvSpPr>
          <p:cNvPr id="96" name="Rectangle 95">
            <a:extLst>
              <a:ext uri="{FF2B5EF4-FFF2-40B4-BE49-F238E27FC236}">
                <a16:creationId xmlns:a16="http://schemas.microsoft.com/office/drawing/2014/main" id="{8CD6DAE0-A49A-47AC-B0BC-9F8109A2D8A8}"/>
              </a:ext>
            </a:extLst>
          </p:cNvPr>
          <p:cNvSpPr/>
          <p:nvPr/>
        </p:nvSpPr>
        <p:spPr bwMode="auto">
          <a:xfrm>
            <a:off x="8209028" y="2828668"/>
            <a:ext cx="1599732" cy="277808"/>
          </a:xfrm>
          <a:prstGeom prst="rect">
            <a:avLst/>
          </a:prstGeom>
          <a:no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5000" i="0" u="none" strike="noStrike" kern="0" cap="none" spc="0" normalizeH="0" baseline="0" noProof="0" dirty="0">
                <a:ln>
                  <a:noFill/>
                </a:ln>
                <a:solidFill>
                  <a:schemeClr val="accent1"/>
                </a:solidFill>
                <a:effectLst/>
                <a:uLnTx/>
                <a:uFillTx/>
                <a:latin typeface="Verdana" panose="020B0604030504040204" pitchFamily="34" charset="0"/>
                <a:ea typeface="Verdana" panose="020B0604030504040204" pitchFamily="34" charset="0"/>
                <a:cs typeface="Segoe UI" panose="020B0502040204020203" pitchFamily="34" charset="0"/>
              </a:rPr>
              <a:t>.</a:t>
            </a:r>
          </a:p>
        </p:txBody>
      </p:sp>
      <p:sp>
        <p:nvSpPr>
          <p:cNvPr id="97" name="Rectangle 96">
            <a:extLst>
              <a:ext uri="{FF2B5EF4-FFF2-40B4-BE49-F238E27FC236}">
                <a16:creationId xmlns:a16="http://schemas.microsoft.com/office/drawing/2014/main" id="{B3CE3AE2-0927-4EA4-B401-C75F5C49EE76}"/>
              </a:ext>
            </a:extLst>
          </p:cNvPr>
          <p:cNvSpPr/>
          <p:nvPr/>
        </p:nvSpPr>
        <p:spPr bwMode="auto">
          <a:xfrm>
            <a:off x="4759718" y="2833540"/>
            <a:ext cx="1599732" cy="277808"/>
          </a:xfrm>
          <a:prstGeom prst="rect">
            <a:avLst/>
          </a:prstGeom>
          <a:no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5000" i="0" u="none" strike="noStrike" kern="0" cap="none" spc="0" normalizeH="0" baseline="0" noProof="0" dirty="0">
                <a:ln>
                  <a:noFill/>
                </a:ln>
                <a:solidFill>
                  <a:schemeClr val="accent1"/>
                </a:solidFill>
                <a:effectLst/>
                <a:uLnTx/>
                <a:uFillTx/>
                <a:latin typeface="Verdana" panose="020B0604030504040204" pitchFamily="34" charset="0"/>
                <a:ea typeface="Verdana" panose="020B0604030504040204" pitchFamily="34" charset="0"/>
                <a:cs typeface="Segoe UI" panose="020B0502040204020203" pitchFamily="34" charset="0"/>
              </a:rPr>
              <a:t>.</a:t>
            </a:r>
          </a:p>
        </p:txBody>
      </p:sp>
      <p:cxnSp>
        <p:nvCxnSpPr>
          <p:cNvPr id="9" name="Straight Connector 8">
            <a:extLst>
              <a:ext uri="{FF2B5EF4-FFF2-40B4-BE49-F238E27FC236}">
                <a16:creationId xmlns:a16="http://schemas.microsoft.com/office/drawing/2014/main" id="{4C8979C7-B8C2-43AE-9BB2-2D8EC00D5349}"/>
              </a:ext>
            </a:extLst>
          </p:cNvPr>
          <p:cNvCxnSpPr>
            <a:cxnSpLocks/>
          </p:cNvCxnSpPr>
          <p:nvPr/>
        </p:nvCxnSpPr>
        <p:spPr>
          <a:xfrm>
            <a:off x="2350732" y="3459108"/>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BE60B50-CF99-4551-AF8B-1275CD5127C6}"/>
              </a:ext>
            </a:extLst>
          </p:cNvPr>
          <p:cNvCxnSpPr>
            <a:cxnSpLocks/>
          </p:cNvCxnSpPr>
          <p:nvPr/>
        </p:nvCxnSpPr>
        <p:spPr>
          <a:xfrm>
            <a:off x="4106797" y="3472721"/>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0C35F313-AA84-4641-8A7D-5577A315B3F5}"/>
              </a:ext>
            </a:extLst>
          </p:cNvPr>
          <p:cNvCxnSpPr>
            <a:cxnSpLocks/>
          </p:cNvCxnSpPr>
          <p:nvPr/>
        </p:nvCxnSpPr>
        <p:spPr>
          <a:xfrm>
            <a:off x="5559584" y="3436909"/>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6484D8A-40BF-4C6D-9396-21C781722F9B}"/>
              </a:ext>
            </a:extLst>
          </p:cNvPr>
          <p:cNvCxnSpPr>
            <a:cxnSpLocks/>
          </p:cNvCxnSpPr>
          <p:nvPr/>
        </p:nvCxnSpPr>
        <p:spPr>
          <a:xfrm>
            <a:off x="7448067" y="3432610"/>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167BD0E0-72BC-4F0B-B202-44462F099ABA}"/>
              </a:ext>
            </a:extLst>
          </p:cNvPr>
          <p:cNvCxnSpPr>
            <a:cxnSpLocks/>
          </p:cNvCxnSpPr>
          <p:nvPr/>
        </p:nvCxnSpPr>
        <p:spPr>
          <a:xfrm>
            <a:off x="8999563" y="3442673"/>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6" name="TextBox 125">
            <a:extLst>
              <a:ext uri="{FF2B5EF4-FFF2-40B4-BE49-F238E27FC236}">
                <a16:creationId xmlns:a16="http://schemas.microsoft.com/office/drawing/2014/main" id="{5FD7CD09-E7DA-466D-805F-D4C4622E1820}"/>
              </a:ext>
            </a:extLst>
          </p:cNvPr>
          <p:cNvSpPr txBox="1"/>
          <p:nvPr/>
        </p:nvSpPr>
        <p:spPr>
          <a:xfrm>
            <a:off x="2158485" y="4071635"/>
            <a:ext cx="2146421" cy="1451679"/>
          </a:xfrm>
          <a:prstGeom prst="rect">
            <a:avLst/>
          </a:prstGeom>
          <a:noFill/>
        </p:spPr>
        <p:txBody>
          <a:bodyPr vert="horz" wrap="none" lIns="0" tIns="0" rIns="0" bIns="0" rtlCol="0">
            <a:spAutoFit/>
          </a:bodyPr>
          <a:lstStyle/>
          <a:p>
            <a:pPr marL="171450" indent="-171450">
              <a:spcBef>
                <a:spcPts val="200"/>
              </a:spcBef>
              <a:buSzPct val="100000"/>
              <a:buFont typeface="Arial" panose="020B0604020202020204" pitchFamily="34" charset="0"/>
              <a:buChar char="•"/>
            </a:pPr>
            <a:r>
              <a:rPr lang="en-US" sz="900" dirty="0">
                <a:latin typeface="+mj-lt"/>
              </a:rPr>
              <a:t>Device Hardening</a:t>
            </a:r>
          </a:p>
          <a:p>
            <a:pPr marL="171450" indent="-171450">
              <a:spcBef>
                <a:spcPts val="200"/>
              </a:spcBef>
              <a:buSzPct val="100000"/>
              <a:buFont typeface="Arial" panose="020B0604020202020204" pitchFamily="34" charset="0"/>
              <a:buChar char="•"/>
            </a:pPr>
            <a:r>
              <a:rPr lang="en-US" sz="900" dirty="0">
                <a:latin typeface="+mj-lt"/>
              </a:rPr>
              <a:t>Infrastructure &amp; Network Security</a:t>
            </a:r>
          </a:p>
          <a:p>
            <a:pPr marL="171450" indent="-171450">
              <a:spcBef>
                <a:spcPts val="200"/>
              </a:spcBef>
              <a:buSzPct val="100000"/>
              <a:buFont typeface="Arial" panose="020B0604020202020204" pitchFamily="34" charset="0"/>
              <a:buChar char="•"/>
            </a:pPr>
            <a:r>
              <a:rPr lang="en-US" sz="900" dirty="0">
                <a:latin typeface="+mj-lt"/>
              </a:rPr>
              <a:t>Identity Management </a:t>
            </a:r>
          </a:p>
          <a:p>
            <a:pPr marL="171450" indent="-171450">
              <a:spcBef>
                <a:spcPts val="200"/>
              </a:spcBef>
              <a:buSzPct val="100000"/>
              <a:buFont typeface="Arial" panose="020B0604020202020204" pitchFamily="34" charset="0"/>
              <a:buChar char="•"/>
            </a:pPr>
            <a:r>
              <a:rPr lang="en-US" sz="900" dirty="0">
                <a:latin typeface="+mj-lt"/>
              </a:rPr>
              <a:t>and Access Governance </a:t>
            </a:r>
          </a:p>
          <a:p>
            <a:pPr marL="171450" indent="-171450">
              <a:spcBef>
                <a:spcPts val="200"/>
              </a:spcBef>
              <a:buSzPct val="100000"/>
              <a:buFont typeface="Arial" panose="020B0604020202020204" pitchFamily="34" charset="0"/>
              <a:buChar char="•"/>
            </a:pPr>
            <a:r>
              <a:rPr lang="en-US" sz="900" dirty="0">
                <a:latin typeface="+mj-lt"/>
              </a:rPr>
              <a:t>Data &amp; Privacy Protection</a:t>
            </a:r>
          </a:p>
          <a:p>
            <a:pPr marL="171450" indent="-171450">
              <a:spcBef>
                <a:spcPts val="200"/>
              </a:spcBef>
              <a:buSzPct val="100000"/>
              <a:buFont typeface="Arial" panose="020B0604020202020204" pitchFamily="34" charset="0"/>
              <a:buChar char="•"/>
            </a:pPr>
            <a:r>
              <a:rPr lang="en-US" sz="900" dirty="0">
                <a:latin typeface="+mj-lt"/>
              </a:rPr>
              <a:t>Device Lifecycle</a:t>
            </a:r>
          </a:p>
          <a:p>
            <a:pPr marL="171450" indent="-171450">
              <a:spcBef>
                <a:spcPts val="200"/>
              </a:spcBef>
              <a:buSzPct val="100000"/>
              <a:buFont typeface="Arial" panose="020B0604020202020204" pitchFamily="34" charset="0"/>
              <a:buChar char="•"/>
            </a:pPr>
            <a:r>
              <a:rPr lang="en-US" sz="900" dirty="0">
                <a:latin typeface="+mj-lt"/>
              </a:rPr>
              <a:t>Certificate Management</a:t>
            </a:r>
          </a:p>
          <a:p>
            <a:pPr marL="171450" indent="-171450">
              <a:spcBef>
                <a:spcPts val="200"/>
              </a:spcBef>
              <a:buSzPct val="100000"/>
              <a:buFont typeface="Arial" panose="020B0604020202020204" pitchFamily="34" charset="0"/>
              <a:buChar char="•"/>
            </a:pPr>
            <a:r>
              <a:rPr lang="en-US" sz="900" dirty="0">
                <a:latin typeface="+mj-lt"/>
              </a:rPr>
              <a:t>Device &amp; Asset Management</a:t>
            </a:r>
          </a:p>
          <a:p>
            <a:pPr marL="171450" indent="-171450">
              <a:spcBef>
                <a:spcPts val="200"/>
              </a:spcBef>
              <a:buSzPct val="100000"/>
              <a:buFont typeface="Arial" panose="020B0604020202020204" pitchFamily="34" charset="0"/>
              <a:buChar char="•"/>
            </a:pPr>
            <a:r>
              <a:rPr lang="en-US" sz="900" dirty="0">
                <a:latin typeface="+mj-lt"/>
              </a:rPr>
              <a:t>OS &amp; App Security</a:t>
            </a:r>
          </a:p>
        </p:txBody>
      </p:sp>
      <p:sp>
        <p:nvSpPr>
          <p:cNvPr id="128" name="TextBox 127">
            <a:extLst>
              <a:ext uri="{FF2B5EF4-FFF2-40B4-BE49-F238E27FC236}">
                <a16:creationId xmlns:a16="http://schemas.microsoft.com/office/drawing/2014/main" id="{2CD2DE6B-85BE-43BD-B253-3C6550327608}"/>
              </a:ext>
            </a:extLst>
          </p:cNvPr>
          <p:cNvSpPr txBox="1"/>
          <p:nvPr/>
        </p:nvSpPr>
        <p:spPr>
          <a:xfrm>
            <a:off x="5093105" y="4071635"/>
            <a:ext cx="2020405" cy="1261884"/>
          </a:xfrm>
          <a:prstGeom prst="rect">
            <a:avLst/>
          </a:prstGeom>
          <a:noFill/>
        </p:spPr>
        <p:txBody>
          <a:bodyPr vert="horz" wrap="square" lIns="0" tIns="0" rIns="0" bIns="0" rtlCol="0">
            <a:spAutoFit/>
          </a:bodyPr>
          <a:lstStyle/>
          <a:p>
            <a:pPr marL="171450" indent="-171450">
              <a:spcBef>
                <a:spcPts val="200"/>
              </a:spcBef>
              <a:buSzPct val="100000"/>
              <a:buFont typeface="Arial" panose="020B0604020202020204" pitchFamily="34" charset="0"/>
              <a:buChar char="•"/>
            </a:pPr>
            <a:r>
              <a:rPr lang="en-US" sz="900" dirty="0">
                <a:latin typeface="+mj-lt"/>
              </a:rPr>
              <a:t>Threat Intelligence</a:t>
            </a:r>
          </a:p>
          <a:p>
            <a:pPr marL="171450" indent="-171450">
              <a:spcBef>
                <a:spcPts val="200"/>
              </a:spcBef>
              <a:buSzPct val="100000"/>
              <a:buFont typeface="Arial" panose="020B0604020202020204" pitchFamily="34" charset="0"/>
              <a:buChar char="•"/>
            </a:pPr>
            <a:r>
              <a:rPr lang="en-US" sz="900" dirty="0">
                <a:latin typeface="+mj-lt"/>
              </a:rPr>
              <a:t>Compliance Monitoring</a:t>
            </a:r>
          </a:p>
          <a:p>
            <a:pPr marL="171450" indent="-171450">
              <a:spcBef>
                <a:spcPts val="200"/>
              </a:spcBef>
              <a:buSzPct val="100000"/>
              <a:buFont typeface="Arial" panose="020B0604020202020204" pitchFamily="34" charset="0"/>
              <a:buChar char="•"/>
            </a:pPr>
            <a:r>
              <a:rPr lang="en-US" sz="900" dirty="0">
                <a:latin typeface="+mj-lt"/>
              </a:rPr>
              <a:t>Anomaly Monitoring</a:t>
            </a:r>
          </a:p>
          <a:p>
            <a:pPr marL="171450" indent="-171450">
              <a:spcBef>
                <a:spcPts val="200"/>
              </a:spcBef>
              <a:buSzPct val="100000"/>
              <a:buFont typeface="Arial" panose="020B0604020202020204" pitchFamily="34" charset="0"/>
              <a:buChar char="•"/>
            </a:pPr>
            <a:r>
              <a:rPr lang="en-US" sz="900" dirty="0">
                <a:latin typeface="+mj-lt"/>
              </a:rPr>
              <a:t>Vulnerability Management</a:t>
            </a:r>
          </a:p>
          <a:p>
            <a:pPr marL="171450" indent="-171450">
              <a:spcBef>
                <a:spcPts val="200"/>
              </a:spcBef>
              <a:buSzPct val="100000"/>
              <a:buFont typeface="Arial" panose="020B0604020202020204" pitchFamily="34" charset="0"/>
              <a:buChar char="•"/>
            </a:pPr>
            <a:r>
              <a:rPr lang="en-US" sz="900" dirty="0">
                <a:latin typeface="+mj-lt"/>
              </a:rPr>
              <a:t>Centralized Logging</a:t>
            </a:r>
          </a:p>
          <a:p>
            <a:pPr marL="171450" indent="-171450">
              <a:spcBef>
                <a:spcPts val="200"/>
              </a:spcBef>
              <a:buSzPct val="100000"/>
              <a:buFont typeface="Arial" panose="020B0604020202020204" pitchFamily="34" charset="0"/>
              <a:buChar char="•"/>
            </a:pPr>
            <a:r>
              <a:rPr lang="en-US" sz="900" dirty="0">
                <a:latin typeface="+mj-lt"/>
              </a:rPr>
              <a:t>Risk Analytics</a:t>
            </a:r>
          </a:p>
          <a:p>
            <a:pPr marL="171450" indent="-171450">
              <a:spcBef>
                <a:spcPts val="200"/>
              </a:spcBef>
              <a:buSzPct val="100000"/>
              <a:buFont typeface="Arial" panose="020B0604020202020204" pitchFamily="34" charset="0"/>
              <a:buChar char="•"/>
            </a:pPr>
            <a:r>
              <a:rPr lang="en-US" sz="900" dirty="0">
                <a:latin typeface="+mj-lt"/>
              </a:rPr>
              <a:t>Security Incident &amp; Event Management</a:t>
            </a:r>
          </a:p>
        </p:txBody>
      </p:sp>
      <p:sp>
        <p:nvSpPr>
          <p:cNvPr id="129" name="TextBox 128">
            <a:extLst>
              <a:ext uri="{FF2B5EF4-FFF2-40B4-BE49-F238E27FC236}">
                <a16:creationId xmlns:a16="http://schemas.microsoft.com/office/drawing/2014/main" id="{C8E2DA33-D889-4B61-93FF-921FB6A743E6}"/>
              </a:ext>
            </a:extLst>
          </p:cNvPr>
          <p:cNvSpPr txBox="1"/>
          <p:nvPr/>
        </p:nvSpPr>
        <p:spPr>
          <a:xfrm>
            <a:off x="7916215" y="4071635"/>
            <a:ext cx="2333529" cy="1308756"/>
          </a:xfrm>
          <a:prstGeom prst="rect">
            <a:avLst/>
          </a:prstGeom>
          <a:noFill/>
        </p:spPr>
        <p:txBody>
          <a:bodyPr vert="horz" wrap="square" lIns="0" tIns="0" rIns="0" bIns="0" rtlCol="0">
            <a:spAutoFit/>
          </a:bodyPr>
          <a:lstStyle/>
          <a:p>
            <a:pPr marL="171450" indent="-171450">
              <a:lnSpc>
                <a:spcPct val="106000"/>
              </a:lnSpc>
              <a:buFont typeface="Arial" panose="020B0604020202020204" pitchFamily="34" charset="0"/>
              <a:buChar char="•"/>
            </a:pPr>
            <a:r>
              <a:rPr lang="en-US" sz="900" dirty="0">
                <a:latin typeface="+mj-lt"/>
              </a:rPr>
              <a:t>Automated Remediation</a:t>
            </a:r>
          </a:p>
          <a:p>
            <a:pPr marL="171450" indent="-171450">
              <a:lnSpc>
                <a:spcPct val="106000"/>
              </a:lnSpc>
              <a:buFont typeface="Arial" panose="020B0604020202020204" pitchFamily="34" charset="0"/>
              <a:buChar char="•"/>
            </a:pPr>
            <a:r>
              <a:rPr lang="en-US" sz="900" dirty="0">
                <a:latin typeface="+mj-lt"/>
              </a:rPr>
              <a:t>Incident Response &amp; Forensics</a:t>
            </a:r>
          </a:p>
          <a:p>
            <a:pPr marL="171450" indent="-171450">
              <a:lnSpc>
                <a:spcPct val="106000"/>
              </a:lnSpc>
              <a:buFont typeface="Arial" panose="020B0604020202020204" pitchFamily="34" charset="0"/>
              <a:buChar char="•"/>
            </a:pPr>
            <a:r>
              <a:rPr lang="en-US" sz="900" dirty="0">
                <a:latin typeface="+mj-lt"/>
              </a:rPr>
              <a:t>Digital Twin and Intermittent Connectivity </a:t>
            </a:r>
          </a:p>
          <a:p>
            <a:pPr marL="171450" indent="-171450">
              <a:lnSpc>
                <a:spcPct val="106000"/>
              </a:lnSpc>
              <a:buFont typeface="Arial" panose="020B0604020202020204" pitchFamily="34" charset="0"/>
              <a:buChar char="•"/>
            </a:pPr>
            <a:r>
              <a:rPr lang="en-US" sz="900" dirty="0">
                <a:latin typeface="+mj-lt"/>
              </a:rPr>
              <a:t>OTA and Remote Control</a:t>
            </a:r>
          </a:p>
          <a:p>
            <a:pPr marL="171450" indent="-171450">
              <a:lnSpc>
                <a:spcPct val="106000"/>
              </a:lnSpc>
              <a:buFont typeface="Arial" panose="020B0604020202020204" pitchFamily="34" charset="0"/>
              <a:buChar char="•"/>
            </a:pPr>
            <a:r>
              <a:rPr lang="en-US" sz="900" dirty="0">
                <a:latin typeface="+mj-lt"/>
              </a:rPr>
              <a:t>Architecture &amp; Process Decoupling</a:t>
            </a:r>
          </a:p>
          <a:p>
            <a:pPr marL="171450" indent="-171450">
              <a:lnSpc>
                <a:spcPct val="106000"/>
              </a:lnSpc>
              <a:buFont typeface="Arial" panose="020B0604020202020204" pitchFamily="34" charset="0"/>
              <a:buChar char="•"/>
            </a:pPr>
            <a:r>
              <a:rPr lang="en-US" sz="900" dirty="0">
                <a:latin typeface="+mj-lt"/>
              </a:rPr>
              <a:t>Disaster Recovery and Foggy  Continuity</a:t>
            </a:r>
          </a:p>
          <a:p>
            <a:pPr marL="171450" indent="-171450">
              <a:lnSpc>
                <a:spcPct val="106000"/>
              </a:lnSpc>
              <a:buFont typeface="Arial" panose="020B0604020202020204" pitchFamily="34" charset="0"/>
              <a:buChar char="•"/>
            </a:pPr>
            <a:r>
              <a:rPr lang="en-US" sz="900" dirty="0">
                <a:latin typeface="+mj-lt"/>
              </a:rPr>
              <a:t>High Availability &amp; Redundancy</a:t>
            </a:r>
          </a:p>
        </p:txBody>
      </p:sp>
      <p:sp>
        <p:nvSpPr>
          <p:cNvPr id="139" name="TextBox 37">
            <a:extLst>
              <a:ext uri="{FF2B5EF4-FFF2-40B4-BE49-F238E27FC236}">
                <a16:creationId xmlns:a16="http://schemas.microsoft.com/office/drawing/2014/main" id="{36F8592D-7DC2-4432-9B49-AAB503C98A04}"/>
              </a:ext>
            </a:extLst>
          </p:cNvPr>
          <p:cNvSpPr txBox="1">
            <a:spLocks noChangeArrowheads="1"/>
          </p:cNvSpPr>
          <p:nvPr/>
        </p:nvSpPr>
        <p:spPr bwMode="auto">
          <a:xfrm>
            <a:off x="7912032" y="3822629"/>
            <a:ext cx="1896740" cy="246221"/>
          </a:xfrm>
          <a:prstGeom prst="rect">
            <a:avLst/>
          </a:prstGeom>
          <a:noFill/>
          <a:ln w="9525">
            <a:noFill/>
            <a:miter lim="800000"/>
            <a:headEnd/>
            <a:tailEnd/>
          </a:ln>
        </p:spPr>
        <p:txBody>
          <a:bodyPr wrap="square">
            <a:spAutoFit/>
          </a:bodyPr>
          <a:lstStyle/>
          <a:p>
            <a:pPr algn="ctr"/>
            <a:r>
              <a:rPr lang="en-US" sz="1000" b="1" i="1" dirty="0">
                <a:solidFill>
                  <a:schemeClr val="accent1"/>
                </a:solidFill>
                <a:latin typeface="+mj-lt"/>
                <a:ea typeface="Verdana" pitchFamily="34" charset="0"/>
                <a:cs typeface="Helvetica Neue"/>
              </a:rPr>
              <a:t>Remediation</a:t>
            </a:r>
          </a:p>
        </p:txBody>
      </p:sp>
      <p:sp>
        <p:nvSpPr>
          <p:cNvPr id="140" name="TextBox 37">
            <a:extLst>
              <a:ext uri="{FF2B5EF4-FFF2-40B4-BE49-F238E27FC236}">
                <a16:creationId xmlns:a16="http://schemas.microsoft.com/office/drawing/2014/main" id="{CE76D1AC-8237-41B2-8F8A-8B3DAAE6FFBC}"/>
              </a:ext>
            </a:extLst>
          </p:cNvPr>
          <p:cNvSpPr txBox="1">
            <a:spLocks noChangeArrowheads="1"/>
          </p:cNvSpPr>
          <p:nvPr/>
        </p:nvSpPr>
        <p:spPr bwMode="auto">
          <a:xfrm>
            <a:off x="2321380" y="3821202"/>
            <a:ext cx="1763207" cy="246221"/>
          </a:xfrm>
          <a:prstGeom prst="rect">
            <a:avLst/>
          </a:prstGeom>
          <a:noFill/>
          <a:ln w="9525">
            <a:noFill/>
            <a:miter lim="800000"/>
            <a:headEnd/>
            <a:tailEnd/>
          </a:ln>
        </p:spPr>
        <p:txBody>
          <a:bodyPr wrap="square">
            <a:spAutoFit/>
          </a:bodyPr>
          <a:lstStyle/>
          <a:p>
            <a:pPr algn="ctr"/>
            <a:r>
              <a:rPr lang="en-US" sz="1000" b="1" i="1" dirty="0">
                <a:solidFill>
                  <a:schemeClr val="accent1"/>
                </a:solidFill>
                <a:latin typeface="+mj-lt"/>
                <a:ea typeface="Verdana" pitchFamily="34" charset="0"/>
                <a:cs typeface="Helvetica Neue"/>
              </a:rPr>
              <a:t>Prevention</a:t>
            </a:r>
          </a:p>
        </p:txBody>
      </p:sp>
      <p:sp>
        <p:nvSpPr>
          <p:cNvPr id="141" name="TextBox 37">
            <a:extLst>
              <a:ext uri="{FF2B5EF4-FFF2-40B4-BE49-F238E27FC236}">
                <a16:creationId xmlns:a16="http://schemas.microsoft.com/office/drawing/2014/main" id="{2C580E9F-ADA6-4511-9B86-1EE9E5B04E0B}"/>
              </a:ext>
            </a:extLst>
          </p:cNvPr>
          <p:cNvSpPr txBox="1">
            <a:spLocks noChangeArrowheads="1"/>
          </p:cNvSpPr>
          <p:nvPr/>
        </p:nvSpPr>
        <p:spPr bwMode="auto">
          <a:xfrm>
            <a:off x="5174161" y="3835064"/>
            <a:ext cx="1555750" cy="246221"/>
          </a:xfrm>
          <a:prstGeom prst="rect">
            <a:avLst/>
          </a:prstGeom>
          <a:noFill/>
          <a:ln w="9525">
            <a:noFill/>
            <a:miter lim="800000"/>
            <a:headEnd/>
            <a:tailEnd/>
          </a:ln>
        </p:spPr>
        <p:txBody>
          <a:bodyPr>
            <a:spAutoFit/>
          </a:bodyPr>
          <a:lstStyle/>
          <a:p>
            <a:pPr algn="ctr"/>
            <a:r>
              <a:rPr lang="en-US" sz="1000" b="1" i="1" dirty="0">
                <a:solidFill>
                  <a:schemeClr val="accent1"/>
                </a:solidFill>
                <a:latin typeface="+mj-lt"/>
                <a:ea typeface="Verdana" pitchFamily="34" charset="0"/>
                <a:cs typeface="Helvetica Neue"/>
              </a:rPr>
              <a:t>Detection</a:t>
            </a:r>
          </a:p>
        </p:txBody>
      </p:sp>
      <p:sp>
        <p:nvSpPr>
          <p:cNvPr id="143" name="Rectangle 142">
            <a:extLst>
              <a:ext uri="{FF2B5EF4-FFF2-40B4-BE49-F238E27FC236}">
                <a16:creationId xmlns:a16="http://schemas.microsoft.com/office/drawing/2014/main" id="{272E69F5-60A1-4153-BB6B-ADA70BA07827}"/>
              </a:ext>
            </a:extLst>
          </p:cNvPr>
          <p:cNvSpPr/>
          <p:nvPr/>
        </p:nvSpPr>
        <p:spPr bwMode="gray">
          <a:xfrm>
            <a:off x="4904135" y="3805991"/>
            <a:ext cx="2333528" cy="178592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4" name="Rectangle 143">
            <a:extLst>
              <a:ext uri="{FF2B5EF4-FFF2-40B4-BE49-F238E27FC236}">
                <a16:creationId xmlns:a16="http://schemas.microsoft.com/office/drawing/2014/main" id="{A06E6147-8053-47A3-A55E-921FC4AB5601}"/>
              </a:ext>
            </a:extLst>
          </p:cNvPr>
          <p:cNvSpPr/>
          <p:nvPr/>
        </p:nvSpPr>
        <p:spPr bwMode="gray">
          <a:xfrm>
            <a:off x="7799501" y="3805991"/>
            <a:ext cx="2333528" cy="178592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8" name="Text Placeholder 2">
            <a:extLst>
              <a:ext uri="{FF2B5EF4-FFF2-40B4-BE49-F238E27FC236}">
                <a16:creationId xmlns:a16="http://schemas.microsoft.com/office/drawing/2014/main" id="{506DFEC7-24BC-4CA6-99E0-DB60DE27D533}"/>
              </a:ext>
            </a:extLst>
          </p:cNvPr>
          <p:cNvSpPr txBox="1">
            <a:spLocks/>
          </p:cNvSpPr>
          <p:nvPr/>
        </p:nvSpPr>
        <p:spPr>
          <a:xfrm>
            <a:off x="417148" y="736688"/>
            <a:ext cx="11252200" cy="757255"/>
          </a:xfrm>
          <a:prstGeom prst="rect">
            <a:avLst/>
          </a:prstGeom>
        </p:spPr>
        <p:txBody>
          <a:bodyPr/>
          <a:lstStyle>
            <a:lvl1pPr marL="0" indent="0" algn="l" defTabSz="914400" rtl="0" eaLnBrk="1" latinLnBrk="0" hangingPunct="1">
              <a:spcBef>
                <a:spcPts val="0"/>
              </a:spcBef>
              <a:spcAft>
                <a:spcPts val="1000"/>
              </a:spcAft>
              <a:buSzPct val="100000"/>
              <a:buFontTx/>
              <a:buNone/>
              <a:defRPr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600" dirty="0">
                <a:solidFill>
                  <a:srgbClr val="575757"/>
                </a:solidFill>
              </a:rPr>
              <a:t>Business-driven risk framework aligned with strategic objectives to address IoT cyber challenges</a:t>
            </a:r>
          </a:p>
        </p:txBody>
      </p:sp>
      <p:sp>
        <p:nvSpPr>
          <p:cNvPr id="259" name="Title 3">
            <a:extLst>
              <a:ext uri="{FF2B5EF4-FFF2-40B4-BE49-F238E27FC236}">
                <a16:creationId xmlns:a16="http://schemas.microsoft.com/office/drawing/2014/main" id="{EF9FD561-9627-4474-8921-9C626173EBE9}"/>
              </a:ext>
            </a:extLst>
          </p:cNvPr>
          <p:cNvSpPr>
            <a:spLocks noGrp="1"/>
          </p:cNvSpPr>
          <p:nvPr>
            <p:ph type="title"/>
          </p:nvPr>
        </p:nvSpPr>
        <p:spPr>
          <a:xfrm>
            <a:off x="469900" y="402587"/>
            <a:ext cx="11252200" cy="334102"/>
          </a:xfrm>
        </p:spPr>
        <p:txBody>
          <a:bodyPr/>
          <a:lstStyle/>
          <a:p>
            <a:r>
              <a:rPr lang="en-US" sz="2000" dirty="0"/>
              <a:t>Deloitte’s Cloud IoT Cyber Framework</a:t>
            </a:r>
          </a:p>
        </p:txBody>
      </p:sp>
      <p:sp>
        <p:nvSpPr>
          <p:cNvPr id="2" name="Trapezoid 1">
            <a:extLst>
              <a:ext uri="{FF2B5EF4-FFF2-40B4-BE49-F238E27FC236}">
                <a16:creationId xmlns:a16="http://schemas.microsoft.com/office/drawing/2014/main" id="{A5E5BAED-84DC-4517-9C55-EC12C6E24F3C}"/>
              </a:ext>
            </a:extLst>
          </p:cNvPr>
          <p:cNvSpPr/>
          <p:nvPr/>
        </p:nvSpPr>
        <p:spPr bwMode="gray">
          <a:xfrm rot="10800000">
            <a:off x="1840496" y="5650249"/>
            <a:ext cx="8577545" cy="286793"/>
          </a:xfrm>
          <a:prstGeom prst="trapezoid">
            <a:avLst>
              <a:gd name="adj" fmla="val 920219"/>
            </a:avLst>
          </a:prstGeom>
          <a:solidFill>
            <a:srgbClr val="DDEFE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476" name="Straight Connector 475">
            <a:extLst>
              <a:ext uri="{FF2B5EF4-FFF2-40B4-BE49-F238E27FC236}">
                <a16:creationId xmlns:a16="http://schemas.microsoft.com/office/drawing/2014/main" id="{0F98007E-83BE-41B7-BAEC-6D27F2E537F3}"/>
              </a:ext>
            </a:extLst>
          </p:cNvPr>
          <p:cNvCxnSpPr>
            <a:cxnSpLocks/>
          </p:cNvCxnSpPr>
          <p:nvPr/>
        </p:nvCxnSpPr>
        <p:spPr>
          <a:xfrm flipV="1">
            <a:off x="1844010" y="5908377"/>
            <a:ext cx="0" cy="640080"/>
          </a:xfrm>
          <a:prstGeom prst="line">
            <a:avLst/>
          </a:prstGeom>
          <a:noFill/>
          <a:ln w="19050" cap="flat" cmpd="sng" algn="ctr">
            <a:solidFill>
              <a:schemeClr val="accent5"/>
            </a:solidFill>
            <a:prstDash val="solid"/>
          </a:ln>
          <a:effectLst/>
        </p:spPr>
      </p:cxnSp>
      <p:sp>
        <p:nvSpPr>
          <p:cNvPr id="477" name="TextBox 476">
            <a:extLst>
              <a:ext uri="{FF2B5EF4-FFF2-40B4-BE49-F238E27FC236}">
                <a16:creationId xmlns:a16="http://schemas.microsoft.com/office/drawing/2014/main" id="{0EE5639D-3931-4985-A2DD-08E451EF98FB}"/>
              </a:ext>
            </a:extLst>
          </p:cNvPr>
          <p:cNvSpPr txBox="1"/>
          <p:nvPr/>
        </p:nvSpPr>
        <p:spPr>
          <a:xfrm>
            <a:off x="899266" y="6004268"/>
            <a:ext cx="783370" cy="314258"/>
          </a:xfrm>
          <a:prstGeom prst="rect">
            <a:avLst/>
          </a:prstGeom>
          <a:noFill/>
        </p:spPr>
        <p:txBody>
          <a:bodyPr wrap="square" lIns="0" tIns="0" rIns="0" bIns="0" rtlCol="0" anchor="ctr" anchorCtr="0">
            <a:noAutofit/>
          </a:bodyPr>
          <a:lstStyle/>
          <a:p>
            <a:pPr algn="r" defTabSz="1018574" fontAlgn="base">
              <a:spcBef>
                <a:spcPct val="0"/>
              </a:spcBef>
              <a:spcAft>
                <a:spcPct val="0"/>
              </a:spcAft>
              <a:defRPr/>
            </a:pPr>
            <a:r>
              <a:rPr lang="en-US" sz="800" kern="0" dirty="0">
                <a:latin typeface="Verdana" panose="020B0604030504040204" pitchFamily="34" charset="0"/>
                <a:ea typeface="Verdana" panose="020B0604030504040204" pitchFamily="34" charset="0"/>
                <a:cs typeface="Segoe UI" panose="020B0502040204020203" pitchFamily="34" charset="0"/>
              </a:rPr>
              <a:t>Technologies and Tools</a:t>
            </a:r>
          </a:p>
        </p:txBody>
      </p:sp>
      <p:pic>
        <p:nvPicPr>
          <p:cNvPr id="5" name="Picture 4">
            <a:extLst>
              <a:ext uri="{FF2B5EF4-FFF2-40B4-BE49-F238E27FC236}">
                <a16:creationId xmlns:a16="http://schemas.microsoft.com/office/drawing/2014/main" id="{D2575F06-97D0-498E-9AE0-839AB72DF203}"/>
              </a:ext>
            </a:extLst>
          </p:cNvPr>
          <p:cNvPicPr>
            <a:picLocks noChangeAspect="1"/>
          </p:cNvPicPr>
          <p:nvPr/>
        </p:nvPicPr>
        <p:blipFill>
          <a:blip r:embed="rId3"/>
          <a:stretch>
            <a:fillRect/>
          </a:stretch>
        </p:blipFill>
        <p:spPr>
          <a:xfrm>
            <a:off x="4655598" y="5857564"/>
            <a:ext cx="3085968" cy="882730"/>
          </a:xfrm>
          <a:prstGeom prst="rect">
            <a:avLst/>
          </a:prstGeom>
        </p:spPr>
      </p:pic>
      <p:sp>
        <p:nvSpPr>
          <p:cNvPr id="3" name="Rectangle 2">
            <a:extLst>
              <a:ext uri="{FF2B5EF4-FFF2-40B4-BE49-F238E27FC236}">
                <a16:creationId xmlns:a16="http://schemas.microsoft.com/office/drawing/2014/main" id="{3CF19BFE-36A8-AC47-A9DD-B9C01F7B44C8}"/>
              </a:ext>
            </a:extLst>
          </p:cNvPr>
          <p:cNvSpPr/>
          <p:nvPr/>
        </p:nvSpPr>
        <p:spPr bwMode="gray">
          <a:xfrm>
            <a:off x="1948070" y="2828668"/>
            <a:ext cx="8676860" cy="392987"/>
          </a:xfrm>
          <a:prstGeom prst="rect">
            <a:avLst/>
          </a:prstGeom>
          <a:no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1633494223"/>
      </p:ext>
    </p:extLst>
  </p:cSld>
  <p:clrMapOvr>
    <a:masterClrMapping/>
  </p:clrMapOvr>
  <p:transition advClick="0" advTm="900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67CB9-5015-46D4-928B-2984506F5065}"/>
              </a:ext>
            </a:extLst>
          </p:cNvPr>
          <p:cNvSpPr>
            <a:spLocks noGrp="1"/>
          </p:cNvSpPr>
          <p:nvPr>
            <p:ph type="title"/>
          </p:nvPr>
        </p:nvSpPr>
        <p:spPr/>
        <p:txBody>
          <a:bodyPr/>
          <a:lstStyle/>
          <a:p>
            <a:r>
              <a:rPr lang="en-US" dirty="0"/>
              <a:t>AWS IoT POV</a:t>
            </a:r>
          </a:p>
        </p:txBody>
      </p:sp>
    </p:spTree>
    <p:extLst>
      <p:ext uri="{BB962C8B-B14F-4D97-AF65-F5344CB8AC3E}">
        <p14:creationId xmlns:p14="http://schemas.microsoft.com/office/powerpoint/2010/main" val="2235108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2AC598-7381-4BF6-932C-87E24DE56E12}"/>
              </a:ext>
            </a:extLst>
          </p:cNvPr>
          <p:cNvSpPr>
            <a:spLocks noGrp="1"/>
          </p:cNvSpPr>
          <p:nvPr>
            <p:ph type="body" sz="quarter" idx="13"/>
          </p:nvPr>
        </p:nvSpPr>
        <p:spPr/>
        <p:txBody>
          <a:bodyPr/>
          <a:lstStyle/>
          <a:p>
            <a:r>
              <a:rPr lang="en-US" sz="1600" dirty="0"/>
              <a:t>Leveraging Deloitte Cloud IoT Cyber Framework to create a secure IoT platform for your organization</a:t>
            </a:r>
          </a:p>
        </p:txBody>
      </p:sp>
      <p:sp>
        <p:nvSpPr>
          <p:cNvPr id="4" name="Title 3">
            <a:extLst>
              <a:ext uri="{FF2B5EF4-FFF2-40B4-BE49-F238E27FC236}">
                <a16:creationId xmlns:a16="http://schemas.microsoft.com/office/drawing/2014/main" id="{F72DEED9-D85E-492C-8055-B1B7F13619A3}"/>
              </a:ext>
            </a:extLst>
          </p:cNvPr>
          <p:cNvSpPr>
            <a:spLocks noGrp="1"/>
          </p:cNvSpPr>
          <p:nvPr>
            <p:ph type="title"/>
          </p:nvPr>
        </p:nvSpPr>
        <p:spPr/>
        <p:txBody>
          <a:bodyPr/>
          <a:lstStyle/>
          <a:p>
            <a:r>
              <a:rPr lang="en-US" dirty="0"/>
              <a:t>Deloitte’s Cloud IoT Cyber Framework supported AWS solution stack</a:t>
            </a:r>
          </a:p>
        </p:txBody>
      </p:sp>
      <p:sp>
        <p:nvSpPr>
          <p:cNvPr id="7" name="Rectangle 6">
            <a:extLst>
              <a:ext uri="{FF2B5EF4-FFF2-40B4-BE49-F238E27FC236}">
                <a16:creationId xmlns:a16="http://schemas.microsoft.com/office/drawing/2014/main" id="{FC29A9B0-C70E-4D2E-9881-87BD5A3E70C6}"/>
              </a:ext>
            </a:extLst>
          </p:cNvPr>
          <p:cNvSpPr/>
          <p:nvPr/>
        </p:nvSpPr>
        <p:spPr bwMode="gray">
          <a:xfrm>
            <a:off x="1836540" y="3859751"/>
            <a:ext cx="11321438" cy="2524374"/>
          </a:xfrm>
          <a:prstGeom prst="rect">
            <a:avLst/>
          </a:prstGeom>
          <a:no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4" name="Group 143">
            <a:extLst>
              <a:ext uri="{FF2B5EF4-FFF2-40B4-BE49-F238E27FC236}">
                <a16:creationId xmlns:a16="http://schemas.microsoft.com/office/drawing/2014/main" id="{1913C15E-228A-4070-8F89-FC525FFEFB07}"/>
              </a:ext>
            </a:extLst>
          </p:cNvPr>
          <p:cNvGrpSpPr/>
          <p:nvPr/>
        </p:nvGrpSpPr>
        <p:grpSpPr>
          <a:xfrm>
            <a:off x="1425262" y="1213856"/>
            <a:ext cx="8421430" cy="1854405"/>
            <a:chOff x="272103" y="1543131"/>
            <a:chExt cx="10158781" cy="2236971"/>
          </a:xfrm>
        </p:grpSpPr>
        <p:sp>
          <p:nvSpPr>
            <p:cNvPr id="117" name="Rectangle 116">
              <a:extLst>
                <a:ext uri="{FF2B5EF4-FFF2-40B4-BE49-F238E27FC236}">
                  <a16:creationId xmlns:a16="http://schemas.microsoft.com/office/drawing/2014/main" id="{FC47862D-4033-40B3-82EC-A211952FAA37}"/>
                </a:ext>
              </a:extLst>
            </p:cNvPr>
            <p:cNvSpPr/>
            <p:nvPr/>
          </p:nvSpPr>
          <p:spPr bwMode="gray">
            <a:xfrm>
              <a:off x="2044368" y="2090043"/>
              <a:ext cx="2333528" cy="169005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sp>
          <p:nvSpPr>
            <p:cNvPr id="118" name="TextBox 117">
              <a:extLst>
                <a:ext uri="{FF2B5EF4-FFF2-40B4-BE49-F238E27FC236}">
                  <a16:creationId xmlns:a16="http://schemas.microsoft.com/office/drawing/2014/main" id="{0C081FFC-13A2-4A89-98EB-E4DC76F8F09D}"/>
                </a:ext>
              </a:extLst>
            </p:cNvPr>
            <p:cNvSpPr txBox="1"/>
            <p:nvPr/>
          </p:nvSpPr>
          <p:spPr>
            <a:xfrm>
              <a:off x="272103" y="2794332"/>
              <a:ext cx="1023406" cy="314258"/>
            </a:xfrm>
            <a:prstGeom prst="rect">
              <a:avLst/>
            </a:prstGeom>
            <a:noFill/>
          </p:spPr>
          <p:txBody>
            <a:bodyPr wrap="square" lIns="0" tIns="0" rIns="0" bIns="0" rtlCol="0" anchor="ctr" anchorCtr="0">
              <a:noAutofit/>
            </a:bodyPr>
            <a:lstStyle/>
            <a:p>
              <a:pPr algn="r" defTabSz="1018574" fontAlgn="base">
                <a:spcBef>
                  <a:spcPct val="0"/>
                </a:spcBef>
                <a:spcAft>
                  <a:spcPct val="0"/>
                </a:spcAft>
                <a:defRPr/>
              </a:pPr>
              <a:r>
                <a:rPr lang="en-US" sz="600" kern="0" dirty="0">
                  <a:latin typeface="Verdana" panose="020B0604030504040204" pitchFamily="34" charset="0"/>
                  <a:ea typeface="Verdana" panose="020B0604030504040204" pitchFamily="34" charset="0"/>
                  <a:cs typeface="Segoe UI" panose="020B0502040204020203" pitchFamily="34" charset="0"/>
                </a:rPr>
                <a:t>Cyber Risk</a:t>
              </a:r>
              <a:br>
                <a:rPr lang="en-US" sz="600" kern="0" dirty="0">
                  <a:latin typeface="Verdana" panose="020B0604030504040204" pitchFamily="34" charset="0"/>
                  <a:ea typeface="Verdana" panose="020B0604030504040204" pitchFamily="34" charset="0"/>
                  <a:cs typeface="Segoe UI" panose="020B0502040204020203" pitchFamily="34" charset="0"/>
                </a:rPr>
              </a:br>
              <a:r>
                <a:rPr lang="en-US" sz="600" kern="0" dirty="0">
                  <a:latin typeface="Verdana" panose="020B0604030504040204" pitchFamily="34" charset="0"/>
                  <a:ea typeface="Verdana" panose="020B0604030504040204" pitchFamily="34" charset="0"/>
                  <a:cs typeface="Segoe UI" panose="020B0502040204020203" pitchFamily="34" charset="0"/>
                </a:rPr>
                <a:t>Domains</a:t>
              </a:r>
            </a:p>
          </p:txBody>
        </p:sp>
        <p:cxnSp>
          <p:nvCxnSpPr>
            <p:cNvPr id="119" name="Straight Connector 118">
              <a:extLst>
                <a:ext uri="{FF2B5EF4-FFF2-40B4-BE49-F238E27FC236}">
                  <a16:creationId xmlns:a16="http://schemas.microsoft.com/office/drawing/2014/main" id="{61B80BC5-AFAB-434A-A416-327CCEAC9AE1}"/>
                </a:ext>
              </a:extLst>
            </p:cNvPr>
            <p:cNvCxnSpPr>
              <a:cxnSpLocks/>
            </p:cNvCxnSpPr>
            <p:nvPr/>
          </p:nvCxnSpPr>
          <p:spPr>
            <a:xfrm flipV="1">
              <a:off x="1451619" y="2076142"/>
              <a:ext cx="0" cy="1645920"/>
            </a:xfrm>
            <a:prstGeom prst="line">
              <a:avLst/>
            </a:prstGeom>
            <a:noFill/>
            <a:ln w="19050" cap="flat" cmpd="sng" algn="ctr">
              <a:solidFill>
                <a:schemeClr val="accent5"/>
              </a:solidFill>
              <a:prstDash val="solid"/>
            </a:ln>
            <a:effectLst/>
          </p:spPr>
        </p:cxnSp>
        <p:cxnSp>
          <p:nvCxnSpPr>
            <p:cNvPr id="120" name="Straight Connector 119">
              <a:extLst>
                <a:ext uri="{FF2B5EF4-FFF2-40B4-BE49-F238E27FC236}">
                  <a16:creationId xmlns:a16="http://schemas.microsoft.com/office/drawing/2014/main" id="{FEF92383-6890-4940-A074-D5ED36AA5AC3}"/>
                </a:ext>
              </a:extLst>
            </p:cNvPr>
            <p:cNvCxnSpPr>
              <a:cxnSpLocks/>
            </p:cNvCxnSpPr>
            <p:nvPr/>
          </p:nvCxnSpPr>
          <p:spPr>
            <a:xfrm flipV="1">
              <a:off x="1451619" y="1593765"/>
              <a:ext cx="0" cy="365760"/>
            </a:xfrm>
            <a:prstGeom prst="line">
              <a:avLst/>
            </a:prstGeom>
            <a:noFill/>
            <a:ln w="19050" cap="flat" cmpd="sng" algn="ctr">
              <a:solidFill>
                <a:schemeClr val="accent5"/>
              </a:solidFill>
              <a:prstDash val="solid"/>
            </a:ln>
            <a:effectLst/>
          </p:spPr>
        </p:cxnSp>
        <p:sp>
          <p:nvSpPr>
            <p:cNvPr id="121" name="TextBox 120">
              <a:extLst>
                <a:ext uri="{FF2B5EF4-FFF2-40B4-BE49-F238E27FC236}">
                  <a16:creationId xmlns:a16="http://schemas.microsoft.com/office/drawing/2014/main" id="{B7F14E49-B054-4E64-B4E8-A741D0FD0B60}"/>
                </a:ext>
              </a:extLst>
            </p:cNvPr>
            <p:cNvSpPr txBox="1"/>
            <p:nvPr/>
          </p:nvSpPr>
          <p:spPr>
            <a:xfrm>
              <a:off x="381310" y="1566204"/>
              <a:ext cx="943051" cy="314258"/>
            </a:xfrm>
            <a:prstGeom prst="rect">
              <a:avLst/>
            </a:prstGeom>
            <a:noFill/>
          </p:spPr>
          <p:txBody>
            <a:bodyPr wrap="square" lIns="0" tIns="0" rIns="0" bIns="0" rtlCol="0" anchor="ctr" anchorCtr="0">
              <a:noAutofit/>
            </a:bodyPr>
            <a:lstStyle/>
            <a:p>
              <a:pPr lvl="0" algn="r" defTabSz="1018574" fontAlgn="base">
                <a:spcBef>
                  <a:spcPct val="0"/>
                </a:spcBef>
                <a:spcAft>
                  <a:spcPct val="0"/>
                </a:spcAft>
                <a:defRPr/>
              </a:pPr>
              <a:r>
                <a:rPr lang="en-US" sz="600" kern="0" dirty="0">
                  <a:latin typeface="Verdana" panose="020B0604030504040204" pitchFamily="34" charset="0"/>
                  <a:ea typeface="Verdana" panose="020B0604030504040204" pitchFamily="34" charset="0"/>
                  <a:cs typeface="Segoe UI" panose="020B0502040204020203" pitchFamily="34" charset="0"/>
                </a:rPr>
                <a:t>IoT Value Chain Perimeter</a:t>
              </a:r>
              <a:endParaRPr kumimoji="0" lang="en-US" sz="600" u="none" strike="noStrike" kern="0" cap="none" spc="0" normalizeH="0" baseline="0" noProof="0" dirty="0">
                <a:ln>
                  <a:noFill/>
                </a:ln>
                <a:effectLst/>
                <a:uLnTx/>
                <a:uFillTx/>
                <a:latin typeface="Verdana" panose="020B0604030504040204" pitchFamily="34" charset="0"/>
                <a:ea typeface="Verdana" panose="020B0604030504040204" pitchFamily="34" charset="0"/>
                <a:cs typeface="Segoe UI" panose="020B0502040204020203" pitchFamily="34" charset="0"/>
              </a:endParaRPr>
            </a:p>
          </p:txBody>
        </p:sp>
        <p:sp>
          <p:nvSpPr>
            <p:cNvPr id="122" name="Rectangle 121">
              <a:extLst>
                <a:ext uri="{FF2B5EF4-FFF2-40B4-BE49-F238E27FC236}">
                  <a16:creationId xmlns:a16="http://schemas.microsoft.com/office/drawing/2014/main" id="{9601212B-6224-44A4-B5B2-D74340D0F90A}"/>
                </a:ext>
              </a:extLst>
            </p:cNvPr>
            <p:cNvSpPr/>
            <p:nvPr/>
          </p:nvSpPr>
          <p:spPr bwMode="auto">
            <a:xfrm>
              <a:off x="2061101" y="1554238"/>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7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Device Layer</a:t>
              </a:r>
            </a:p>
          </p:txBody>
        </p:sp>
        <p:sp>
          <p:nvSpPr>
            <p:cNvPr id="123" name="Rectangle 122">
              <a:extLst>
                <a:ext uri="{FF2B5EF4-FFF2-40B4-BE49-F238E27FC236}">
                  <a16:creationId xmlns:a16="http://schemas.microsoft.com/office/drawing/2014/main" id="{018263A7-7DB9-491F-B291-41C060EA5637}"/>
                </a:ext>
              </a:extLst>
            </p:cNvPr>
            <p:cNvSpPr/>
            <p:nvPr/>
          </p:nvSpPr>
          <p:spPr bwMode="auto">
            <a:xfrm>
              <a:off x="3765670" y="1551099"/>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7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Edge Layer</a:t>
              </a:r>
            </a:p>
          </p:txBody>
        </p:sp>
        <p:sp>
          <p:nvSpPr>
            <p:cNvPr id="124" name="Rectangle 123">
              <a:extLst>
                <a:ext uri="{FF2B5EF4-FFF2-40B4-BE49-F238E27FC236}">
                  <a16:creationId xmlns:a16="http://schemas.microsoft.com/office/drawing/2014/main" id="{1E46526C-6423-4F37-9FAA-69C25C1B64B4}"/>
                </a:ext>
              </a:extLst>
            </p:cNvPr>
            <p:cNvSpPr/>
            <p:nvPr/>
          </p:nvSpPr>
          <p:spPr bwMode="auto">
            <a:xfrm>
              <a:off x="5429394" y="1543131"/>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7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Over the Air Layer</a:t>
              </a:r>
            </a:p>
          </p:txBody>
        </p:sp>
        <p:sp>
          <p:nvSpPr>
            <p:cNvPr id="125" name="Rectangle 124">
              <a:extLst>
                <a:ext uri="{FF2B5EF4-FFF2-40B4-BE49-F238E27FC236}">
                  <a16:creationId xmlns:a16="http://schemas.microsoft.com/office/drawing/2014/main" id="{79865309-9EDD-4AD6-A2EA-E6692CE53D50}"/>
                </a:ext>
              </a:extLst>
            </p:cNvPr>
            <p:cNvSpPr/>
            <p:nvPr/>
          </p:nvSpPr>
          <p:spPr bwMode="auto">
            <a:xfrm>
              <a:off x="7130273" y="1543131"/>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kumimoji="0" lang="en-US" sz="7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Cloud Layer</a:t>
              </a:r>
            </a:p>
          </p:txBody>
        </p:sp>
        <p:sp>
          <p:nvSpPr>
            <p:cNvPr id="126" name="Rectangle 125">
              <a:extLst>
                <a:ext uri="{FF2B5EF4-FFF2-40B4-BE49-F238E27FC236}">
                  <a16:creationId xmlns:a16="http://schemas.microsoft.com/office/drawing/2014/main" id="{82F5B5AD-3EB0-4C4A-B066-DDCB8DCCD9F9}"/>
                </a:ext>
              </a:extLst>
            </p:cNvPr>
            <p:cNvSpPr/>
            <p:nvPr/>
          </p:nvSpPr>
          <p:spPr bwMode="auto">
            <a:xfrm>
              <a:off x="8831152" y="1543131"/>
              <a:ext cx="1599732" cy="277808"/>
            </a:xfrm>
            <a:prstGeom prst="rect">
              <a:avLst/>
            </a:prstGeom>
            <a:solidFill>
              <a:schemeClr val="bg1"/>
            </a:solidFill>
            <a:ln w="12700" cap="flat" cmpd="sng" algn="ctr">
              <a:noFill/>
              <a:prstDash val="solid"/>
              <a:round/>
              <a:headEnd type="none" w="med" len="med"/>
              <a:tailEnd type="none" w="med" len="med"/>
            </a:ln>
            <a:effectLst/>
          </p:spPr>
          <p:txBody>
            <a:bodyPr vert="horz" wrap="square" lIns="45719" tIns="45719" rIns="45719" bIns="45719" numCol="1" rtlCol="0" anchor="t" anchorCtr="0" compatLnSpc="1">
              <a:prstTxWarp prst="textNoShape">
                <a:avLst/>
              </a:prstTxWarp>
            </a:bodyPr>
            <a:lstStyle/>
            <a:p>
              <a:pPr marL="0" marR="0" lvl="0" indent="0" algn="ctr" defTabSz="1018574" rtl="0" eaLnBrk="1" fontAlgn="base" latinLnBrk="0" hangingPunct="1">
                <a:lnSpc>
                  <a:spcPct val="100000"/>
                </a:lnSpc>
                <a:spcBef>
                  <a:spcPct val="0"/>
                </a:spcBef>
                <a:spcAft>
                  <a:spcPct val="0"/>
                </a:spcAft>
                <a:buClrTx/>
                <a:buSzTx/>
                <a:buFontTx/>
                <a:buNone/>
                <a:tabLst/>
                <a:defRPr/>
              </a:pPr>
              <a:r>
                <a:rPr lang="en-US" sz="700" kern="0" dirty="0">
                  <a:solidFill>
                    <a:prstClr val="black"/>
                  </a:solidFill>
                  <a:latin typeface="Verdana" panose="020B0604030504040204" pitchFamily="34" charset="0"/>
                  <a:ea typeface="Verdana" panose="020B0604030504040204" pitchFamily="34" charset="0"/>
                  <a:cs typeface="Segoe UI" panose="020B0502040204020203" pitchFamily="34" charset="0"/>
                </a:rPr>
                <a:t>Application</a:t>
              </a:r>
              <a:r>
                <a:rPr kumimoji="0" lang="en-US" sz="700" i="0" u="none" strike="noStrike" kern="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Segoe UI" panose="020B0502040204020203" pitchFamily="34" charset="0"/>
                </a:rPr>
                <a:t> Layer</a:t>
              </a:r>
            </a:p>
          </p:txBody>
        </p:sp>
        <p:cxnSp>
          <p:nvCxnSpPr>
            <p:cNvPr id="127" name="Straight Arrow Connector 126">
              <a:extLst>
                <a:ext uri="{FF2B5EF4-FFF2-40B4-BE49-F238E27FC236}">
                  <a16:creationId xmlns:a16="http://schemas.microsoft.com/office/drawing/2014/main" id="{55318472-5DA5-4435-BFE0-FCFC8A73DC35}"/>
                </a:ext>
              </a:extLst>
            </p:cNvPr>
            <p:cNvCxnSpPr/>
            <p:nvPr/>
          </p:nvCxnSpPr>
          <p:spPr>
            <a:xfrm flipV="1">
              <a:off x="2044368" y="1893791"/>
              <a:ext cx="8369783" cy="2219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7042E93-F98F-4F7A-AE78-2C36781C384F}"/>
                </a:ext>
              </a:extLst>
            </p:cNvPr>
            <p:cNvCxnSpPr>
              <a:cxnSpLocks/>
            </p:cNvCxnSpPr>
            <p:nvPr/>
          </p:nvCxnSpPr>
          <p:spPr>
            <a:xfrm>
              <a:off x="2346776" y="1707992"/>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7511146-BA9B-4E21-BA2C-76161FFA91D9}"/>
                </a:ext>
              </a:extLst>
            </p:cNvPr>
            <p:cNvCxnSpPr>
              <a:cxnSpLocks/>
            </p:cNvCxnSpPr>
            <p:nvPr/>
          </p:nvCxnSpPr>
          <p:spPr>
            <a:xfrm>
              <a:off x="4102841" y="1721605"/>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A5864DE-8862-4C68-B0B1-A27D676F292C}"/>
                </a:ext>
              </a:extLst>
            </p:cNvPr>
            <p:cNvCxnSpPr>
              <a:cxnSpLocks/>
            </p:cNvCxnSpPr>
            <p:nvPr/>
          </p:nvCxnSpPr>
          <p:spPr>
            <a:xfrm>
              <a:off x="5555628" y="1685793"/>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96CDE96-9763-4803-9222-85F0505B5692}"/>
                </a:ext>
              </a:extLst>
            </p:cNvPr>
            <p:cNvCxnSpPr>
              <a:cxnSpLocks/>
            </p:cNvCxnSpPr>
            <p:nvPr/>
          </p:nvCxnSpPr>
          <p:spPr>
            <a:xfrm>
              <a:off x="7444111" y="1681494"/>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B43331D7-E404-48CC-9D76-450E389C3915}"/>
                </a:ext>
              </a:extLst>
            </p:cNvPr>
            <p:cNvCxnSpPr>
              <a:cxnSpLocks/>
            </p:cNvCxnSpPr>
            <p:nvPr/>
          </p:nvCxnSpPr>
          <p:spPr>
            <a:xfrm>
              <a:off x="8995607" y="1691557"/>
              <a:ext cx="0" cy="21732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105E4CF8-28E2-4B9A-AB86-5BA2C87054C6}"/>
                </a:ext>
              </a:extLst>
            </p:cNvPr>
            <p:cNvSpPr txBox="1"/>
            <p:nvPr/>
          </p:nvSpPr>
          <p:spPr>
            <a:xfrm>
              <a:off x="2154529" y="2320518"/>
              <a:ext cx="2053594" cy="1417019"/>
            </a:xfrm>
            <a:prstGeom prst="rect">
              <a:avLst/>
            </a:prstGeom>
            <a:noFill/>
          </p:spPr>
          <p:txBody>
            <a:bodyPr vert="horz" wrap="none" lIns="0" tIns="0" rIns="0" bIns="0" rtlCol="0">
              <a:spAutoFit/>
            </a:bodyPr>
            <a:lstStyle/>
            <a:p>
              <a:pPr marL="171450" indent="-171450">
                <a:spcBef>
                  <a:spcPts val="200"/>
                </a:spcBef>
                <a:buSzPct val="100000"/>
                <a:buFont typeface="Arial" panose="020B0604020202020204" pitchFamily="34" charset="0"/>
                <a:buChar char="•"/>
              </a:pPr>
              <a:r>
                <a:rPr lang="en-US" sz="700" dirty="0">
                  <a:latin typeface="+mj-lt"/>
                </a:rPr>
                <a:t>Device Hardening</a:t>
              </a:r>
            </a:p>
            <a:p>
              <a:pPr marL="171450" indent="-171450">
                <a:spcBef>
                  <a:spcPts val="200"/>
                </a:spcBef>
                <a:buSzPct val="100000"/>
                <a:buFont typeface="Arial" panose="020B0604020202020204" pitchFamily="34" charset="0"/>
                <a:buChar char="•"/>
              </a:pPr>
              <a:r>
                <a:rPr lang="en-US" sz="700" dirty="0">
                  <a:latin typeface="+mj-lt"/>
                </a:rPr>
                <a:t>Infrastructure &amp; Network Security</a:t>
              </a:r>
            </a:p>
            <a:p>
              <a:pPr marL="171450" indent="-171450">
                <a:spcBef>
                  <a:spcPts val="200"/>
                </a:spcBef>
                <a:buSzPct val="100000"/>
                <a:buFont typeface="Arial" panose="020B0604020202020204" pitchFamily="34" charset="0"/>
                <a:buChar char="•"/>
              </a:pPr>
              <a:r>
                <a:rPr lang="en-US" sz="700" dirty="0">
                  <a:latin typeface="+mj-lt"/>
                </a:rPr>
                <a:t>Identity and Context</a:t>
              </a:r>
            </a:p>
            <a:p>
              <a:pPr marL="171450" indent="-171450">
                <a:spcBef>
                  <a:spcPts val="200"/>
                </a:spcBef>
                <a:buSzPct val="100000"/>
                <a:buFont typeface="Arial" panose="020B0604020202020204" pitchFamily="34" charset="0"/>
                <a:buChar char="•"/>
              </a:pPr>
              <a:r>
                <a:rPr lang="en-US" sz="700" dirty="0">
                  <a:latin typeface="+mj-lt"/>
                </a:rPr>
                <a:t>Data&amp; Privacy Protection</a:t>
              </a:r>
            </a:p>
            <a:p>
              <a:pPr marL="171450" indent="-171450">
                <a:spcBef>
                  <a:spcPts val="200"/>
                </a:spcBef>
                <a:buSzPct val="100000"/>
                <a:buFont typeface="Arial" panose="020B0604020202020204" pitchFamily="34" charset="0"/>
                <a:buChar char="•"/>
              </a:pPr>
              <a:r>
                <a:rPr lang="en-US" sz="700" dirty="0">
                  <a:latin typeface="+mj-lt"/>
                </a:rPr>
                <a:t>Access Management</a:t>
              </a:r>
            </a:p>
            <a:p>
              <a:pPr marL="171450" indent="-171450">
                <a:spcBef>
                  <a:spcPts val="200"/>
                </a:spcBef>
                <a:buSzPct val="100000"/>
                <a:buFont typeface="Arial" panose="020B0604020202020204" pitchFamily="34" charset="0"/>
                <a:buChar char="•"/>
              </a:pPr>
              <a:r>
                <a:rPr lang="en-US" sz="700" dirty="0">
                  <a:latin typeface="+mj-lt"/>
                </a:rPr>
                <a:t>Device Lifecycle</a:t>
              </a:r>
            </a:p>
            <a:p>
              <a:pPr marL="171450" indent="-171450">
                <a:spcBef>
                  <a:spcPts val="200"/>
                </a:spcBef>
                <a:buSzPct val="100000"/>
                <a:buFont typeface="Arial" panose="020B0604020202020204" pitchFamily="34" charset="0"/>
                <a:buChar char="•"/>
              </a:pPr>
              <a:r>
                <a:rPr lang="en-US" sz="700" dirty="0">
                  <a:latin typeface="+mj-lt"/>
                </a:rPr>
                <a:t>Certificate Management</a:t>
              </a:r>
            </a:p>
            <a:p>
              <a:pPr marL="171450" indent="-171450">
                <a:spcBef>
                  <a:spcPts val="200"/>
                </a:spcBef>
                <a:buSzPct val="100000"/>
                <a:buFont typeface="Arial" panose="020B0604020202020204" pitchFamily="34" charset="0"/>
                <a:buChar char="•"/>
              </a:pPr>
              <a:r>
                <a:rPr lang="en-US" sz="700" dirty="0">
                  <a:latin typeface="+mj-lt"/>
                </a:rPr>
                <a:t>Device &amp; Asset Management</a:t>
              </a:r>
            </a:p>
            <a:p>
              <a:pPr marL="171450" indent="-171450">
                <a:spcBef>
                  <a:spcPts val="200"/>
                </a:spcBef>
                <a:buSzPct val="100000"/>
                <a:buFont typeface="Arial" panose="020B0604020202020204" pitchFamily="34" charset="0"/>
                <a:buChar char="•"/>
              </a:pPr>
              <a:r>
                <a:rPr lang="en-US" sz="700" dirty="0">
                  <a:latin typeface="+mj-lt"/>
                </a:rPr>
                <a:t>OS &amp; App Security</a:t>
              </a:r>
            </a:p>
          </p:txBody>
        </p:sp>
        <p:sp>
          <p:nvSpPr>
            <p:cNvPr id="134" name="TextBox 133">
              <a:extLst>
                <a:ext uri="{FF2B5EF4-FFF2-40B4-BE49-F238E27FC236}">
                  <a16:creationId xmlns:a16="http://schemas.microsoft.com/office/drawing/2014/main" id="{D9FC440A-F003-45E9-85D5-85746CE1B885}"/>
                </a:ext>
              </a:extLst>
            </p:cNvPr>
            <p:cNvSpPr txBox="1"/>
            <p:nvPr/>
          </p:nvSpPr>
          <p:spPr>
            <a:xfrm>
              <a:off x="5089150" y="2320519"/>
              <a:ext cx="2020405" cy="1225196"/>
            </a:xfrm>
            <a:prstGeom prst="rect">
              <a:avLst/>
            </a:prstGeom>
            <a:noFill/>
          </p:spPr>
          <p:txBody>
            <a:bodyPr vert="horz" wrap="square" lIns="0" tIns="0" rIns="0" bIns="0" rtlCol="0">
              <a:spAutoFit/>
            </a:bodyPr>
            <a:lstStyle/>
            <a:p>
              <a:pPr marL="171450" indent="-171450">
                <a:spcBef>
                  <a:spcPts val="200"/>
                </a:spcBef>
                <a:buSzPct val="100000"/>
                <a:buFont typeface="Arial" panose="020B0604020202020204" pitchFamily="34" charset="0"/>
                <a:buChar char="•"/>
              </a:pPr>
              <a:r>
                <a:rPr lang="en-US" sz="700" dirty="0">
                  <a:latin typeface="+mj-lt"/>
                </a:rPr>
                <a:t>Threat Intelligence</a:t>
              </a:r>
            </a:p>
            <a:p>
              <a:pPr marL="171450" indent="-171450">
                <a:spcBef>
                  <a:spcPts val="200"/>
                </a:spcBef>
                <a:buSzPct val="100000"/>
                <a:buFont typeface="Arial" panose="020B0604020202020204" pitchFamily="34" charset="0"/>
                <a:buChar char="•"/>
              </a:pPr>
              <a:r>
                <a:rPr lang="en-US" sz="700" dirty="0">
                  <a:latin typeface="+mj-lt"/>
                </a:rPr>
                <a:t>Compliance Monitoring</a:t>
              </a:r>
            </a:p>
            <a:p>
              <a:pPr marL="171450" indent="-171450">
                <a:spcBef>
                  <a:spcPts val="200"/>
                </a:spcBef>
                <a:buSzPct val="100000"/>
                <a:buFont typeface="Arial" panose="020B0604020202020204" pitchFamily="34" charset="0"/>
                <a:buChar char="•"/>
              </a:pPr>
              <a:r>
                <a:rPr lang="en-US" sz="700" dirty="0">
                  <a:latin typeface="+mj-lt"/>
                </a:rPr>
                <a:t>Anomaly Monitoring</a:t>
              </a:r>
            </a:p>
            <a:p>
              <a:pPr marL="171450" indent="-171450">
                <a:spcBef>
                  <a:spcPts val="200"/>
                </a:spcBef>
                <a:buSzPct val="100000"/>
                <a:buFont typeface="Arial" panose="020B0604020202020204" pitchFamily="34" charset="0"/>
                <a:buChar char="•"/>
              </a:pPr>
              <a:r>
                <a:rPr lang="en-US" sz="700" dirty="0">
                  <a:latin typeface="+mj-lt"/>
                </a:rPr>
                <a:t>Vulnerability Management</a:t>
              </a:r>
            </a:p>
            <a:p>
              <a:pPr marL="171450" indent="-171450">
                <a:spcBef>
                  <a:spcPts val="200"/>
                </a:spcBef>
                <a:buSzPct val="100000"/>
                <a:buFont typeface="Arial" panose="020B0604020202020204" pitchFamily="34" charset="0"/>
                <a:buChar char="•"/>
              </a:pPr>
              <a:r>
                <a:rPr lang="en-US" sz="700" dirty="0">
                  <a:latin typeface="+mj-lt"/>
                </a:rPr>
                <a:t>Centralized Logging</a:t>
              </a:r>
            </a:p>
            <a:p>
              <a:pPr marL="171450" indent="-171450">
                <a:spcBef>
                  <a:spcPts val="200"/>
                </a:spcBef>
                <a:buSzPct val="100000"/>
                <a:buFont typeface="Arial" panose="020B0604020202020204" pitchFamily="34" charset="0"/>
                <a:buChar char="•"/>
              </a:pPr>
              <a:r>
                <a:rPr lang="en-US" sz="700" dirty="0">
                  <a:latin typeface="+mj-lt"/>
                </a:rPr>
                <a:t>Risk Analytics</a:t>
              </a:r>
            </a:p>
            <a:p>
              <a:pPr marL="171450" indent="-171450">
                <a:spcBef>
                  <a:spcPts val="200"/>
                </a:spcBef>
                <a:buSzPct val="100000"/>
                <a:buFont typeface="Arial" panose="020B0604020202020204" pitchFamily="34" charset="0"/>
                <a:buChar char="•"/>
              </a:pPr>
              <a:r>
                <a:rPr lang="en-US" sz="700" dirty="0">
                  <a:latin typeface="+mj-lt"/>
                </a:rPr>
                <a:t>Security Information &amp; Event Management</a:t>
              </a:r>
            </a:p>
          </p:txBody>
        </p:sp>
        <p:sp>
          <p:nvSpPr>
            <p:cNvPr id="135" name="TextBox 134">
              <a:extLst>
                <a:ext uri="{FF2B5EF4-FFF2-40B4-BE49-F238E27FC236}">
                  <a16:creationId xmlns:a16="http://schemas.microsoft.com/office/drawing/2014/main" id="{8A911405-694B-4CE8-86B8-0B931986B787}"/>
                </a:ext>
              </a:extLst>
            </p:cNvPr>
            <p:cNvSpPr txBox="1"/>
            <p:nvPr/>
          </p:nvSpPr>
          <p:spPr>
            <a:xfrm>
              <a:off x="7912259" y="2320519"/>
              <a:ext cx="2333529" cy="1227825"/>
            </a:xfrm>
            <a:prstGeom prst="rect">
              <a:avLst/>
            </a:prstGeom>
            <a:noFill/>
          </p:spPr>
          <p:txBody>
            <a:bodyPr vert="horz" wrap="square" lIns="0" tIns="0" rIns="0" bIns="0" rtlCol="0">
              <a:spAutoFit/>
            </a:bodyPr>
            <a:lstStyle/>
            <a:p>
              <a:pPr marL="171450" indent="-171450">
                <a:lnSpc>
                  <a:spcPct val="106000"/>
                </a:lnSpc>
                <a:buFont typeface="Arial" panose="020B0604020202020204" pitchFamily="34" charset="0"/>
                <a:buChar char="•"/>
              </a:pPr>
              <a:r>
                <a:rPr lang="en-US" sz="700" dirty="0">
                  <a:latin typeface="+mj-lt"/>
                </a:rPr>
                <a:t>Automated Remediation</a:t>
              </a:r>
            </a:p>
            <a:p>
              <a:pPr marL="171450" indent="-171450">
                <a:lnSpc>
                  <a:spcPct val="106000"/>
                </a:lnSpc>
                <a:buFont typeface="Arial" panose="020B0604020202020204" pitchFamily="34" charset="0"/>
                <a:buChar char="•"/>
              </a:pPr>
              <a:r>
                <a:rPr lang="en-US" sz="700" dirty="0">
                  <a:latin typeface="+mj-lt"/>
                </a:rPr>
                <a:t>Incident Response &amp; Forensics</a:t>
              </a:r>
            </a:p>
            <a:p>
              <a:pPr marL="171450" indent="-171450">
                <a:lnSpc>
                  <a:spcPct val="106000"/>
                </a:lnSpc>
                <a:buFont typeface="Arial" panose="020B0604020202020204" pitchFamily="34" charset="0"/>
                <a:buChar char="•"/>
              </a:pPr>
              <a:r>
                <a:rPr lang="en-US" sz="700" dirty="0">
                  <a:latin typeface="+mj-lt"/>
                </a:rPr>
                <a:t>Digital Twin and Intermittent Connectivity </a:t>
              </a:r>
            </a:p>
            <a:p>
              <a:pPr marL="171450" indent="-171450">
                <a:lnSpc>
                  <a:spcPct val="106000"/>
                </a:lnSpc>
                <a:buFont typeface="Arial" panose="020B0604020202020204" pitchFamily="34" charset="0"/>
                <a:buChar char="•"/>
              </a:pPr>
              <a:r>
                <a:rPr lang="en-US" sz="700" dirty="0">
                  <a:latin typeface="+mj-lt"/>
                </a:rPr>
                <a:t>OTA and Remote Control</a:t>
              </a:r>
            </a:p>
            <a:p>
              <a:pPr marL="171450" indent="-171450">
                <a:lnSpc>
                  <a:spcPct val="106000"/>
                </a:lnSpc>
                <a:buFont typeface="Arial" panose="020B0604020202020204" pitchFamily="34" charset="0"/>
                <a:buChar char="•"/>
              </a:pPr>
              <a:r>
                <a:rPr lang="en-US" sz="700" dirty="0">
                  <a:latin typeface="+mj-lt"/>
                </a:rPr>
                <a:t>Architecture &amp; Process Decoupling</a:t>
              </a:r>
            </a:p>
            <a:p>
              <a:pPr marL="171450" indent="-171450">
                <a:lnSpc>
                  <a:spcPct val="106000"/>
                </a:lnSpc>
                <a:buFont typeface="Arial" panose="020B0604020202020204" pitchFamily="34" charset="0"/>
                <a:buChar char="•"/>
              </a:pPr>
              <a:r>
                <a:rPr lang="en-US" sz="700" dirty="0">
                  <a:latin typeface="+mj-lt"/>
                </a:rPr>
                <a:t>Disaster Recovery and Foggy  Continuity</a:t>
              </a:r>
            </a:p>
            <a:p>
              <a:pPr marL="171450" indent="-171450">
                <a:lnSpc>
                  <a:spcPct val="106000"/>
                </a:lnSpc>
                <a:buFont typeface="Arial" panose="020B0604020202020204" pitchFamily="34" charset="0"/>
                <a:buChar char="•"/>
              </a:pPr>
              <a:r>
                <a:rPr lang="en-US" sz="700" dirty="0">
                  <a:latin typeface="+mj-lt"/>
                </a:rPr>
                <a:t>High Availability &amp; Redundancy</a:t>
              </a:r>
            </a:p>
          </p:txBody>
        </p:sp>
        <p:sp>
          <p:nvSpPr>
            <p:cNvPr id="136" name="TextBox 37">
              <a:extLst>
                <a:ext uri="{FF2B5EF4-FFF2-40B4-BE49-F238E27FC236}">
                  <a16:creationId xmlns:a16="http://schemas.microsoft.com/office/drawing/2014/main" id="{404119CD-71FE-48FC-A89A-CBF486E9D271}"/>
                </a:ext>
              </a:extLst>
            </p:cNvPr>
            <p:cNvSpPr txBox="1">
              <a:spLocks noChangeArrowheads="1"/>
            </p:cNvSpPr>
            <p:nvPr/>
          </p:nvSpPr>
          <p:spPr bwMode="auto">
            <a:xfrm>
              <a:off x="7908076" y="2071513"/>
              <a:ext cx="1896740" cy="259890"/>
            </a:xfrm>
            <a:prstGeom prst="rect">
              <a:avLst/>
            </a:prstGeom>
            <a:noFill/>
            <a:ln w="9525">
              <a:noFill/>
              <a:miter lim="800000"/>
              <a:headEnd/>
              <a:tailEnd/>
            </a:ln>
          </p:spPr>
          <p:txBody>
            <a:bodyPr wrap="square">
              <a:spAutoFit/>
            </a:bodyPr>
            <a:lstStyle/>
            <a:p>
              <a:pPr algn="ctr"/>
              <a:r>
                <a:rPr lang="en-US" sz="800" b="1" i="1" dirty="0">
                  <a:solidFill>
                    <a:schemeClr val="accent1"/>
                  </a:solidFill>
                  <a:latin typeface="+mj-lt"/>
                  <a:ea typeface="Verdana" pitchFamily="34" charset="0"/>
                  <a:cs typeface="Helvetica Neue"/>
                </a:rPr>
                <a:t>Remediation</a:t>
              </a:r>
            </a:p>
          </p:txBody>
        </p:sp>
        <p:sp>
          <p:nvSpPr>
            <p:cNvPr id="137" name="TextBox 37">
              <a:extLst>
                <a:ext uri="{FF2B5EF4-FFF2-40B4-BE49-F238E27FC236}">
                  <a16:creationId xmlns:a16="http://schemas.microsoft.com/office/drawing/2014/main" id="{23B00952-CF6F-46B6-8040-D8864A8EA7FB}"/>
                </a:ext>
              </a:extLst>
            </p:cNvPr>
            <p:cNvSpPr txBox="1">
              <a:spLocks noChangeArrowheads="1"/>
            </p:cNvSpPr>
            <p:nvPr/>
          </p:nvSpPr>
          <p:spPr bwMode="auto">
            <a:xfrm>
              <a:off x="2317424" y="2070086"/>
              <a:ext cx="1763207" cy="259890"/>
            </a:xfrm>
            <a:prstGeom prst="rect">
              <a:avLst/>
            </a:prstGeom>
            <a:noFill/>
            <a:ln w="9525">
              <a:noFill/>
              <a:miter lim="800000"/>
              <a:headEnd/>
              <a:tailEnd/>
            </a:ln>
          </p:spPr>
          <p:txBody>
            <a:bodyPr wrap="square">
              <a:spAutoFit/>
            </a:bodyPr>
            <a:lstStyle/>
            <a:p>
              <a:pPr algn="ctr"/>
              <a:r>
                <a:rPr lang="en-US" sz="800" b="1" i="1" dirty="0">
                  <a:solidFill>
                    <a:schemeClr val="accent1"/>
                  </a:solidFill>
                  <a:latin typeface="+mj-lt"/>
                  <a:ea typeface="Verdana" pitchFamily="34" charset="0"/>
                  <a:cs typeface="Helvetica Neue"/>
                </a:rPr>
                <a:t>Prevention</a:t>
              </a:r>
            </a:p>
          </p:txBody>
        </p:sp>
        <p:sp>
          <p:nvSpPr>
            <p:cNvPr id="138" name="TextBox 37">
              <a:extLst>
                <a:ext uri="{FF2B5EF4-FFF2-40B4-BE49-F238E27FC236}">
                  <a16:creationId xmlns:a16="http://schemas.microsoft.com/office/drawing/2014/main" id="{79416108-2E81-4DF4-97A3-A3822C7EA5DC}"/>
                </a:ext>
              </a:extLst>
            </p:cNvPr>
            <p:cNvSpPr txBox="1">
              <a:spLocks noChangeArrowheads="1"/>
            </p:cNvSpPr>
            <p:nvPr/>
          </p:nvSpPr>
          <p:spPr bwMode="auto">
            <a:xfrm>
              <a:off x="5170205" y="2083948"/>
              <a:ext cx="1555750" cy="259890"/>
            </a:xfrm>
            <a:prstGeom prst="rect">
              <a:avLst/>
            </a:prstGeom>
            <a:noFill/>
            <a:ln w="9525">
              <a:noFill/>
              <a:miter lim="800000"/>
              <a:headEnd/>
              <a:tailEnd/>
            </a:ln>
          </p:spPr>
          <p:txBody>
            <a:bodyPr>
              <a:spAutoFit/>
            </a:bodyPr>
            <a:lstStyle/>
            <a:p>
              <a:pPr algn="ctr"/>
              <a:r>
                <a:rPr lang="en-US" sz="800" b="1" i="1" dirty="0">
                  <a:solidFill>
                    <a:schemeClr val="accent1"/>
                  </a:solidFill>
                  <a:latin typeface="+mj-lt"/>
                  <a:ea typeface="Verdana" pitchFamily="34" charset="0"/>
                  <a:cs typeface="Helvetica Neue"/>
                </a:rPr>
                <a:t>Detection</a:t>
              </a:r>
            </a:p>
          </p:txBody>
        </p:sp>
        <p:sp>
          <p:nvSpPr>
            <p:cNvPr id="139" name="Rectangle 138">
              <a:extLst>
                <a:ext uri="{FF2B5EF4-FFF2-40B4-BE49-F238E27FC236}">
                  <a16:creationId xmlns:a16="http://schemas.microsoft.com/office/drawing/2014/main" id="{180B29BE-927B-4EBC-8A49-448C85F93F5B}"/>
                </a:ext>
              </a:extLst>
            </p:cNvPr>
            <p:cNvSpPr/>
            <p:nvPr/>
          </p:nvSpPr>
          <p:spPr bwMode="gray">
            <a:xfrm>
              <a:off x="4900179" y="2090043"/>
              <a:ext cx="2333528" cy="169005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sp>
          <p:nvSpPr>
            <p:cNvPr id="140" name="Rectangle 139">
              <a:extLst>
                <a:ext uri="{FF2B5EF4-FFF2-40B4-BE49-F238E27FC236}">
                  <a16:creationId xmlns:a16="http://schemas.microsoft.com/office/drawing/2014/main" id="{3A6CE498-6CA5-4DB0-B1AD-923D814166F3}"/>
                </a:ext>
              </a:extLst>
            </p:cNvPr>
            <p:cNvSpPr/>
            <p:nvPr/>
          </p:nvSpPr>
          <p:spPr bwMode="gray">
            <a:xfrm>
              <a:off x="7795545" y="2090043"/>
              <a:ext cx="2333528" cy="1690059"/>
            </a:xfrm>
            <a:prstGeom prst="rect">
              <a:avLst/>
            </a:prstGeom>
            <a:noFill/>
            <a:ln w="19050" algn="ctr">
              <a:solidFill>
                <a:schemeClr val="tx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cxnSp>
        <p:nvCxnSpPr>
          <p:cNvPr id="142" name="Straight Connector 141">
            <a:extLst>
              <a:ext uri="{FF2B5EF4-FFF2-40B4-BE49-F238E27FC236}">
                <a16:creationId xmlns:a16="http://schemas.microsoft.com/office/drawing/2014/main" id="{3FD7E041-E016-4DFD-93DC-282F340634C8}"/>
              </a:ext>
            </a:extLst>
          </p:cNvPr>
          <p:cNvCxnSpPr>
            <a:cxnSpLocks/>
          </p:cNvCxnSpPr>
          <p:nvPr/>
        </p:nvCxnSpPr>
        <p:spPr>
          <a:xfrm flipV="1">
            <a:off x="994676" y="3575186"/>
            <a:ext cx="0" cy="2834640"/>
          </a:xfrm>
          <a:prstGeom prst="line">
            <a:avLst/>
          </a:prstGeom>
          <a:noFill/>
          <a:ln w="19050" cap="flat" cmpd="sng" algn="ctr">
            <a:solidFill>
              <a:schemeClr val="accent5"/>
            </a:solidFill>
            <a:prstDash val="solid"/>
          </a:ln>
          <a:effectLst/>
        </p:spPr>
      </p:cxnSp>
      <p:sp>
        <p:nvSpPr>
          <p:cNvPr id="143" name="TextBox 142">
            <a:extLst>
              <a:ext uri="{FF2B5EF4-FFF2-40B4-BE49-F238E27FC236}">
                <a16:creationId xmlns:a16="http://schemas.microsoft.com/office/drawing/2014/main" id="{FB63FA29-2368-4AF4-9ADC-A690C3EB33C7}"/>
              </a:ext>
            </a:extLst>
          </p:cNvPr>
          <p:cNvSpPr txBox="1"/>
          <p:nvPr/>
        </p:nvSpPr>
        <p:spPr>
          <a:xfrm>
            <a:off x="196062" y="4455974"/>
            <a:ext cx="704786" cy="314258"/>
          </a:xfrm>
          <a:prstGeom prst="rect">
            <a:avLst/>
          </a:prstGeom>
          <a:noFill/>
        </p:spPr>
        <p:txBody>
          <a:bodyPr wrap="square" lIns="0" tIns="0" rIns="0" bIns="0" rtlCol="0" anchor="ctr" anchorCtr="0">
            <a:noAutofit/>
          </a:bodyPr>
          <a:lstStyle/>
          <a:p>
            <a:pPr algn="r" defTabSz="1018574" fontAlgn="base">
              <a:spcBef>
                <a:spcPct val="0"/>
              </a:spcBef>
              <a:spcAft>
                <a:spcPct val="0"/>
              </a:spcAft>
              <a:defRPr/>
            </a:pPr>
            <a:r>
              <a:rPr lang="en-US" sz="800" kern="0" dirty="0">
                <a:latin typeface="Verdana" panose="020B0604030504040204" pitchFamily="34" charset="0"/>
                <a:ea typeface="Verdana" panose="020B0604030504040204" pitchFamily="34" charset="0"/>
                <a:cs typeface="Segoe UI" panose="020B0502040204020203" pitchFamily="34" charset="0"/>
              </a:rPr>
              <a:t>Technologies and Tools</a:t>
            </a:r>
          </a:p>
        </p:txBody>
      </p:sp>
      <p:sp>
        <p:nvSpPr>
          <p:cNvPr id="146" name="Trapezoid 145">
            <a:extLst>
              <a:ext uri="{FF2B5EF4-FFF2-40B4-BE49-F238E27FC236}">
                <a16:creationId xmlns:a16="http://schemas.microsoft.com/office/drawing/2014/main" id="{479AF092-2D89-446E-BD21-236F4D91A7F8}"/>
              </a:ext>
            </a:extLst>
          </p:cNvPr>
          <p:cNvSpPr/>
          <p:nvPr/>
        </p:nvSpPr>
        <p:spPr bwMode="gray">
          <a:xfrm rot="10800000">
            <a:off x="2740068" y="3111406"/>
            <a:ext cx="6878609" cy="467628"/>
          </a:xfrm>
          <a:prstGeom prst="trapezoid">
            <a:avLst>
              <a:gd name="adj" fmla="val 497148"/>
            </a:avLst>
          </a:prstGeom>
          <a:solidFill>
            <a:srgbClr val="DDEFE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7" name="Group 146">
            <a:extLst>
              <a:ext uri="{FF2B5EF4-FFF2-40B4-BE49-F238E27FC236}">
                <a16:creationId xmlns:a16="http://schemas.microsoft.com/office/drawing/2014/main" id="{6435528A-7B35-45E9-8DA5-92DFAED50148}"/>
              </a:ext>
            </a:extLst>
          </p:cNvPr>
          <p:cNvGrpSpPr/>
          <p:nvPr/>
        </p:nvGrpSpPr>
        <p:grpSpPr>
          <a:xfrm>
            <a:off x="1128890" y="3467405"/>
            <a:ext cx="10465810" cy="2458502"/>
            <a:chOff x="1836540" y="3859547"/>
            <a:chExt cx="10514569" cy="2469956"/>
          </a:xfrm>
        </p:grpSpPr>
        <p:pic>
          <p:nvPicPr>
            <p:cNvPr id="148" name="Picture 147">
              <a:extLst>
                <a:ext uri="{FF2B5EF4-FFF2-40B4-BE49-F238E27FC236}">
                  <a16:creationId xmlns:a16="http://schemas.microsoft.com/office/drawing/2014/main" id="{D2CE0296-FF00-4FFB-90A2-C3F847D43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1709" y="4088108"/>
              <a:ext cx="317791" cy="360736"/>
            </a:xfrm>
            <a:prstGeom prst="rect">
              <a:avLst/>
            </a:prstGeom>
          </p:spPr>
        </p:pic>
        <p:sp>
          <p:nvSpPr>
            <p:cNvPr id="149" name="TextBox 148">
              <a:extLst>
                <a:ext uri="{FF2B5EF4-FFF2-40B4-BE49-F238E27FC236}">
                  <a16:creationId xmlns:a16="http://schemas.microsoft.com/office/drawing/2014/main" id="{61E433A0-E3A9-4120-8F52-FE021F3962E3}"/>
                </a:ext>
              </a:extLst>
            </p:cNvPr>
            <p:cNvSpPr txBox="1"/>
            <p:nvPr/>
          </p:nvSpPr>
          <p:spPr>
            <a:xfrm>
              <a:off x="6358814" y="4495247"/>
              <a:ext cx="633082" cy="96447"/>
            </a:xfrm>
            <a:prstGeom prst="rect">
              <a:avLst/>
            </a:prstGeom>
            <a:noFill/>
          </p:spPr>
          <p:txBody>
            <a:bodyPr wrap="square" lIns="0" tIns="0" rIns="0" bIns="0" rtlCol="0" anchor="t">
              <a:noAutofit/>
            </a:bodyPr>
            <a:lstStyle/>
            <a:p>
              <a:pPr algn="ctr"/>
              <a:r>
                <a:rPr lang="en-US" sz="800" dirty="0"/>
                <a:t>Amazon CloudWatch</a:t>
              </a:r>
            </a:p>
          </p:txBody>
        </p:sp>
        <p:pic>
          <p:nvPicPr>
            <p:cNvPr id="150" name="Picture 149">
              <a:extLst>
                <a:ext uri="{FF2B5EF4-FFF2-40B4-BE49-F238E27FC236}">
                  <a16:creationId xmlns:a16="http://schemas.microsoft.com/office/drawing/2014/main" id="{6DB4D1EE-F963-4A57-9E7F-12E0CDC5CA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3728" y="4081167"/>
              <a:ext cx="304213" cy="365055"/>
            </a:xfrm>
            <a:prstGeom prst="rect">
              <a:avLst/>
            </a:prstGeom>
          </p:spPr>
        </p:pic>
        <p:pic>
          <p:nvPicPr>
            <p:cNvPr id="151" name="Picture 150">
              <a:extLst>
                <a:ext uri="{FF2B5EF4-FFF2-40B4-BE49-F238E27FC236}">
                  <a16:creationId xmlns:a16="http://schemas.microsoft.com/office/drawing/2014/main" id="{C794314C-B697-4619-BE00-996B19A2ED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7913" y="4086815"/>
              <a:ext cx="314135" cy="376962"/>
            </a:xfrm>
            <a:prstGeom prst="rect">
              <a:avLst/>
            </a:prstGeom>
          </p:spPr>
        </p:pic>
        <p:sp>
          <p:nvSpPr>
            <p:cNvPr id="152" name="TextBox 151">
              <a:extLst>
                <a:ext uri="{FF2B5EF4-FFF2-40B4-BE49-F238E27FC236}">
                  <a16:creationId xmlns:a16="http://schemas.microsoft.com/office/drawing/2014/main" id="{E133485D-AE5B-4324-97B5-10FCE44ED99E}"/>
                </a:ext>
              </a:extLst>
            </p:cNvPr>
            <p:cNvSpPr txBox="1"/>
            <p:nvPr/>
          </p:nvSpPr>
          <p:spPr>
            <a:xfrm>
              <a:off x="7192643" y="4495247"/>
              <a:ext cx="633082" cy="96447"/>
            </a:xfrm>
            <a:prstGeom prst="rect">
              <a:avLst/>
            </a:prstGeom>
            <a:noFill/>
          </p:spPr>
          <p:txBody>
            <a:bodyPr wrap="square" lIns="0" tIns="0" rIns="0" bIns="0" rtlCol="0" anchor="t">
              <a:noAutofit/>
            </a:bodyPr>
            <a:lstStyle/>
            <a:p>
              <a:pPr algn="ctr"/>
              <a:r>
                <a:rPr lang="en-US" sz="800" dirty="0"/>
                <a:t>AWS</a:t>
              </a:r>
            </a:p>
            <a:p>
              <a:pPr algn="ctr"/>
              <a:r>
                <a:rPr lang="en-US" sz="800" dirty="0"/>
                <a:t>CloudTrail</a:t>
              </a:r>
            </a:p>
          </p:txBody>
        </p:sp>
        <p:sp>
          <p:nvSpPr>
            <p:cNvPr id="153" name="TextBox 152">
              <a:extLst>
                <a:ext uri="{FF2B5EF4-FFF2-40B4-BE49-F238E27FC236}">
                  <a16:creationId xmlns:a16="http://schemas.microsoft.com/office/drawing/2014/main" id="{06ED1AEF-42C0-47CB-A4EE-8D05B5BF2B9C}"/>
                </a:ext>
              </a:extLst>
            </p:cNvPr>
            <p:cNvSpPr txBox="1"/>
            <p:nvPr/>
          </p:nvSpPr>
          <p:spPr>
            <a:xfrm>
              <a:off x="7943635" y="4495247"/>
              <a:ext cx="633082" cy="96447"/>
            </a:xfrm>
            <a:prstGeom prst="rect">
              <a:avLst/>
            </a:prstGeom>
            <a:noFill/>
          </p:spPr>
          <p:txBody>
            <a:bodyPr wrap="square" lIns="0" tIns="0" rIns="0" bIns="0" rtlCol="0" anchor="t">
              <a:noAutofit/>
            </a:bodyPr>
            <a:lstStyle/>
            <a:p>
              <a:pPr algn="ctr"/>
              <a:r>
                <a:rPr lang="en-US" sz="800" dirty="0"/>
                <a:t>AWS </a:t>
              </a:r>
            </a:p>
            <a:p>
              <a:pPr algn="ctr"/>
              <a:r>
                <a:rPr lang="en-US" sz="800" dirty="0"/>
                <a:t>Config</a:t>
              </a:r>
            </a:p>
          </p:txBody>
        </p:sp>
        <p:sp>
          <p:nvSpPr>
            <p:cNvPr id="154" name="TextBox 153">
              <a:extLst>
                <a:ext uri="{FF2B5EF4-FFF2-40B4-BE49-F238E27FC236}">
                  <a16:creationId xmlns:a16="http://schemas.microsoft.com/office/drawing/2014/main" id="{7E083D08-1757-4AD3-9298-09019109160F}"/>
                </a:ext>
              </a:extLst>
            </p:cNvPr>
            <p:cNvSpPr txBox="1"/>
            <p:nvPr/>
          </p:nvSpPr>
          <p:spPr>
            <a:xfrm>
              <a:off x="2594158" y="4465756"/>
              <a:ext cx="640080" cy="274320"/>
            </a:xfrm>
            <a:prstGeom prst="rect">
              <a:avLst/>
            </a:prstGeom>
            <a:noFill/>
          </p:spPr>
          <p:txBody>
            <a:bodyPr wrap="square" lIns="0" tIns="0" rIns="0" bIns="0" rtlCol="0" anchor="t">
              <a:noAutofit/>
            </a:bodyPr>
            <a:lstStyle/>
            <a:p>
              <a:pPr algn="ctr"/>
              <a:r>
                <a:rPr lang="en-US" sz="800" dirty="0"/>
                <a:t>X.509 Certificate</a:t>
              </a:r>
              <a:endParaRPr lang="en-US" sz="1400" dirty="0"/>
            </a:p>
          </p:txBody>
        </p:sp>
        <p:pic>
          <p:nvPicPr>
            <p:cNvPr id="155" name="Picture 154">
              <a:extLst>
                <a:ext uri="{FF2B5EF4-FFF2-40B4-BE49-F238E27FC236}">
                  <a16:creationId xmlns:a16="http://schemas.microsoft.com/office/drawing/2014/main" id="{16711064-1BD0-44E2-955A-E9BB7E5495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5620" y="3993115"/>
              <a:ext cx="322078" cy="433140"/>
            </a:xfrm>
            <a:prstGeom prst="rect">
              <a:avLst/>
            </a:prstGeom>
          </p:spPr>
        </p:pic>
        <p:sp>
          <p:nvSpPr>
            <p:cNvPr id="156" name="TextBox 155">
              <a:extLst>
                <a:ext uri="{FF2B5EF4-FFF2-40B4-BE49-F238E27FC236}">
                  <a16:creationId xmlns:a16="http://schemas.microsoft.com/office/drawing/2014/main" id="{5D26E3A7-EFFB-443B-9449-7530E5EAEFBB}"/>
                </a:ext>
              </a:extLst>
            </p:cNvPr>
            <p:cNvSpPr txBox="1"/>
            <p:nvPr/>
          </p:nvSpPr>
          <p:spPr>
            <a:xfrm>
              <a:off x="1905778" y="4465756"/>
              <a:ext cx="640080" cy="274320"/>
            </a:xfrm>
            <a:prstGeom prst="rect">
              <a:avLst/>
            </a:prstGeom>
            <a:noFill/>
          </p:spPr>
          <p:txBody>
            <a:bodyPr wrap="square" lIns="0" tIns="0" rIns="0" bIns="0" rtlCol="0" anchor="t">
              <a:noAutofit/>
            </a:bodyPr>
            <a:lstStyle/>
            <a:p>
              <a:pPr algn="ctr"/>
              <a:r>
                <a:rPr lang="en-US" sz="800" dirty="0"/>
                <a:t>IAM Policy</a:t>
              </a:r>
              <a:endParaRPr lang="en-US" sz="1400" dirty="0"/>
            </a:p>
          </p:txBody>
        </p:sp>
        <p:pic>
          <p:nvPicPr>
            <p:cNvPr id="157" name="Picture 156">
              <a:extLst>
                <a:ext uri="{FF2B5EF4-FFF2-40B4-BE49-F238E27FC236}">
                  <a16:creationId xmlns:a16="http://schemas.microsoft.com/office/drawing/2014/main" id="{F7C299BD-9443-4F7D-9F34-EA567EF2BE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00202" y="4034842"/>
              <a:ext cx="251066" cy="401706"/>
            </a:xfrm>
            <a:prstGeom prst="rect">
              <a:avLst/>
            </a:prstGeom>
          </p:spPr>
        </p:pic>
        <p:sp>
          <p:nvSpPr>
            <p:cNvPr id="158" name="TextBox 157">
              <a:extLst>
                <a:ext uri="{FF2B5EF4-FFF2-40B4-BE49-F238E27FC236}">
                  <a16:creationId xmlns:a16="http://schemas.microsoft.com/office/drawing/2014/main" id="{47F3AEB8-EC0A-41CD-AC71-194236A67E26}"/>
                </a:ext>
              </a:extLst>
            </p:cNvPr>
            <p:cNvSpPr txBox="1"/>
            <p:nvPr/>
          </p:nvSpPr>
          <p:spPr>
            <a:xfrm>
              <a:off x="3288751" y="4465756"/>
              <a:ext cx="640080" cy="274320"/>
            </a:xfrm>
            <a:prstGeom prst="rect">
              <a:avLst/>
            </a:prstGeom>
            <a:noFill/>
          </p:spPr>
          <p:txBody>
            <a:bodyPr wrap="square" lIns="0" tIns="0" rIns="0" bIns="0" rtlCol="0" anchor="t">
              <a:noAutofit/>
            </a:bodyPr>
            <a:lstStyle/>
            <a:p>
              <a:pPr algn="ctr"/>
              <a:r>
                <a:rPr lang="en-US" sz="800" dirty="0"/>
                <a:t>TLS enabled MQTT</a:t>
              </a:r>
              <a:endParaRPr lang="en-US" sz="1400" dirty="0"/>
            </a:p>
          </p:txBody>
        </p:sp>
        <p:pic>
          <p:nvPicPr>
            <p:cNvPr id="159" name="Picture 158">
              <a:extLst>
                <a:ext uri="{FF2B5EF4-FFF2-40B4-BE49-F238E27FC236}">
                  <a16:creationId xmlns:a16="http://schemas.microsoft.com/office/drawing/2014/main" id="{59043B1D-B67E-43C7-A082-97F69F72307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55230" y="4027564"/>
              <a:ext cx="315149" cy="332033"/>
            </a:xfrm>
            <a:prstGeom prst="rect">
              <a:avLst/>
            </a:prstGeom>
          </p:spPr>
        </p:pic>
        <p:sp>
          <p:nvSpPr>
            <p:cNvPr id="160" name="TextBox 159">
              <a:extLst>
                <a:ext uri="{FF2B5EF4-FFF2-40B4-BE49-F238E27FC236}">
                  <a16:creationId xmlns:a16="http://schemas.microsoft.com/office/drawing/2014/main" id="{ACE934D3-EBBB-4226-A4D3-D81B23F4B7C9}"/>
                </a:ext>
              </a:extLst>
            </p:cNvPr>
            <p:cNvSpPr txBox="1"/>
            <p:nvPr/>
          </p:nvSpPr>
          <p:spPr>
            <a:xfrm>
              <a:off x="1865938" y="5182844"/>
              <a:ext cx="743625" cy="253346"/>
            </a:xfrm>
            <a:prstGeom prst="rect">
              <a:avLst/>
            </a:prstGeom>
            <a:noFill/>
          </p:spPr>
          <p:txBody>
            <a:bodyPr wrap="square" lIns="0" tIns="0" rIns="0" bIns="0" rtlCol="0" anchor="t">
              <a:noAutofit/>
            </a:bodyPr>
            <a:lstStyle/>
            <a:p>
              <a:pPr algn="ctr"/>
              <a:r>
                <a:rPr lang="en-US" sz="800" dirty="0"/>
                <a:t>AWS IoT Device Management</a:t>
              </a:r>
              <a:endParaRPr lang="en-US" sz="1400" dirty="0"/>
            </a:p>
          </p:txBody>
        </p:sp>
        <p:sp>
          <p:nvSpPr>
            <p:cNvPr id="161" name="TextBox 160">
              <a:extLst>
                <a:ext uri="{FF2B5EF4-FFF2-40B4-BE49-F238E27FC236}">
                  <a16:creationId xmlns:a16="http://schemas.microsoft.com/office/drawing/2014/main" id="{B0A4D7FC-850D-40AF-AF92-4A07CAF0ADB0}"/>
                </a:ext>
              </a:extLst>
            </p:cNvPr>
            <p:cNvSpPr txBox="1"/>
            <p:nvPr/>
          </p:nvSpPr>
          <p:spPr>
            <a:xfrm>
              <a:off x="2578011" y="5182844"/>
              <a:ext cx="640080" cy="274320"/>
            </a:xfrm>
            <a:prstGeom prst="rect">
              <a:avLst/>
            </a:prstGeom>
            <a:noFill/>
          </p:spPr>
          <p:txBody>
            <a:bodyPr wrap="square" lIns="0" tIns="0" rIns="0" bIns="0" rtlCol="0" anchor="t">
              <a:noAutofit/>
            </a:bodyPr>
            <a:lstStyle/>
            <a:p>
              <a:pPr algn="ctr"/>
              <a:r>
                <a:rPr lang="en-US" sz="800" dirty="0"/>
                <a:t>Amazon FreeRTOS</a:t>
              </a:r>
              <a:endParaRPr lang="en-US" sz="1400" dirty="0"/>
            </a:p>
          </p:txBody>
        </p:sp>
        <p:sp>
          <p:nvSpPr>
            <p:cNvPr id="162" name="TextBox 161">
              <a:extLst>
                <a:ext uri="{FF2B5EF4-FFF2-40B4-BE49-F238E27FC236}">
                  <a16:creationId xmlns:a16="http://schemas.microsoft.com/office/drawing/2014/main" id="{CF25AADD-5B62-4014-B76A-16F8D094434F}"/>
                </a:ext>
              </a:extLst>
            </p:cNvPr>
            <p:cNvSpPr txBox="1"/>
            <p:nvPr/>
          </p:nvSpPr>
          <p:spPr>
            <a:xfrm>
              <a:off x="9926577" y="4521555"/>
              <a:ext cx="640080" cy="274320"/>
            </a:xfrm>
            <a:prstGeom prst="rect">
              <a:avLst/>
            </a:prstGeom>
            <a:noFill/>
          </p:spPr>
          <p:txBody>
            <a:bodyPr wrap="square" lIns="0" tIns="0" rIns="0" bIns="0" rtlCol="0" anchor="t">
              <a:noAutofit/>
            </a:bodyPr>
            <a:lstStyle/>
            <a:p>
              <a:pPr algn="ctr"/>
              <a:r>
                <a:rPr lang="en-US" sz="800" dirty="0"/>
                <a:t>IoT Jobs</a:t>
              </a:r>
              <a:endParaRPr lang="en-US" sz="1400" dirty="0"/>
            </a:p>
          </p:txBody>
        </p:sp>
        <p:sp>
          <p:nvSpPr>
            <p:cNvPr id="163" name="TextBox 162">
              <a:extLst>
                <a:ext uri="{FF2B5EF4-FFF2-40B4-BE49-F238E27FC236}">
                  <a16:creationId xmlns:a16="http://schemas.microsoft.com/office/drawing/2014/main" id="{0501D230-9D0C-480C-8A8C-E2ADD21C4629}"/>
                </a:ext>
              </a:extLst>
            </p:cNvPr>
            <p:cNvSpPr txBox="1"/>
            <p:nvPr/>
          </p:nvSpPr>
          <p:spPr>
            <a:xfrm>
              <a:off x="10601495" y="4521555"/>
              <a:ext cx="640080" cy="274320"/>
            </a:xfrm>
            <a:prstGeom prst="rect">
              <a:avLst/>
            </a:prstGeom>
            <a:noFill/>
          </p:spPr>
          <p:txBody>
            <a:bodyPr wrap="square" lIns="0" tIns="0" rIns="0" bIns="0" rtlCol="0" anchor="t">
              <a:noAutofit/>
            </a:bodyPr>
            <a:lstStyle/>
            <a:p>
              <a:pPr algn="ctr"/>
              <a:r>
                <a:rPr lang="en-US" sz="800" dirty="0"/>
                <a:t>Sub/Pub Service</a:t>
              </a:r>
              <a:endParaRPr lang="en-US" sz="1400" dirty="0"/>
            </a:p>
          </p:txBody>
        </p:sp>
        <p:pic>
          <p:nvPicPr>
            <p:cNvPr id="164" name="Picture 163">
              <a:extLst>
                <a:ext uri="{FF2B5EF4-FFF2-40B4-BE49-F238E27FC236}">
                  <a16:creationId xmlns:a16="http://schemas.microsoft.com/office/drawing/2014/main" id="{98753418-2FD0-4F16-BB87-122D03DEB0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68827" y="4106674"/>
              <a:ext cx="264209" cy="360286"/>
            </a:xfrm>
            <a:prstGeom prst="rect">
              <a:avLst/>
            </a:prstGeom>
          </p:spPr>
        </p:pic>
        <p:pic>
          <p:nvPicPr>
            <p:cNvPr id="165" name="Picture 164">
              <a:extLst>
                <a:ext uri="{FF2B5EF4-FFF2-40B4-BE49-F238E27FC236}">
                  <a16:creationId xmlns:a16="http://schemas.microsoft.com/office/drawing/2014/main" id="{913CCC1A-D1C7-4A40-8F4C-C48204083F6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139978" y="4017244"/>
              <a:ext cx="217635" cy="412362"/>
            </a:xfrm>
            <a:prstGeom prst="rect">
              <a:avLst/>
            </a:prstGeom>
          </p:spPr>
        </p:pic>
        <p:sp>
          <p:nvSpPr>
            <p:cNvPr id="166" name="TextBox 165">
              <a:extLst>
                <a:ext uri="{FF2B5EF4-FFF2-40B4-BE49-F238E27FC236}">
                  <a16:creationId xmlns:a16="http://schemas.microsoft.com/office/drawing/2014/main" id="{95567150-E383-47A0-94AC-206D8A176E6C}"/>
                </a:ext>
              </a:extLst>
            </p:cNvPr>
            <p:cNvSpPr txBox="1"/>
            <p:nvPr/>
          </p:nvSpPr>
          <p:spPr>
            <a:xfrm>
              <a:off x="3921086" y="4465756"/>
              <a:ext cx="640080" cy="155448"/>
            </a:xfrm>
            <a:prstGeom prst="rect">
              <a:avLst/>
            </a:prstGeom>
            <a:noFill/>
          </p:spPr>
          <p:txBody>
            <a:bodyPr wrap="square" lIns="0" tIns="0" rIns="0" bIns="0" rtlCol="0" anchor="t">
              <a:noAutofit/>
            </a:bodyPr>
            <a:lstStyle/>
            <a:p>
              <a:pPr algn="ctr"/>
              <a:r>
                <a:rPr lang="en-US" sz="700" dirty="0"/>
                <a:t>IAM</a:t>
              </a:r>
            </a:p>
          </p:txBody>
        </p:sp>
        <p:sp>
          <p:nvSpPr>
            <p:cNvPr id="167" name="TextBox 166">
              <a:extLst>
                <a:ext uri="{FF2B5EF4-FFF2-40B4-BE49-F238E27FC236}">
                  <a16:creationId xmlns:a16="http://schemas.microsoft.com/office/drawing/2014/main" id="{6AE74BCC-F89E-44A1-AB9B-5E3AAD6D3114}"/>
                </a:ext>
              </a:extLst>
            </p:cNvPr>
            <p:cNvSpPr txBox="1"/>
            <p:nvPr/>
          </p:nvSpPr>
          <p:spPr>
            <a:xfrm>
              <a:off x="9196847" y="5294266"/>
              <a:ext cx="640080" cy="274320"/>
            </a:xfrm>
            <a:prstGeom prst="rect">
              <a:avLst/>
            </a:prstGeom>
            <a:noFill/>
          </p:spPr>
          <p:txBody>
            <a:bodyPr wrap="square" lIns="0" tIns="0" rIns="0" bIns="0" rtlCol="0" anchor="t">
              <a:noAutofit/>
            </a:bodyPr>
            <a:lstStyle/>
            <a:p>
              <a:pPr algn="ctr"/>
              <a:r>
                <a:rPr lang="en-US" sz="800" dirty="0"/>
                <a:t>Device Gateway</a:t>
              </a:r>
              <a:endParaRPr lang="en-US" sz="1400" dirty="0"/>
            </a:p>
          </p:txBody>
        </p:sp>
        <p:sp>
          <p:nvSpPr>
            <p:cNvPr id="168" name="TextBox 167">
              <a:extLst>
                <a:ext uri="{FF2B5EF4-FFF2-40B4-BE49-F238E27FC236}">
                  <a16:creationId xmlns:a16="http://schemas.microsoft.com/office/drawing/2014/main" id="{3442370C-C0D1-42AA-9378-ECAA6767C993}"/>
                </a:ext>
              </a:extLst>
            </p:cNvPr>
            <p:cNvSpPr txBox="1"/>
            <p:nvPr/>
          </p:nvSpPr>
          <p:spPr>
            <a:xfrm>
              <a:off x="11433998" y="4521555"/>
              <a:ext cx="640080" cy="274320"/>
            </a:xfrm>
            <a:prstGeom prst="rect">
              <a:avLst/>
            </a:prstGeom>
            <a:noFill/>
          </p:spPr>
          <p:txBody>
            <a:bodyPr wrap="square" lIns="0" tIns="0" rIns="0" bIns="0" rtlCol="0" anchor="t">
              <a:noAutofit/>
            </a:bodyPr>
            <a:lstStyle/>
            <a:p>
              <a:pPr algn="ctr"/>
              <a:r>
                <a:rPr lang="en-US" sz="800" dirty="0"/>
                <a:t>IoT Shadow</a:t>
              </a:r>
              <a:endParaRPr lang="en-US" sz="1400" dirty="0"/>
            </a:p>
          </p:txBody>
        </p:sp>
        <p:sp>
          <p:nvSpPr>
            <p:cNvPr id="169" name="TextBox 168">
              <a:extLst>
                <a:ext uri="{FF2B5EF4-FFF2-40B4-BE49-F238E27FC236}">
                  <a16:creationId xmlns:a16="http://schemas.microsoft.com/office/drawing/2014/main" id="{0FC6F8B1-F0EA-4EBD-B1CB-A150F1AF0628}"/>
                </a:ext>
              </a:extLst>
            </p:cNvPr>
            <p:cNvSpPr txBox="1"/>
            <p:nvPr/>
          </p:nvSpPr>
          <p:spPr>
            <a:xfrm>
              <a:off x="6310202" y="5223918"/>
              <a:ext cx="762306" cy="163171"/>
            </a:xfrm>
            <a:prstGeom prst="rect">
              <a:avLst/>
            </a:prstGeom>
            <a:noFill/>
          </p:spPr>
          <p:txBody>
            <a:bodyPr wrap="square" lIns="0" tIns="0" rIns="0" bIns="0" rtlCol="0" anchor="t">
              <a:noAutofit/>
            </a:bodyPr>
            <a:lstStyle/>
            <a:p>
              <a:pPr algn="ctr"/>
              <a:r>
                <a:rPr lang="en-US" sz="800" dirty="0"/>
                <a:t>IoT Core Dashboard</a:t>
              </a:r>
            </a:p>
          </p:txBody>
        </p:sp>
        <p:sp>
          <p:nvSpPr>
            <p:cNvPr id="170" name="TextBox 169">
              <a:extLst>
                <a:ext uri="{FF2B5EF4-FFF2-40B4-BE49-F238E27FC236}">
                  <a16:creationId xmlns:a16="http://schemas.microsoft.com/office/drawing/2014/main" id="{6E891F64-88AA-462C-AE34-015E43D396CB}"/>
                </a:ext>
              </a:extLst>
            </p:cNvPr>
            <p:cNvSpPr txBox="1"/>
            <p:nvPr/>
          </p:nvSpPr>
          <p:spPr>
            <a:xfrm>
              <a:off x="3948189" y="5209674"/>
              <a:ext cx="640080" cy="155448"/>
            </a:xfrm>
            <a:prstGeom prst="rect">
              <a:avLst/>
            </a:prstGeom>
            <a:noFill/>
          </p:spPr>
          <p:txBody>
            <a:bodyPr wrap="square" lIns="0" tIns="0" rIns="0" bIns="0" rtlCol="0" anchor="t">
              <a:noAutofit/>
            </a:bodyPr>
            <a:lstStyle/>
            <a:p>
              <a:pPr algn="ctr"/>
              <a:r>
                <a:rPr lang="en-US" sz="800" spc="-50" dirty="0"/>
                <a:t>AWS </a:t>
              </a:r>
            </a:p>
            <a:p>
              <a:pPr algn="ctr"/>
              <a:r>
                <a:rPr lang="en-US" sz="800" spc="-50" dirty="0"/>
                <a:t>KMS</a:t>
              </a:r>
            </a:p>
          </p:txBody>
        </p:sp>
        <p:pic>
          <p:nvPicPr>
            <p:cNvPr id="171" name="Picture 170">
              <a:extLst>
                <a:ext uri="{FF2B5EF4-FFF2-40B4-BE49-F238E27FC236}">
                  <a16:creationId xmlns:a16="http://schemas.microsoft.com/office/drawing/2014/main" id="{867CEC15-6527-4CA5-ADC1-0785FC19053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119599" y="4787132"/>
              <a:ext cx="309074" cy="370889"/>
            </a:xfrm>
            <a:prstGeom prst="rect">
              <a:avLst/>
            </a:prstGeom>
          </p:spPr>
        </p:pic>
        <p:sp>
          <p:nvSpPr>
            <p:cNvPr id="172" name="TextBox 171">
              <a:extLst>
                <a:ext uri="{FF2B5EF4-FFF2-40B4-BE49-F238E27FC236}">
                  <a16:creationId xmlns:a16="http://schemas.microsoft.com/office/drawing/2014/main" id="{4D873BA3-B768-4147-81A8-250537587812}"/>
                </a:ext>
              </a:extLst>
            </p:cNvPr>
            <p:cNvSpPr txBox="1"/>
            <p:nvPr/>
          </p:nvSpPr>
          <p:spPr>
            <a:xfrm>
              <a:off x="5541903" y="4404503"/>
              <a:ext cx="688682" cy="160944"/>
            </a:xfrm>
            <a:prstGeom prst="rect">
              <a:avLst/>
            </a:prstGeom>
            <a:noFill/>
          </p:spPr>
          <p:txBody>
            <a:bodyPr wrap="square" lIns="0" tIns="0" rIns="0" bIns="0" rtlCol="0" anchor="t">
              <a:noAutofit/>
            </a:bodyPr>
            <a:lstStyle/>
            <a:p>
              <a:pPr algn="ctr"/>
              <a:r>
                <a:rPr lang="en-US" sz="800" dirty="0"/>
                <a:t>AWS IoT Device Defender</a:t>
              </a:r>
            </a:p>
          </p:txBody>
        </p:sp>
        <p:sp>
          <p:nvSpPr>
            <p:cNvPr id="173" name="TextBox 172">
              <a:extLst>
                <a:ext uri="{FF2B5EF4-FFF2-40B4-BE49-F238E27FC236}">
                  <a16:creationId xmlns:a16="http://schemas.microsoft.com/office/drawing/2014/main" id="{22B6AC14-E828-4CD4-A842-2A2BA0140518}"/>
                </a:ext>
              </a:extLst>
            </p:cNvPr>
            <p:cNvSpPr txBox="1"/>
            <p:nvPr/>
          </p:nvSpPr>
          <p:spPr>
            <a:xfrm>
              <a:off x="7203525" y="5291493"/>
              <a:ext cx="688682" cy="160944"/>
            </a:xfrm>
            <a:prstGeom prst="rect">
              <a:avLst/>
            </a:prstGeom>
            <a:noFill/>
          </p:spPr>
          <p:txBody>
            <a:bodyPr wrap="square" lIns="0" tIns="0" rIns="0" bIns="0" rtlCol="0" anchor="t">
              <a:noAutofit/>
            </a:bodyPr>
            <a:lstStyle/>
            <a:p>
              <a:pPr algn="ctr"/>
              <a:r>
                <a:rPr lang="en-US" sz="800" dirty="0"/>
                <a:t>AWS IoT Analytics</a:t>
              </a:r>
            </a:p>
          </p:txBody>
        </p:sp>
        <p:grpSp>
          <p:nvGrpSpPr>
            <p:cNvPr id="174" name="Group 173">
              <a:extLst>
                <a:ext uri="{FF2B5EF4-FFF2-40B4-BE49-F238E27FC236}">
                  <a16:creationId xmlns:a16="http://schemas.microsoft.com/office/drawing/2014/main" id="{E583F864-E125-4EC8-8661-537A6775F617}"/>
                </a:ext>
              </a:extLst>
            </p:cNvPr>
            <p:cNvGrpSpPr/>
            <p:nvPr/>
          </p:nvGrpSpPr>
          <p:grpSpPr>
            <a:xfrm>
              <a:off x="9916012" y="4907884"/>
              <a:ext cx="699130" cy="520791"/>
              <a:chOff x="3603235" y="831377"/>
              <a:chExt cx="894752" cy="721547"/>
            </a:xfrm>
          </p:grpSpPr>
          <p:pic>
            <p:nvPicPr>
              <p:cNvPr id="253" name="Picture 252">
                <a:extLst>
                  <a:ext uri="{FF2B5EF4-FFF2-40B4-BE49-F238E27FC236}">
                    <a16:creationId xmlns:a16="http://schemas.microsoft.com/office/drawing/2014/main" id="{0134C170-8072-4ADE-B521-D8E6B062EC4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837974" y="831377"/>
                <a:ext cx="423770" cy="508525"/>
              </a:xfrm>
              <a:prstGeom prst="rect">
                <a:avLst/>
              </a:prstGeom>
            </p:spPr>
          </p:pic>
          <p:sp>
            <p:nvSpPr>
              <p:cNvPr id="254" name="TextBox 253">
                <a:extLst>
                  <a:ext uri="{FF2B5EF4-FFF2-40B4-BE49-F238E27FC236}">
                    <a16:creationId xmlns:a16="http://schemas.microsoft.com/office/drawing/2014/main" id="{7C54D92E-030C-4C22-A0FD-3530CF5CB3EF}"/>
                  </a:ext>
                </a:extLst>
              </p:cNvPr>
              <p:cNvSpPr txBox="1"/>
              <p:nvPr/>
            </p:nvSpPr>
            <p:spPr>
              <a:xfrm>
                <a:off x="3603235" y="1397291"/>
                <a:ext cx="894752" cy="155633"/>
              </a:xfrm>
              <a:prstGeom prst="rect">
                <a:avLst/>
              </a:prstGeom>
              <a:noFill/>
            </p:spPr>
            <p:txBody>
              <a:bodyPr wrap="square" lIns="0" tIns="0" rIns="0" bIns="0" rtlCol="0" anchor="t">
                <a:noAutofit/>
              </a:bodyPr>
              <a:lstStyle/>
              <a:p>
                <a:pPr algn="ctr"/>
                <a:r>
                  <a:rPr lang="en-US" sz="800" dirty="0"/>
                  <a:t>Amazon</a:t>
                </a:r>
              </a:p>
              <a:p>
                <a:pPr algn="ctr"/>
                <a:r>
                  <a:rPr lang="en-US" sz="800" dirty="0"/>
                  <a:t>SQS</a:t>
                </a:r>
              </a:p>
            </p:txBody>
          </p:sp>
        </p:grpSp>
        <p:sp>
          <p:nvSpPr>
            <p:cNvPr id="175" name="TextBox 174">
              <a:extLst>
                <a:ext uri="{FF2B5EF4-FFF2-40B4-BE49-F238E27FC236}">
                  <a16:creationId xmlns:a16="http://schemas.microsoft.com/office/drawing/2014/main" id="{864F10E9-C7E9-49C6-8D5C-AB60B9BE6CD2}"/>
                </a:ext>
              </a:extLst>
            </p:cNvPr>
            <p:cNvSpPr txBox="1"/>
            <p:nvPr/>
          </p:nvSpPr>
          <p:spPr>
            <a:xfrm>
              <a:off x="2572553" y="6017689"/>
              <a:ext cx="640080" cy="274320"/>
            </a:xfrm>
            <a:prstGeom prst="rect">
              <a:avLst/>
            </a:prstGeom>
            <a:noFill/>
          </p:spPr>
          <p:txBody>
            <a:bodyPr wrap="square" lIns="0" tIns="0" rIns="0" bIns="0" rtlCol="0" anchor="t">
              <a:noAutofit/>
            </a:bodyPr>
            <a:lstStyle/>
            <a:p>
              <a:pPr algn="ctr"/>
              <a:r>
                <a:rPr lang="en-US" sz="800" dirty="0"/>
                <a:t>Security Hardening</a:t>
              </a:r>
              <a:endParaRPr lang="en-US" sz="1400" dirty="0"/>
            </a:p>
          </p:txBody>
        </p:sp>
        <p:sp>
          <p:nvSpPr>
            <p:cNvPr id="176" name="TextBox 175">
              <a:extLst>
                <a:ext uri="{FF2B5EF4-FFF2-40B4-BE49-F238E27FC236}">
                  <a16:creationId xmlns:a16="http://schemas.microsoft.com/office/drawing/2014/main" id="{239C6B63-51C7-4EA6-81F3-8A5908BADF01}"/>
                </a:ext>
              </a:extLst>
            </p:cNvPr>
            <p:cNvSpPr txBox="1"/>
            <p:nvPr/>
          </p:nvSpPr>
          <p:spPr>
            <a:xfrm>
              <a:off x="3263938" y="6038260"/>
              <a:ext cx="731520" cy="155632"/>
            </a:xfrm>
            <a:prstGeom prst="rect">
              <a:avLst/>
            </a:prstGeom>
            <a:noFill/>
          </p:spPr>
          <p:txBody>
            <a:bodyPr wrap="square" lIns="0" tIns="0" rIns="0" bIns="0" rtlCol="0" anchor="t">
              <a:noAutofit/>
            </a:bodyPr>
            <a:lstStyle/>
            <a:p>
              <a:pPr algn="ctr"/>
              <a:r>
                <a:rPr lang="en-US" sz="800" dirty="0"/>
                <a:t>AWS Direct</a:t>
              </a:r>
            </a:p>
            <a:p>
              <a:pPr algn="ctr"/>
              <a:r>
                <a:rPr lang="en-US" sz="800" dirty="0"/>
                <a:t>Connect</a:t>
              </a:r>
            </a:p>
          </p:txBody>
        </p:sp>
        <p:pic>
          <p:nvPicPr>
            <p:cNvPr id="177" name="Picture 176">
              <a:extLst>
                <a:ext uri="{FF2B5EF4-FFF2-40B4-BE49-F238E27FC236}">
                  <a16:creationId xmlns:a16="http://schemas.microsoft.com/office/drawing/2014/main" id="{BD515009-2E7A-44A3-9A7C-B69DB58660A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455230" y="5637878"/>
              <a:ext cx="303501" cy="364202"/>
            </a:xfrm>
            <a:prstGeom prst="rect">
              <a:avLst/>
            </a:prstGeom>
          </p:spPr>
        </p:pic>
        <p:sp>
          <p:nvSpPr>
            <p:cNvPr id="178" name="TextBox 177">
              <a:extLst>
                <a:ext uri="{FF2B5EF4-FFF2-40B4-BE49-F238E27FC236}">
                  <a16:creationId xmlns:a16="http://schemas.microsoft.com/office/drawing/2014/main" id="{56BFB9E3-8CF2-4614-9B0A-8E541438E599}"/>
                </a:ext>
              </a:extLst>
            </p:cNvPr>
            <p:cNvSpPr txBox="1"/>
            <p:nvPr/>
          </p:nvSpPr>
          <p:spPr>
            <a:xfrm>
              <a:off x="3928831" y="6048339"/>
              <a:ext cx="640080" cy="274320"/>
            </a:xfrm>
            <a:prstGeom prst="rect">
              <a:avLst/>
            </a:prstGeom>
            <a:noFill/>
          </p:spPr>
          <p:txBody>
            <a:bodyPr wrap="square" lIns="0" tIns="0" rIns="0" bIns="0" rtlCol="0" anchor="t">
              <a:noAutofit/>
            </a:bodyPr>
            <a:lstStyle/>
            <a:p>
              <a:pPr algn="ctr"/>
              <a:r>
                <a:rPr lang="en-US" sz="800" dirty="0"/>
                <a:t>Amazon</a:t>
              </a:r>
            </a:p>
            <a:p>
              <a:pPr algn="ctr"/>
              <a:r>
                <a:rPr lang="en-US" sz="800" dirty="0"/>
                <a:t>VPN</a:t>
              </a:r>
            </a:p>
          </p:txBody>
        </p:sp>
        <p:pic>
          <p:nvPicPr>
            <p:cNvPr id="179" name="Picture 178">
              <a:extLst>
                <a:ext uri="{FF2B5EF4-FFF2-40B4-BE49-F238E27FC236}">
                  <a16:creationId xmlns:a16="http://schemas.microsoft.com/office/drawing/2014/main" id="{F4D7EE14-4945-4673-ACFC-4A1927119E8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065238" y="5661208"/>
              <a:ext cx="389463" cy="310127"/>
            </a:xfrm>
            <a:prstGeom prst="rect">
              <a:avLst/>
            </a:prstGeom>
          </p:spPr>
        </p:pic>
        <p:pic>
          <p:nvPicPr>
            <p:cNvPr id="180" name="Picture 179">
              <a:extLst>
                <a:ext uri="{FF2B5EF4-FFF2-40B4-BE49-F238E27FC236}">
                  <a16:creationId xmlns:a16="http://schemas.microsoft.com/office/drawing/2014/main" id="{4A112705-0C60-4D01-BECC-113F7C5195C8}"/>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721364" y="4048472"/>
              <a:ext cx="284322" cy="341186"/>
            </a:xfrm>
            <a:prstGeom prst="rect">
              <a:avLst/>
            </a:prstGeom>
          </p:spPr>
        </p:pic>
        <p:sp>
          <p:nvSpPr>
            <p:cNvPr id="181" name="TextBox 180">
              <a:extLst>
                <a:ext uri="{FF2B5EF4-FFF2-40B4-BE49-F238E27FC236}">
                  <a16:creationId xmlns:a16="http://schemas.microsoft.com/office/drawing/2014/main" id="{306ACF0A-B72A-44C5-87CE-49D09D5D9130}"/>
                </a:ext>
              </a:extLst>
            </p:cNvPr>
            <p:cNvSpPr txBox="1"/>
            <p:nvPr/>
          </p:nvSpPr>
          <p:spPr>
            <a:xfrm>
              <a:off x="4429462" y="4465756"/>
              <a:ext cx="894752" cy="155632"/>
            </a:xfrm>
            <a:prstGeom prst="rect">
              <a:avLst/>
            </a:prstGeom>
            <a:noFill/>
          </p:spPr>
          <p:txBody>
            <a:bodyPr wrap="square" lIns="0" tIns="0" rIns="0" bIns="0" rtlCol="0" anchor="t">
              <a:noAutofit/>
            </a:bodyPr>
            <a:lstStyle/>
            <a:p>
              <a:pPr algn="ctr"/>
              <a:r>
                <a:rPr lang="en-US" sz="800" dirty="0"/>
                <a:t>Amazon</a:t>
              </a:r>
            </a:p>
            <a:p>
              <a:pPr algn="ctr"/>
              <a:r>
                <a:rPr lang="en-US" sz="800" dirty="0"/>
                <a:t>Cognito</a:t>
              </a:r>
              <a:endParaRPr lang="en-US" dirty="0"/>
            </a:p>
          </p:txBody>
        </p:sp>
        <p:pic>
          <p:nvPicPr>
            <p:cNvPr id="182" name="Picture 181">
              <a:extLst>
                <a:ext uri="{FF2B5EF4-FFF2-40B4-BE49-F238E27FC236}">
                  <a16:creationId xmlns:a16="http://schemas.microsoft.com/office/drawing/2014/main" id="{08BF0D24-700D-438A-8AF1-8FD05D7AD8F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366756" y="4096108"/>
              <a:ext cx="325315" cy="392291"/>
            </a:xfrm>
            <a:prstGeom prst="rect">
              <a:avLst/>
            </a:prstGeom>
          </p:spPr>
        </p:pic>
        <p:sp>
          <p:nvSpPr>
            <p:cNvPr id="183" name="TextBox 182">
              <a:extLst>
                <a:ext uri="{FF2B5EF4-FFF2-40B4-BE49-F238E27FC236}">
                  <a16:creationId xmlns:a16="http://schemas.microsoft.com/office/drawing/2014/main" id="{900AF565-16E1-4508-8613-58021D20AD50}"/>
                </a:ext>
              </a:extLst>
            </p:cNvPr>
            <p:cNvSpPr txBox="1"/>
            <p:nvPr/>
          </p:nvSpPr>
          <p:spPr>
            <a:xfrm>
              <a:off x="9074936" y="4521555"/>
              <a:ext cx="943550" cy="155448"/>
            </a:xfrm>
            <a:prstGeom prst="rect">
              <a:avLst/>
            </a:prstGeom>
            <a:noFill/>
          </p:spPr>
          <p:txBody>
            <a:bodyPr wrap="square" lIns="0" tIns="0" rIns="0" bIns="0" rtlCol="0" anchor="t">
              <a:noAutofit/>
            </a:bodyPr>
            <a:lstStyle/>
            <a:p>
              <a:pPr algn="ctr"/>
              <a:r>
                <a:rPr lang="en-US" sz="800" dirty="0"/>
                <a:t>AWS </a:t>
              </a:r>
            </a:p>
            <a:p>
              <a:pPr algn="ctr"/>
              <a:r>
                <a:rPr lang="en-US" sz="800" dirty="0"/>
                <a:t>Greengrass</a:t>
              </a:r>
            </a:p>
          </p:txBody>
        </p:sp>
        <p:sp>
          <p:nvSpPr>
            <p:cNvPr id="184" name="TextBox 183">
              <a:extLst>
                <a:ext uri="{FF2B5EF4-FFF2-40B4-BE49-F238E27FC236}">
                  <a16:creationId xmlns:a16="http://schemas.microsoft.com/office/drawing/2014/main" id="{335A83A7-FD64-489E-907E-32096C1F3AEF}"/>
                </a:ext>
              </a:extLst>
            </p:cNvPr>
            <p:cNvSpPr txBox="1"/>
            <p:nvPr/>
          </p:nvSpPr>
          <p:spPr>
            <a:xfrm>
              <a:off x="10589047" y="5310384"/>
              <a:ext cx="740331" cy="294822"/>
            </a:xfrm>
            <a:prstGeom prst="rect">
              <a:avLst/>
            </a:prstGeom>
            <a:noFill/>
          </p:spPr>
          <p:txBody>
            <a:bodyPr wrap="square" lIns="0" tIns="0" rIns="0" bIns="0" rtlCol="0" anchor="t">
              <a:noAutofit/>
            </a:bodyPr>
            <a:lstStyle/>
            <a:p>
              <a:pPr algn="ctr"/>
              <a:r>
                <a:rPr lang="en-US" sz="800" dirty="0"/>
                <a:t>Lambda</a:t>
              </a:r>
            </a:p>
          </p:txBody>
        </p:sp>
        <p:pic>
          <p:nvPicPr>
            <p:cNvPr id="185" name="Picture 184">
              <a:extLst>
                <a:ext uri="{FF2B5EF4-FFF2-40B4-BE49-F238E27FC236}">
                  <a16:creationId xmlns:a16="http://schemas.microsoft.com/office/drawing/2014/main" id="{9A6E32F1-7F35-4439-BB1F-EEAD2B88E79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773345" y="4920364"/>
              <a:ext cx="320596" cy="336626"/>
            </a:xfrm>
            <a:prstGeom prst="rect">
              <a:avLst/>
            </a:prstGeom>
          </p:spPr>
        </p:pic>
        <p:pic>
          <p:nvPicPr>
            <p:cNvPr id="186" name="Picture 185">
              <a:extLst>
                <a:ext uri="{FF2B5EF4-FFF2-40B4-BE49-F238E27FC236}">
                  <a16:creationId xmlns:a16="http://schemas.microsoft.com/office/drawing/2014/main" id="{AF9077D1-7A50-4EC6-9657-1812257ECB7F}"/>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558286" y="4116449"/>
              <a:ext cx="326197" cy="343366"/>
            </a:xfrm>
            <a:prstGeom prst="rect">
              <a:avLst/>
            </a:prstGeom>
          </p:spPr>
        </p:pic>
        <p:grpSp>
          <p:nvGrpSpPr>
            <p:cNvPr id="187" name="Group 186">
              <a:extLst>
                <a:ext uri="{FF2B5EF4-FFF2-40B4-BE49-F238E27FC236}">
                  <a16:creationId xmlns:a16="http://schemas.microsoft.com/office/drawing/2014/main" id="{CC09A6C7-6831-4353-9E11-A84B20593FAA}"/>
                </a:ext>
              </a:extLst>
            </p:cNvPr>
            <p:cNvGrpSpPr/>
            <p:nvPr/>
          </p:nvGrpSpPr>
          <p:grpSpPr>
            <a:xfrm>
              <a:off x="8022484" y="4903319"/>
              <a:ext cx="422100" cy="518039"/>
              <a:chOff x="5907283" y="3157305"/>
              <a:chExt cx="792546" cy="972683"/>
            </a:xfrm>
          </p:grpSpPr>
          <p:pic>
            <p:nvPicPr>
              <p:cNvPr id="251" name="Picture 250">
                <a:extLst>
                  <a:ext uri="{FF2B5EF4-FFF2-40B4-BE49-F238E27FC236}">
                    <a16:creationId xmlns:a16="http://schemas.microsoft.com/office/drawing/2014/main" id="{3A267048-4ED9-4A9D-8DF9-79B5C93B105D}"/>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087403" y="3157305"/>
                <a:ext cx="595193" cy="595193"/>
              </a:xfrm>
              <a:prstGeom prst="rect">
                <a:avLst/>
              </a:prstGeom>
            </p:spPr>
          </p:pic>
          <p:sp>
            <p:nvSpPr>
              <p:cNvPr id="252" name="TextBox 251">
                <a:extLst>
                  <a:ext uri="{FF2B5EF4-FFF2-40B4-BE49-F238E27FC236}">
                    <a16:creationId xmlns:a16="http://schemas.microsoft.com/office/drawing/2014/main" id="{B278E615-9D1E-4BC1-B8C7-3D97774C592C}"/>
                  </a:ext>
                </a:extLst>
              </p:cNvPr>
              <p:cNvSpPr txBox="1"/>
              <p:nvPr/>
            </p:nvSpPr>
            <p:spPr>
              <a:xfrm>
                <a:off x="5907280" y="3922069"/>
                <a:ext cx="792545" cy="207921"/>
              </a:xfrm>
              <a:prstGeom prst="rect">
                <a:avLst/>
              </a:prstGeom>
              <a:noFill/>
            </p:spPr>
            <p:txBody>
              <a:bodyPr wrap="square" lIns="0" tIns="0" rIns="0" bIns="0" rtlCol="0" anchor="t">
                <a:noAutofit/>
              </a:bodyPr>
              <a:lstStyle/>
              <a:p>
                <a:pPr algn="ctr"/>
                <a:r>
                  <a:rPr lang="en-US" sz="800" dirty="0"/>
                  <a:t>Amazon SNS</a:t>
                </a:r>
              </a:p>
            </p:txBody>
          </p:sp>
        </p:grpSp>
        <p:sp>
          <p:nvSpPr>
            <p:cNvPr id="188" name="Rounded Rectangle 273">
              <a:extLst>
                <a:ext uri="{FF2B5EF4-FFF2-40B4-BE49-F238E27FC236}">
                  <a16:creationId xmlns:a16="http://schemas.microsoft.com/office/drawing/2014/main" id="{09303137-A8F5-487C-BA3B-7BE409607FF5}"/>
                </a:ext>
              </a:extLst>
            </p:cNvPr>
            <p:cNvSpPr/>
            <p:nvPr/>
          </p:nvSpPr>
          <p:spPr bwMode="gray">
            <a:xfrm>
              <a:off x="1836540" y="3914548"/>
              <a:ext cx="3440607" cy="2414955"/>
            </a:xfrm>
            <a:prstGeom prst="roundRect">
              <a:avLst/>
            </a:prstGeom>
            <a:noFill/>
            <a:ln w="19050" algn="ctr">
              <a:solidFill>
                <a:schemeClr val="bg1">
                  <a:lumMod val="65000"/>
                </a:schemeClr>
              </a:solidFill>
              <a:prstDash val="dash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9" name="Rounded Rectangle 274">
              <a:extLst>
                <a:ext uri="{FF2B5EF4-FFF2-40B4-BE49-F238E27FC236}">
                  <a16:creationId xmlns:a16="http://schemas.microsoft.com/office/drawing/2014/main" id="{4EB24D26-7EDF-4165-8B12-FF8AB173721E}"/>
                </a:ext>
              </a:extLst>
            </p:cNvPr>
            <p:cNvSpPr/>
            <p:nvPr/>
          </p:nvSpPr>
          <p:spPr bwMode="gray">
            <a:xfrm>
              <a:off x="5384785" y="3894655"/>
              <a:ext cx="3445729" cy="2421563"/>
            </a:xfrm>
            <a:prstGeom prst="roundRect">
              <a:avLst/>
            </a:prstGeom>
            <a:noFill/>
            <a:ln w="19050" algn="ctr">
              <a:solidFill>
                <a:schemeClr val="bg1">
                  <a:lumMod val="65000"/>
                </a:schemeClr>
              </a:solidFill>
              <a:prstDash val="dash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0" name="Rounded Rectangle 275">
              <a:extLst>
                <a:ext uri="{FF2B5EF4-FFF2-40B4-BE49-F238E27FC236}">
                  <a16:creationId xmlns:a16="http://schemas.microsoft.com/office/drawing/2014/main" id="{B7C4D967-0C83-4226-8D06-E9EDABF5FE6F}"/>
                </a:ext>
              </a:extLst>
            </p:cNvPr>
            <p:cNvSpPr/>
            <p:nvPr/>
          </p:nvSpPr>
          <p:spPr bwMode="gray">
            <a:xfrm>
              <a:off x="8905380" y="3859547"/>
              <a:ext cx="3445729" cy="2434848"/>
            </a:xfrm>
            <a:prstGeom prst="roundRect">
              <a:avLst/>
            </a:prstGeom>
            <a:noFill/>
            <a:ln w="19050" algn="ctr">
              <a:solidFill>
                <a:schemeClr val="bg1">
                  <a:lumMod val="65000"/>
                </a:schemeClr>
              </a:solidFill>
              <a:prstDash val="dash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191" name="Picture 190">
              <a:extLst>
                <a:ext uri="{FF2B5EF4-FFF2-40B4-BE49-F238E27FC236}">
                  <a16:creationId xmlns:a16="http://schemas.microsoft.com/office/drawing/2014/main" id="{428950E0-D62E-4735-874D-5A6A45BF522F}"/>
                </a:ext>
              </a:extLst>
            </p:cNvPr>
            <p:cNvPicPr>
              <a:picLocks noChangeAspect="1"/>
            </p:cNvPicPr>
            <p:nvPr/>
          </p:nvPicPr>
          <p:blipFill>
            <a:blip r:embed="rId19"/>
            <a:stretch>
              <a:fillRect/>
            </a:stretch>
          </p:blipFill>
          <p:spPr>
            <a:xfrm>
              <a:off x="2014697" y="4713542"/>
              <a:ext cx="397178" cy="441309"/>
            </a:xfrm>
            <a:prstGeom prst="rect">
              <a:avLst/>
            </a:prstGeom>
          </p:spPr>
        </p:pic>
        <p:pic>
          <p:nvPicPr>
            <p:cNvPr id="192" name="Picture 191">
              <a:extLst>
                <a:ext uri="{FF2B5EF4-FFF2-40B4-BE49-F238E27FC236}">
                  <a16:creationId xmlns:a16="http://schemas.microsoft.com/office/drawing/2014/main" id="{F230F66A-DC1A-4246-8303-4CDB87FEFCAF}"/>
                </a:ext>
              </a:extLst>
            </p:cNvPr>
            <p:cNvPicPr>
              <a:picLocks noChangeAspect="1"/>
            </p:cNvPicPr>
            <p:nvPr/>
          </p:nvPicPr>
          <p:blipFill>
            <a:blip r:embed="rId20"/>
            <a:stretch>
              <a:fillRect/>
            </a:stretch>
          </p:blipFill>
          <p:spPr>
            <a:xfrm>
              <a:off x="2733041" y="4823979"/>
              <a:ext cx="319239" cy="321535"/>
            </a:xfrm>
            <a:prstGeom prst="rect">
              <a:avLst/>
            </a:prstGeom>
          </p:spPr>
        </p:pic>
        <p:pic>
          <p:nvPicPr>
            <p:cNvPr id="193" name="Picture 192">
              <a:extLst>
                <a:ext uri="{FF2B5EF4-FFF2-40B4-BE49-F238E27FC236}">
                  <a16:creationId xmlns:a16="http://schemas.microsoft.com/office/drawing/2014/main" id="{3C17A8A4-657D-4ADD-8AC8-D77D1D4AC86C}"/>
                </a:ext>
              </a:extLst>
            </p:cNvPr>
            <p:cNvPicPr>
              <a:picLocks noChangeAspect="1"/>
            </p:cNvPicPr>
            <p:nvPr/>
          </p:nvPicPr>
          <p:blipFill>
            <a:blip r:embed="rId21"/>
            <a:stretch>
              <a:fillRect/>
            </a:stretch>
          </p:blipFill>
          <p:spPr>
            <a:xfrm>
              <a:off x="1970378" y="5640331"/>
              <a:ext cx="469638" cy="368652"/>
            </a:xfrm>
            <a:prstGeom prst="rect">
              <a:avLst/>
            </a:prstGeom>
          </p:spPr>
        </p:pic>
        <p:pic>
          <p:nvPicPr>
            <p:cNvPr id="194" name="Picture 193">
              <a:extLst>
                <a:ext uri="{FF2B5EF4-FFF2-40B4-BE49-F238E27FC236}">
                  <a16:creationId xmlns:a16="http://schemas.microsoft.com/office/drawing/2014/main" id="{1EE0AAE0-8B27-4711-B434-532F4B971646}"/>
                </a:ext>
              </a:extLst>
            </p:cNvPr>
            <p:cNvPicPr>
              <a:picLocks noChangeAspect="1"/>
            </p:cNvPicPr>
            <p:nvPr/>
          </p:nvPicPr>
          <p:blipFill>
            <a:blip r:embed="rId22"/>
            <a:stretch>
              <a:fillRect/>
            </a:stretch>
          </p:blipFill>
          <p:spPr>
            <a:xfrm>
              <a:off x="5676336" y="4014591"/>
              <a:ext cx="362012" cy="397046"/>
            </a:xfrm>
            <a:prstGeom prst="rect">
              <a:avLst/>
            </a:prstGeom>
          </p:spPr>
        </p:pic>
        <p:grpSp>
          <p:nvGrpSpPr>
            <p:cNvPr id="195" name="Group 902">
              <a:extLst>
                <a:ext uri="{FF2B5EF4-FFF2-40B4-BE49-F238E27FC236}">
                  <a16:creationId xmlns:a16="http://schemas.microsoft.com/office/drawing/2014/main" id="{7047EC99-79A6-4BE2-A57A-F687B402B83A}"/>
                </a:ext>
              </a:extLst>
            </p:cNvPr>
            <p:cNvGrpSpPr>
              <a:grpSpLocks noChangeAspect="1"/>
            </p:cNvGrpSpPr>
            <p:nvPr/>
          </p:nvGrpSpPr>
          <p:grpSpPr bwMode="auto">
            <a:xfrm>
              <a:off x="10094466" y="4116449"/>
              <a:ext cx="327118" cy="326159"/>
              <a:chOff x="3456" y="3471"/>
              <a:chExt cx="341" cy="340"/>
            </a:xfrm>
            <a:solidFill>
              <a:schemeClr val="accent4"/>
            </a:solidFill>
          </p:grpSpPr>
          <p:sp>
            <p:nvSpPr>
              <p:cNvPr id="249" name="Freeform 903">
                <a:extLst>
                  <a:ext uri="{FF2B5EF4-FFF2-40B4-BE49-F238E27FC236}">
                    <a16:creationId xmlns:a16="http://schemas.microsoft.com/office/drawing/2014/main" id="{B4DA8800-3040-4284-94E8-24E784384A2D}"/>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ln>
                    <a:solidFill>
                      <a:srgbClr val="012169"/>
                    </a:solidFill>
                  </a:ln>
                </a:endParaRPr>
              </a:p>
            </p:txBody>
          </p:sp>
          <p:sp>
            <p:nvSpPr>
              <p:cNvPr id="250" name="Freeform 904">
                <a:extLst>
                  <a:ext uri="{FF2B5EF4-FFF2-40B4-BE49-F238E27FC236}">
                    <a16:creationId xmlns:a16="http://schemas.microsoft.com/office/drawing/2014/main" id="{8DDA84DE-C45A-42A2-BD6C-71677E981BC9}"/>
                  </a:ext>
                </a:extLst>
              </p:cNvPr>
              <p:cNvSpPr>
                <a:spLocks noEditPoints="1"/>
              </p:cNvSpPr>
              <p:nvPr/>
            </p:nvSpPr>
            <p:spPr bwMode="auto">
              <a:xfrm>
                <a:off x="3493" y="3527"/>
                <a:ext cx="277" cy="217"/>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ln>
                    <a:solidFill>
                      <a:srgbClr val="012169"/>
                    </a:solidFill>
                  </a:ln>
                </a:endParaRPr>
              </a:p>
            </p:txBody>
          </p:sp>
        </p:grpSp>
        <p:sp>
          <p:nvSpPr>
            <p:cNvPr id="196" name="TextBox 195">
              <a:extLst>
                <a:ext uri="{FF2B5EF4-FFF2-40B4-BE49-F238E27FC236}">
                  <a16:creationId xmlns:a16="http://schemas.microsoft.com/office/drawing/2014/main" id="{E82A2104-3BD6-4A95-9ED1-13A94721125D}"/>
                </a:ext>
              </a:extLst>
            </p:cNvPr>
            <p:cNvSpPr txBox="1"/>
            <p:nvPr/>
          </p:nvSpPr>
          <p:spPr>
            <a:xfrm>
              <a:off x="1930999" y="5996720"/>
              <a:ext cx="606812" cy="309249"/>
            </a:xfrm>
            <a:prstGeom prst="rect">
              <a:avLst/>
            </a:prstGeom>
            <a:noFill/>
          </p:spPr>
          <p:txBody>
            <a:bodyPr wrap="square" lIns="0" tIns="0" rIns="0" bIns="0" rtlCol="0" anchor="t">
              <a:noAutofit/>
            </a:bodyPr>
            <a:lstStyle/>
            <a:p>
              <a:pPr algn="ctr"/>
              <a:r>
                <a:rPr lang="en-US" sz="800" dirty="0"/>
                <a:t>OTA Update</a:t>
              </a:r>
              <a:endParaRPr lang="en-US" sz="1400" dirty="0"/>
            </a:p>
          </p:txBody>
        </p:sp>
        <p:pic>
          <p:nvPicPr>
            <p:cNvPr id="197" name="Picture 196">
              <a:extLst>
                <a:ext uri="{FF2B5EF4-FFF2-40B4-BE49-F238E27FC236}">
                  <a16:creationId xmlns:a16="http://schemas.microsoft.com/office/drawing/2014/main" id="{D979A64A-146A-4BAF-BCA2-B659EBF44BF7}"/>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756713" y="5645256"/>
              <a:ext cx="293311" cy="367841"/>
            </a:xfrm>
            <a:prstGeom prst="rect">
              <a:avLst/>
            </a:prstGeom>
          </p:spPr>
        </p:pic>
        <p:pic>
          <p:nvPicPr>
            <p:cNvPr id="198" name="Picture 197">
              <a:extLst>
                <a:ext uri="{FF2B5EF4-FFF2-40B4-BE49-F238E27FC236}">
                  <a16:creationId xmlns:a16="http://schemas.microsoft.com/office/drawing/2014/main" id="{49DCAB94-76D0-4779-B5B1-7DC0FA5D66A2}"/>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6524651" y="4868093"/>
              <a:ext cx="320181" cy="332040"/>
            </a:xfrm>
            <a:prstGeom prst="rect">
              <a:avLst/>
            </a:prstGeom>
          </p:spPr>
        </p:pic>
        <p:pic>
          <p:nvPicPr>
            <p:cNvPr id="199" name="Picture 198">
              <a:extLst>
                <a:ext uri="{FF2B5EF4-FFF2-40B4-BE49-F238E27FC236}">
                  <a16:creationId xmlns:a16="http://schemas.microsoft.com/office/drawing/2014/main" id="{168A69F2-E15A-4523-866C-4C3AF5B951D8}"/>
                </a:ext>
              </a:extLst>
            </p:cNvPr>
            <p:cNvPicPr>
              <a:picLocks noChangeAspect="1"/>
            </p:cNvPicPr>
            <p:nvPr/>
          </p:nvPicPr>
          <p:blipFill>
            <a:blip r:embed="rId25"/>
            <a:stretch>
              <a:fillRect/>
            </a:stretch>
          </p:blipFill>
          <p:spPr>
            <a:xfrm>
              <a:off x="9294164" y="4861831"/>
              <a:ext cx="397907" cy="413823"/>
            </a:xfrm>
            <a:prstGeom prst="rect">
              <a:avLst/>
            </a:prstGeom>
          </p:spPr>
        </p:pic>
        <p:pic>
          <p:nvPicPr>
            <p:cNvPr id="200" name="Picture 199">
              <a:extLst>
                <a:ext uri="{FF2B5EF4-FFF2-40B4-BE49-F238E27FC236}">
                  <a16:creationId xmlns:a16="http://schemas.microsoft.com/office/drawing/2014/main" id="{5261BC71-D54E-4B50-90DE-C8D3916E27F9}"/>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7340315" y="4861555"/>
              <a:ext cx="337404" cy="349901"/>
            </a:xfrm>
            <a:prstGeom prst="rect">
              <a:avLst/>
            </a:prstGeom>
          </p:spPr>
        </p:pic>
        <p:grpSp>
          <p:nvGrpSpPr>
            <p:cNvPr id="201" name="Group 200">
              <a:extLst>
                <a:ext uri="{FF2B5EF4-FFF2-40B4-BE49-F238E27FC236}">
                  <a16:creationId xmlns:a16="http://schemas.microsoft.com/office/drawing/2014/main" id="{53B13B48-3078-43E9-92CE-503289CF30FD}"/>
                </a:ext>
              </a:extLst>
            </p:cNvPr>
            <p:cNvGrpSpPr/>
            <p:nvPr/>
          </p:nvGrpSpPr>
          <p:grpSpPr>
            <a:xfrm>
              <a:off x="5156442" y="4843026"/>
              <a:ext cx="371683" cy="413127"/>
              <a:chOff x="3379788" y="1371599"/>
              <a:chExt cx="2202351" cy="2447925"/>
            </a:xfrm>
          </p:grpSpPr>
          <p:sp>
            <p:nvSpPr>
              <p:cNvPr id="245" name="Freeform 8">
                <a:extLst>
                  <a:ext uri="{FF2B5EF4-FFF2-40B4-BE49-F238E27FC236}">
                    <a16:creationId xmlns:a16="http://schemas.microsoft.com/office/drawing/2014/main" id="{2898190F-8F61-46EA-8806-0ABAB923C6B5}"/>
                  </a:ext>
                </a:extLst>
              </p:cNvPr>
              <p:cNvSpPr>
                <a:spLocks/>
              </p:cNvSpPr>
              <p:nvPr/>
            </p:nvSpPr>
            <p:spPr bwMode="blackWhite">
              <a:xfrm>
                <a:off x="4372462" y="1543047"/>
                <a:ext cx="1209677" cy="2276477"/>
              </a:xfrm>
              <a:custGeom>
                <a:avLst/>
                <a:gdLst>
                  <a:gd name="T0" fmla="*/ 2147483647 w 976"/>
                  <a:gd name="T1" fmla="*/ 2147483647 h 1811"/>
                  <a:gd name="T2" fmla="*/ 2147483647 w 976"/>
                  <a:gd name="T3" fmla="*/ 2147483647 h 1811"/>
                  <a:gd name="T4" fmla="*/ 2147483647 w 976"/>
                  <a:gd name="T5" fmla="*/ 2147483647 h 1811"/>
                  <a:gd name="T6" fmla="*/ 2147483647 w 976"/>
                  <a:gd name="T7" fmla="*/ 2147483647 h 1811"/>
                  <a:gd name="T8" fmla="*/ 2147483647 w 976"/>
                  <a:gd name="T9" fmla="*/ 2147483647 h 1811"/>
                  <a:gd name="T10" fmla="*/ 2147483647 w 976"/>
                  <a:gd name="T11" fmla="*/ 2147483647 h 1811"/>
                  <a:gd name="T12" fmla="*/ 2147483647 w 976"/>
                  <a:gd name="T13" fmla="*/ 2147483647 h 1811"/>
                  <a:gd name="T14" fmla="*/ 2147483647 w 976"/>
                  <a:gd name="T15" fmla="*/ 2147483647 h 1811"/>
                  <a:gd name="T16" fmla="*/ 2147483647 w 976"/>
                  <a:gd name="T17" fmla="*/ 2147483647 h 1811"/>
                  <a:gd name="T18" fmla="*/ 2147483647 w 976"/>
                  <a:gd name="T19" fmla="*/ 2147483647 h 1811"/>
                  <a:gd name="T20" fmla="*/ 2147483647 w 976"/>
                  <a:gd name="T21" fmla="*/ 2147483647 h 1811"/>
                  <a:gd name="T22" fmla="*/ 2147483647 w 976"/>
                  <a:gd name="T23" fmla="*/ 2147483647 h 1811"/>
                  <a:gd name="T24" fmla="*/ 2147483647 w 976"/>
                  <a:gd name="T25" fmla="*/ 2147483647 h 1811"/>
                  <a:gd name="T26" fmla="*/ 2147483647 w 976"/>
                  <a:gd name="T27" fmla="*/ 2147483647 h 1811"/>
                  <a:gd name="T28" fmla="*/ 2147483647 w 976"/>
                  <a:gd name="T29" fmla="*/ 2147483647 h 1811"/>
                  <a:gd name="T30" fmla="*/ 2147483647 w 976"/>
                  <a:gd name="T31" fmla="*/ 2147483647 h 1811"/>
                  <a:gd name="T32" fmla="*/ 2147483647 w 976"/>
                  <a:gd name="T33" fmla="*/ 2147483647 h 1811"/>
                  <a:gd name="T34" fmla="*/ 2147483647 w 976"/>
                  <a:gd name="T35" fmla="*/ 2147483647 h 1811"/>
                  <a:gd name="T36" fmla="*/ 2147483647 w 976"/>
                  <a:gd name="T37" fmla="*/ 2147483647 h 1811"/>
                  <a:gd name="T38" fmla="*/ 2147483647 w 976"/>
                  <a:gd name="T39" fmla="*/ 2147483647 h 1811"/>
                  <a:gd name="T40" fmla="*/ 2147483647 w 976"/>
                  <a:gd name="T41" fmla="*/ 2147483647 h 1811"/>
                  <a:gd name="T42" fmla="*/ 2147483647 w 976"/>
                  <a:gd name="T43" fmla="*/ 2147483647 h 1811"/>
                  <a:gd name="T44" fmla="*/ 2147483647 w 976"/>
                  <a:gd name="T45" fmla="*/ 2147483647 h 1811"/>
                  <a:gd name="T46" fmla="*/ 2147483647 w 976"/>
                  <a:gd name="T47" fmla="*/ 2147483647 h 1811"/>
                  <a:gd name="T48" fmla="*/ 2147483647 w 976"/>
                  <a:gd name="T49" fmla="*/ 2147483647 h 1811"/>
                  <a:gd name="T50" fmla="*/ 2147483647 w 976"/>
                  <a:gd name="T51" fmla="*/ 2147483647 h 1811"/>
                  <a:gd name="T52" fmla="*/ 2147483647 w 976"/>
                  <a:gd name="T53" fmla="*/ 2147483647 h 1811"/>
                  <a:gd name="T54" fmla="*/ 2147483647 w 976"/>
                  <a:gd name="T55" fmla="*/ 2147483647 h 1811"/>
                  <a:gd name="T56" fmla="*/ 2147483647 w 976"/>
                  <a:gd name="T57" fmla="*/ 2147483647 h 1811"/>
                  <a:gd name="T58" fmla="*/ 2147483647 w 976"/>
                  <a:gd name="T59" fmla="*/ 2147483647 h 1811"/>
                  <a:gd name="T60" fmla="*/ 2147483647 w 976"/>
                  <a:gd name="T61" fmla="*/ 2147483647 h 1811"/>
                  <a:gd name="T62" fmla="*/ 2147483647 w 976"/>
                  <a:gd name="T63" fmla="*/ 2147483647 h 1811"/>
                  <a:gd name="T64" fmla="*/ 2147483647 w 976"/>
                  <a:gd name="T65" fmla="*/ 2147483647 h 1811"/>
                  <a:gd name="T66" fmla="*/ 2147483647 w 976"/>
                  <a:gd name="T67" fmla="*/ 2147483647 h 1811"/>
                  <a:gd name="T68" fmla="*/ 2147483647 w 976"/>
                  <a:gd name="T69" fmla="*/ 2147483647 h 1811"/>
                  <a:gd name="T70" fmla="*/ 2147483647 w 976"/>
                  <a:gd name="T71" fmla="*/ 2147483647 h 1811"/>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76"/>
                  <a:gd name="T109" fmla="*/ 0 h 1811"/>
                  <a:gd name="T110" fmla="*/ 976 w 976"/>
                  <a:gd name="T111" fmla="*/ 1811 h 1811"/>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76" h="1811">
                    <a:moveTo>
                      <a:pt x="279" y="1669"/>
                    </a:moveTo>
                    <a:lnTo>
                      <a:pt x="338" y="1654"/>
                    </a:lnTo>
                    <a:lnTo>
                      <a:pt x="394" y="1635"/>
                    </a:lnTo>
                    <a:lnTo>
                      <a:pt x="449" y="1612"/>
                    </a:lnTo>
                    <a:lnTo>
                      <a:pt x="502" y="1585"/>
                    </a:lnTo>
                    <a:lnTo>
                      <a:pt x="553" y="1555"/>
                    </a:lnTo>
                    <a:lnTo>
                      <a:pt x="601" y="1520"/>
                    </a:lnTo>
                    <a:lnTo>
                      <a:pt x="651" y="1485"/>
                    </a:lnTo>
                    <a:lnTo>
                      <a:pt x="697" y="1447"/>
                    </a:lnTo>
                    <a:lnTo>
                      <a:pt x="741" y="1405"/>
                    </a:lnTo>
                    <a:lnTo>
                      <a:pt x="782" y="1361"/>
                    </a:lnTo>
                    <a:lnTo>
                      <a:pt x="818" y="1313"/>
                    </a:lnTo>
                    <a:lnTo>
                      <a:pt x="851" y="1263"/>
                    </a:lnTo>
                    <a:lnTo>
                      <a:pt x="882" y="1210"/>
                    </a:lnTo>
                    <a:lnTo>
                      <a:pt x="908" y="1156"/>
                    </a:lnTo>
                    <a:lnTo>
                      <a:pt x="929" y="1100"/>
                    </a:lnTo>
                    <a:lnTo>
                      <a:pt x="947" y="1043"/>
                    </a:lnTo>
                    <a:lnTo>
                      <a:pt x="961" y="984"/>
                    </a:lnTo>
                    <a:lnTo>
                      <a:pt x="970" y="924"/>
                    </a:lnTo>
                    <a:lnTo>
                      <a:pt x="975" y="865"/>
                    </a:lnTo>
                    <a:lnTo>
                      <a:pt x="975" y="804"/>
                    </a:lnTo>
                    <a:lnTo>
                      <a:pt x="972" y="744"/>
                    </a:lnTo>
                    <a:lnTo>
                      <a:pt x="963" y="685"/>
                    </a:lnTo>
                    <a:lnTo>
                      <a:pt x="950" y="625"/>
                    </a:lnTo>
                    <a:lnTo>
                      <a:pt x="935" y="567"/>
                    </a:lnTo>
                    <a:lnTo>
                      <a:pt x="913" y="511"/>
                    </a:lnTo>
                    <a:lnTo>
                      <a:pt x="889" y="456"/>
                    </a:lnTo>
                    <a:lnTo>
                      <a:pt x="859" y="403"/>
                    </a:lnTo>
                    <a:lnTo>
                      <a:pt x="826" y="352"/>
                    </a:lnTo>
                    <a:lnTo>
                      <a:pt x="790" y="304"/>
                    </a:lnTo>
                    <a:lnTo>
                      <a:pt x="751" y="259"/>
                    </a:lnTo>
                    <a:lnTo>
                      <a:pt x="708" y="216"/>
                    </a:lnTo>
                    <a:lnTo>
                      <a:pt x="662" y="178"/>
                    </a:lnTo>
                    <a:lnTo>
                      <a:pt x="614" y="142"/>
                    </a:lnTo>
                    <a:lnTo>
                      <a:pt x="563" y="109"/>
                    </a:lnTo>
                    <a:lnTo>
                      <a:pt x="510" y="81"/>
                    </a:lnTo>
                    <a:lnTo>
                      <a:pt x="455" y="56"/>
                    </a:lnTo>
                    <a:lnTo>
                      <a:pt x="398" y="36"/>
                    </a:lnTo>
                    <a:lnTo>
                      <a:pt x="340" y="20"/>
                    </a:lnTo>
                    <a:lnTo>
                      <a:pt x="281" y="8"/>
                    </a:lnTo>
                    <a:lnTo>
                      <a:pt x="222" y="0"/>
                    </a:lnTo>
                    <a:lnTo>
                      <a:pt x="294" y="112"/>
                    </a:lnTo>
                    <a:lnTo>
                      <a:pt x="369" y="222"/>
                    </a:lnTo>
                    <a:lnTo>
                      <a:pt x="226" y="434"/>
                    </a:lnTo>
                    <a:lnTo>
                      <a:pt x="268" y="446"/>
                    </a:lnTo>
                    <a:lnTo>
                      <a:pt x="306" y="463"/>
                    </a:lnTo>
                    <a:lnTo>
                      <a:pt x="344" y="483"/>
                    </a:lnTo>
                    <a:lnTo>
                      <a:pt x="379" y="508"/>
                    </a:lnTo>
                    <a:lnTo>
                      <a:pt x="411" y="536"/>
                    </a:lnTo>
                    <a:lnTo>
                      <a:pt x="440" y="567"/>
                    </a:lnTo>
                    <a:lnTo>
                      <a:pt x="467" y="601"/>
                    </a:lnTo>
                    <a:lnTo>
                      <a:pt x="489" y="637"/>
                    </a:lnTo>
                    <a:lnTo>
                      <a:pt x="508" y="676"/>
                    </a:lnTo>
                    <a:lnTo>
                      <a:pt x="521" y="716"/>
                    </a:lnTo>
                    <a:lnTo>
                      <a:pt x="531" y="758"/>
                    </a:lnTo>
                    <a:lnTo>
                      <a:pt x="538" y="801"/>
                    </a:lnTo>
                    <a:lnTo>
                      <a:pt x="539" y="843"/>
                    </a:lnTo>
                    <a:lnTo>
                      <a:pt x="536" y="886"/>
                    </a:lnTo>
                    <a:lnTo>
                      <a:pt x="529" y="928"/>
                    </a:lnTo>
                    <a:lnTo>
                      <a:pt x="517" y="969"/>
                    </a:lnTo>
                    <a:lnTo>
                      <a:pt x="501" y="1009"/>
                    </a:lnTo>
                    <a:lnTo>
                      <a:pt x="482" y="1046"/>
                    </a:lnTo>
                    <a:lnTo>
                      <a:pt x="458" y="1082"/>
                    </a:lnTo>
                    <a:lnTo>
                      <a:pt x="431" y="1115"/>
                    </a:lnTo>
                    <a:lnTo>
                      <a:pt x="401" y="1145"/>
                    </a:lnTo>
                    <a:lnTo>
                      <a:pt x="367" y="1172"/>
                    </a:lnTo>
                    <a:lnTo>
                      <a:pt x="331" y="1196"/>
                    </a:lnTo>
                    <a:lnTo>
                      <a:pt x="293" y="1215"/>
                    </a:lnTo>
                    <a:lnTo>
                      <a:pt x="253" y="1230"/>
                    </a:lnTo>
                    <a:lnTo>
                      <a:pt x="253" y="1093"/>
                    </a:lnTo>
                    <a:lnTo>
                      <a:pt x="0" y="1420"/>
                    </a:lnTo>
                    <a:lnTo>
                      <a:pt x="279" y="1810"/>
                    </a:lnTo>
                    <a:lnTo>
                      <a:pt x="279" y="1669"/>
                    </a:lnTo>
                  </a:path>
                </a:pathLst>
              </a:custGeom>
              <a:solidFill>
                <a:schemeClr val="bg1">
                  <a:lumMod val="50000"/>
                </a:schemeClr>
              </a:solidFill>
              <a:ln w="12700" cap="rnd">
                <a:solidFill>
                  <a:schemeClr val="bg1"/>
                </a:solidFill>
                <a:round/>
                <a:headEnd/>
                <a:tailEnd/>
              </a:ln>
            </p:spPr>
            <p:txBody>
              <a:bodyPr/>
              <a:lstStyle/>
              <a:p>
                <a:endParaRPr lang="en-US" sz="1400" dirty="0">
                  <a:solidFill>
                    <a:srgbClr val="575757"/>
                  </a:solidFill>
                </a:endParaRPr>
              </a:p>
            </p:txBody>
          </p:sp>
          <p:sp>
            <p:nvSpPr>
              <p:cNvPr id="246" name="Freeform 9">
                <a:extLst>
                  <a:ext uri="{FF2B5EF4-FFF2-40B4-BE49-F238E27FC236}">
                    <a16:creationId xmlns:a16="http://schemas.microsoft.com/office/drawing/2014/main" id="{D35E1BF8-5A52-482D-927D-CACFC58AA65B}"/>
                  </a:ext>
                </a:extLst>
              </p:cNvPr>
              <p:cNvSpPr>
                <a:spLocks/>
              </p:cNvSpPr>
              <p:nvPr/>
            </p:nvSpPr>
            <p:spPr bwMode="blackWhite">
              <a:xfrm>
                <a:off x="3379788" y="1371599"/>
                <a:ext cx="1343025" cy="2290763"/>
              </a:xfrm>
              <a:custGeom>
                <a:avLst/>
                <a:gdLst>
                  <a:gd name="T0" fmla="*/ 2147483647 w 1084"/>
                  <a:gd name="T1" fmla="*/ 2147483647 h 1823"/>
                  <a:gd name="T2" fmla="*/ 2147483647 w 1084"/>
                  <a:gd name="T3" fmla="*/ 2147483647 h 1823"/>
                  <a:gd name="T4" fmla="*/ 2147483647 w 1084"/>
                  <a:gd name="T5" fmla="*/ 2147483647 h 1823"/>
                  <a:gd name="T6" fmla="*/ 2147483647 w 1084"/>
                  <a:gd name="T7" fmla="*/ 2147483647 h 1823"/>
                  <a:gd name="T8" fmla="*/ 2147483647 w 1084"/>
                  <a:gd name="T9" fmla="*/ 2147483647 h 1823"/>
                  <a:gd name="T10" fmla="*/ 2147483647 w 1084"/>
                  <a:gd name="T11" fmla="*/ 2147483647 h 1823"/>
                  <a:gd name="T12" fmla="*/ 2147483647 w 1084"/>
                  <a:gd name="T13" fmla="*/ 2147483647 h 1823"/>
                  <a:gd name="T14" fmla="*/ 2147483647 w 1084"/>
                  <a:gd name="T15" fmla="*/ 2147483647 h 1823"/>
                  <a:gd name="T16" fmla="*/ 2147483647 w 1084"/>
                  <a:gd name="T17" fmla="*/ 2147483647 h 1823"/>
                  <a:gd name="T18" fmla="*/ 2147483647 w 1084"/>
                  <a:gd name="T19" fmla="*/ 2147483647 h 1823"/>
                  <a:gd name="T20" fmla="*/ 2147483647 w 1084"/>
                  <a:gd name="T21" fmla="*/ 2147483647 h 1823"/>
                  <a:gd name="T22" fmla="*/ 2147483647 w 1084"/>
                  <a:gd name="T23" fmla="*/ 2147483647 h 1823"/>
                  <a:gd name="T24" fmla="*/ 2147483647 w 1084"/>
                  <a:gd name="T25" fmla="*/ 2147483647 h 1823"/>
                  <a:gd name="T26" fmla="*/ 2147483647 w 1084"/>
                  <a:gd name="T27" fmla="*/ 2147483647 h 1823"/>
                  <a:gd name="T28" fmla="*/ 2147483647 w 1084"/>
                  <a:gd name="T29" fmla="*/ 2147483647 h 1823"/>
                  <a:gd name="T30" fmla="*/ 2147483647 w 1084"/>
                  <a:gd name="T31" fmla="*/ 2147483647 h 1823"/>
                  <a:gd name="T32" fmla="*/ 2147483647 w 1084"/>
                  <a:gd name="T33" fmla="*/ 0 h 1823"/>
                  <a:gd name="T34" fmla="*/ 2147483647 w 1084"/>
                  <a:gd name="T35" fmla="*/ 2147483647 h 1823"/>
                  <a:gd name="T36" fmla="*/ 2147483647 w 1084"/>
                  <a:gd name="T37" fmla="*/ 2147483647 h 1823"/>
                  <a:gd name="T38" fmla="*/ 2147483647 w 1084"/>
                  <a:gd name="T39" fmla="*/ 2147483647 h 1823"/>
                  <a:gd name="T40" fmla="*/ 2147483647 w 1084"/>
                  <a:gd name="T41" fmla="*/ 2147483647 h 1823"/>
                  <a:gd name="T42" fmla="*/ 2147483647 w 1084"/>
                  <a:gd name="T43" fmla="*/ 2147483647 h 1823"/>
                  <a:gd name="T44" fmla="*/ 2147483647 w 1084"/>
                  <a:gd name="T45" fmla="*/ 2147483647 h 1823"/>
                  <a:gd name="T46" fmla="*/ 2147483647 w 1084"/>
                  <a:gd name="T47" fmla="*/ 2147483647 h 1823"/>
                  <a:gd name="T48" fmla="*/ 2147483647 w 1084"/>
                  <a:gd name="T49" fmla="*/ 2147483647 h 1823"/>
                  <a:gd name="T50" fmla="*/ 2147483647 w 1084"/>
                  <a:gd name="T51" fmla="*/ 2147483647 h 1823"/>
                  <a:gd name="T52" fmla="*/ 2147483647 w 1084"/>
                  <a:gd name="T53" fmla="*/ 2147483647 h 1823"/>
                  <a:gd name="T54" fmla="*/ 2147483647 w 1084"/>
                  <a:gd name="T55" fmla="*/ 2147483647 h 1823"/>
                  <a:gd name="T56" fmla="*/ 2147483647 w 1084"/>
                  <a:gd name="T57" fmla="*/ 2147483647 h 1823"/>
                  <a:gd name="T58" fmla="*/ 2147483647 w 1084"/>
                  <a:gd name="T59" fmla="*/ 2147483647 h 1823"/>
                  <a:gd name="T60" fmla="*/ 2147483647 w 1084"/>
                  <a:gd name="T61" fmla="*/ 2147483647 h 1823"/>
                  <a:gd name="T62" fmla="*/ 2147483647 w 1084"/>
                  <a:gd name="T63" fmla="*/ 2147483647 h 1823"/>
                  <a:gd name="T64" fmla="*/ 2147483647 w 1084"/>
                  <a:gd name="T65" fmla="*/ 2147483647 h 1823"/>
                  <a:gd name="T66" fmla="*/ 2147483647 w 1084"/>
                  <a:gd name="T67" fmla="*/ 2147483647 h 1823"/>
                  <a:gd name="T68" fmla="*/ 2147483647 w 1084"/>
                  <a:gd name="T69" fmla="*/ 2147483647 h 1823"/>
                  <a:gd name="T70" fmla="*/ 2147483647 w 1084"/>
                  <a:gd name="T71" fmla="*/ 2147483647 h 1823"/>
                  <a:gd name="T72" fmla="*/ 2147483647 w 1084"/>
                  <a:gd name="T73" fmla="*/ 2147483647 h 1823"/>
                  <a:gd name="T74" fmla="*/ 2147483647 w 1084"/>
                  <a:gd name="T75" fmla="*/ 2147483647 h 1823"/>
                  <a:gd name="T76" fmla="*/ 2147483647 w 1084"/>
                  <a:gd name="T77" fmla="*/ 2147483647 h 1823"/>
                  <a:gd name="T78" fmla="*/ 2147483647 w 1084"/>
                  <a:gd name="T79" fmla="*/ 2147483647 h 1823"/>
                  <a:gd name="T80" fmla="*/ 2147483647 w 1084"/>
                  <a:gd name="T81" fmla="*/ 2147483647 h 182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84"/>
                  <a:gd name="T124" fmla="*/ 0 h 1823"/>
                  <a:gd name="T125" fmla="*/ 1084 w 1084"/>
                  <a:gd name="T126" fmla="*/ 1823 h 1823"/>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84" h="1823">
                    <a:moveTo>
                      <a:pt x="832" y="1394"/>
                    </a:moveTo>
                    <a:lnTo>
                      <a:pt x="789" y="1389"/>
                    </a:lnTo>
                    <a:lnTo>
                      <a:pt x="746" y="1380"/>
                    </a:lnTo>
                    <a:lnTo>
                      <a:pt x="705" y="1367"/>
                    </a:lnTo>
                    <a:lnTo>
                      <a:pt x="665" y="1349"/>
                    </a:lnTo>
                    <a:lnTo>
                      <a:pt x="628" y="1327"/>
                    </a:lnTo>
                    <a:lnTo>
                      <a:pt x="592" y="1301"/>
                    </a:lnTo>
                    <a:lnTo>
                      <a:pt x="559" y="1273"/>
                    </a:lnTo>
                    <a:lnTo>
                      <a:pt x="530" y="1240"/>
                    </a:lnTo>
                    <a:lnTo>
                      <a:pt x="504" y="1206"/>
                    </a:lnTo>
                    <a:lnTo>
                      <a:pt x="482" y="1168"/>
                    </a:lnTo>
                    <a:lnTo>
                      <a:pt x="464" y="1129"/>
                    </a:lnTo>
                    <a:lnTo>
                      <a:pt x="450" y="1087"/>
                    </a:lnTo>
                    <a:lnTo>
                      <a:pt x="440" y="1044"/>
                    </a:lnTo>
                    <a:lnTo>
                      <a:pt x="434" y="1002"/>
                    </a:lnTo>
                    <a:lnTo>
                      <a:pt x="434" y="958"/>
                    </a:lnTo>
                    <a:lnTo>
                      <a:pt x="438" y="915"/>
                    </a:lnTo>
                    <a:lnTo>
                      <a:pt x="446" y="872"/>
                    </a:lnTo>
                    <a:lnTo>
                      <a:pt x="458" y="831"/>
                    </a:lnTo>
                    <a:lnTo>
                      <a:pt x="475" y="790"/>
                    </a:lnTo>
                    <a:lnTo>
                      <a:pt x="495" y="752"/>
                    </a:lnTo>
                    <a:lnTo>
                      <a:pt x="520" y="716"/>
                    </a:lnTo>
                    <a:lnTo>
                      <a:pt x="548" y="683"/>
                    </a:lnTo>
                    <a:lnTo>
                      <a:pt x="580" y="653"/>
                    </a:lnTo>
                    <a:lnTo>
                      <a:pt x="613" y="626"/>
                    </a:lnTo>
                    <a:lnTo>
                      <a:pt x="651" y="603"/>
                    </a:lnTo>
                    <a:lnTo>
                      <a:pt x="688" y="584"/>
                    </a:lnTo>
                    <a:lnTo>
                      <a:pt x="727" y="569"/>
                    </a:lnTo>
                    <a:lnTo>
                      <a:pt x="768" y="559"/>
                    </a:lnTo>
                    <a:lnTo>
                      <a:pt x="809" y="552"/>
                    </a:lnTo>
                    <a:lnTo>
                      <a:pt x="851" y="549"/>
                    </a:lnTo>
                    <a:lnTo>
                      <a:pt x="851" y="675"/>
                    </a:lnTo>
                    <a:lnTo>
                      <a:pt x="1083" y="353"/>
                    </a:lnTo>
                    <a:lnTo>
                      <a:pt x="846" y="0"/>
                    </a:lnTo>
                    <a:lnTo>
                      <a:pt x="846" y="121"/>
                    </a:lnTo>
                    <a:lnTo>
                      <a:pt x="786" y="125"/>
                    </a:lnTo>
                    <a:lnTo>
                      <a:pt x="726" y="133"/>
                    </a:lnTo>
                    <a:lnTo>
                      <a:pt x="668" y="145"/>
                    </a:lnTo>
                    <a:lnTo>
                      <a:pt x="610" y="161"/>
                    </a:lnTo>
                    <a:lnTo>
                      <a:pt x="554" y="181"/>
                    </a:lnTo>
                    <a:lnTo>
                      <a:pt x="499" y="206"/>
                    </a:lnTo>
                    <a:lnTo>
                      <a:pt x="446" y="234"/>
                    </a:lnTo>
                    <a:lnTo>
                      <a:pt x="394" y="264"/>
                    </a:lnTo>
                    <a:lnTo>
                      <a:pt x="344" y="298"/>
                    </a:lnTo>
                    <a:lnTo>
                      <a:pt x="297" y="335"/>
                    </a:lnTo>
                    <a:lnTo>
                      <a:pt x="252" y="376"/>
                    </a:lnTo>
                    <a:lnTo>
                      <a:pt x="211" y="420"/>
                    </a:lnTo>
                    <a:lnTo>
                      <a:pt x="173" y="466"/>
                    </a:lnTo>
                    <a:lnTo>
                      <a:pt x="138" y="515"/>
                    </a:lnTo>
                    <a:lnTo>
                      <a:pt x="107" y="566"/>
                    </a:lnTo>
                    <a:lnTo>
                      <a:pt x="79" y="620"/>
                    </a:lnTo>
                    <a:lnTo>
                      <a:pt x="56" y="675"/>
                    </a:lnTo>
                    <a:lnTo>
                      <a:pt x="37" y="733"/>
                    </a:lnTo>
                    <a:lnTo>
                      <a:pt x="21" y="790"/>
                    </a:lnTo>
                    <a:lnTo>
                      <a:pt x="10" y="850"/>
                    </a:lnTo>
                    <a:lnTo>
                      <a:pt x="3" y="909"/>
                    </a:lnTo>
                    <a:lnTo>
                      <a:pt x="0" y="969"/>
                    </a:lnTo>
                    <a:lnTo>
                      <a:pt x="2" y="1029"/>
                    </a:lnTo>
                    <a:lnTo>
                      <a:pt x="7" y="1090"/>
                    </a:lnTo>
                    <a:lnTo>
                      <a:pt x="18" y="1148"/>
                    </a:lnTo>
                    <a:lnTo>
                      <a:pt x="31" y="1207"/>
                    </a:lnTo>
                    <a:lnTo>
                      <a:pt x="50" y="1264"/>
                    </a:lnTo>
                    <a:lnTo>
                      <a:pt x="73" y="1320"/>
                    </a:lnTo>
                    <a:lnTo>
                      <a:pt x="99" y="1374"/>
                    </a:lnTo>
                    <a:lnTo>
                      <a:pt x="129" y="1426"/>
                    </a:lnTo>
                    <a:lnTo>
                      <a:pt x="163" y="1476"/>
                    </a:lnTo>
                    <a:lnTo>
                      <a:pt x="200" y="1523"/>
                    </a:lnTo>
                    <a:lnTo>
                      <a:pt x="241" y="1568"/>
                    </a:lnTo>
                    <a:lnTo>
                      <a:pt x="283" y="1609"/>
                    </a:lnTo>
                    <a:lnTo>
                      <a:pt x="330" y="1647"/>
                    </a:lnTo>
                    <a:lnTo>
                      <a:pt x="379" y="1682"/>
                    </a:lnTo>
                    <a:lnTo>
                      <a:pt x="431" y="1713"/>
                    </a:lnTo>
                    <a:lnTo>
                      <a:pt x="484" y="1741"/>
                    </a:lnTo>
                    <a:lnTo>
                      <a:pt x="539" y="1765"/>
                    </a:lnTo>
                    <a:lnTo>
                      <a:pt x="595" y="1784"/>
                    </a:lnTo>
                    <a:lnTo>
                      <a:pt x="654" y="1800"/>
                    </a:lnTo>
                    <a:lnTo>
                      <a:pt x="713" y="1812"/>
                    </a:lnTo>
                    <a:lnTo>
                      <a:pt x="772" y="1819"/>
                    </a:lnTo>
                    <a:lnTo>
                      <a:pt x="833" y="1822"/>
                    </a:lnTo>
                    <a:lnTo>
                      <a:pt x="893" y="1821"/>
                    </a:lnTo>
                    <a:lnTo>
                      <a:pt x="708" y="1557"/>
                    </a:lnTo>
                    <a:lnTo>
                      <a:pt x="832" y="1394"/>
                    </a:lnTo>
                  </a:path>
                </a:pathLst>
              </a:custGeom>
              <a:solidFill>
                <a:schemeClr val="bg2"/>
              </a:solidFill>
              <a:ln w="12700" cap="rnd">
                <a:solidFill>
                  <a:schemeClr val="bg1"/>
                </a:solidFill>
                <a:round/>
                <a:headEnd/>
                <a:tailEnd/>
              </a:ln>
            </p:spPr>
            <p:txBody>
              <a:bodyPr/>
              <a:lstStyle/>
              <a:p>
                <a:endParaRPr lang="en-US" sz="1400" dirty="0">
                  <a:solidFill>
                    <a:schemeClr val="bg1"/>
                  </a:solidFill>
                </a:endParaRPr>
              </a:p>
            </p:txBody>
          </p:sp>
          <p:sp>
            <p:nvSpPr>
              <p:cNvPr id="247" name="Rectangle 10">
                <a:extLst>
                  <a:ext uri="{FF2B5EF4-FFF2-40B4-BE49-F238E27FC236}">
                    <a16:creationId xmlns:a16="http://schemas.microsoft.com/office/drawing/2014/main" id="{36C16094-4E3B-46D3-94DB-AF7066A180C0}"/>
                  </a:ext>
                </a:extLst>
              </p:cNvPr>
              <p:cNvSpPr>
                <a:spLocks noChangeArrowheads="1"/>
              </p:cNvSpPr>
              <p:nvPr/>
            </p:nvSpPr>
            <p:spPr bwMode="blackWhite">
              <a:xfrm>
                <a:off x="3656613" y="1977242"/>
                <a:ext cx="387" cy="1218399"/>
              </a:xfrm>
              <a:prstGeom prst="rect">
                <a:avLst/>
              </a:prstGeom>
              <a:noFill/>
              <a:ln w="12700">
                <a:noFill/>
                <a:miter lim="800000"/>
                <a:headEnd/>
                <a:tailEnd/>
              </a:ln>
            </p:spPr>
            <p:txBody>
              <a:bodyPr wrap="none" lIns="0" tIns="0" rIns="0" bIns="0" anchor="ctr" anchorCtr="1">
                <a:spAutoFit/>
              </a:bodyPr>
              <a:lstStyle/>
              <a:p>
                <a:pPr algn="ctr" defTabSz="787400" eaLnBrk="1" hangingPunct="1">
                  <a:lnSpc>
                    <a:spcPct val="95000"/>
                  </a:lnSpc>
                  <a:spcBef>
                    <a:spcPct val="80000"/>
                  </a:spcBef>
                  <a:buClr>
                    <a:schemeClr val="tx1"/>
                  </a:buClr>
                  <a:buFont typeface="Wingdings 2" pitchFamily="18" charset="2"/>
                  <a:buNone/>
                </a:pPr>
                <a:endParaRPr lang="en-US" sz="1400" dirty="0">
                  <a:solidFill>
                    <a:schemeClr val="bg1"/>
                  </a:solidFill>
                </a:endParaRPr>
              </a:p>
            </p:txBody>
          </p:sp>
          <p:sp>
            <p:nvSpPr>
              <p:cNvPr id="248" name="Rectangle 11">
                <a:extLst>
                  <a:ext uri="{FF2B5EF4-FFF2-40B4-BE49-F238E27FC236}">
                    <a16:creationId xmlns:a16="http://schemas.microsoft.com/office/drawing/2014/main" id="{9D72D801-740E-45C7-9384-12CA4E910430}"/>
                  </a:ext>
                </a:extLst>
              </p:cNvPr>
              <p:cNvSpPr>
                <a:spLocks noChangeArrowheads="1"/>
              </p:cNvSpPr>
              <p:nvPr/>
            </p:nvSpPr>
            <p:spPr bwMode="blackWhite">
              <a:xfrm>
                <a:off x="5278240" y="1977242"/>
                <a:ext cx="387" cy="1218399"/>
              </a:xfrm>
              <a:prstGeom prst="rect">
                <a:avLst/>
              </a:prstGeom>
              <a:noFill/>
              <a:ln w="12700">
                <a:noFill/>
                <a:miter lim="800000"/>
                <a:headEnd/>
                <a:tailEnd/>
              </a:ln>
            </p:spPr>
            <p:txBody>
              <a:bodyPr wrap="none" lIns="0" tIns="0" rIns="0" bIns="0" anchor="ctr" anchorCtr="1">
                <a:spAutoFit/>
              </a:bodyPr>
              <a:lstStyle/>
              <a:p>
                <a:pPr algn="ctr" defTabSz="787400" eaLnBrk="1" hangingPunct="1">
                  <a:lnSpc>
                    <a:spcPct val="95000"/>
                  </a:lnSpc>
                  <a:spcBef>
                    <a:spcPct val="80000"/>
                  </a:spcBef>
                  <a:buClr>
                    <a:schemeClr val="tx1"/>
                  </a:buClr>
                  <a:buFont typeface="Wingdings 2" pitchFamily="18" charset="2"/>
                  <a:buNone/>
                </a:pPr>
                <a:endParaRPr lang="en-US" sz="1400" dirty="0">
                  <a:solidFill>
                    <a:srgbClr val="575757"/>
                  </a:solidFill>
                </a:endParaRPr>
              </a:p>
            </p:txBody>
          </p:sp>
        </p:grpSp>
        <p:pic>
          <p:nvPicPr>
            <p:cNvPr id="202" name="Picture 201">
              <a:extLst>
                <a:ext uri="{FF2B5EF4-FFF2-40B4-BE49-F238E27FC236}">
                  <a16:creationId xmlns:a16="http://schemas.microsoft.com/office/drawing/2014/main" id="{3B23A66D-8044-401A-97E6-5CB4D3DDD13B}"/>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6501709" y="5652840"/>
              <a:ext cx="340645" cy="340645"/>
            </a:xfrm>
            <a:prstGeom prst="rect">
              <a:avLst/>
            </a:prstGeom>
          </p:spPr>
        </p:pic>
        <p:sp>
          <p:nvSpPr>
            <p:cNvPr id="203" name="TextBox 202">
              <a:extLst>
                <a:ext uri="{FF2B5EF4-FFF2-40B4-BE49-F238E27FC236}">
                  <a16:creationId xmlns:a16="http://schemas.microsoft.com/office/drawing/2014/main" id="{FACDFBC0-2CEF-4DEC-ADDF-C013F1B91436}"/>
                </a:ext>
              </a:extLst>
            </p:cNvPr>
            <p:cNvSpPr txBox="1"/>
            <p:nvPr/>
          </p:nvSpPr>
          <p:spPr>
            <a:xfrm>
              <a:off x="6390765" y="6043484"/>
              <a:ext cx="569823" cy="210935"/>
            </a:xfrm>
            <a:prstGeom prst="rect">
              <a:avLst/>
            </a:prstGeom>
            <a:noFill/>
          </p:spPr>
          <p:txBody>
            <a:bodyPr wrap="square" lIns="0" tIns="0" rIns="0" bIns="0" rtlCol="0" anchor="t">
              <a:noAutofit/>
            </a:bodyPr>
            <a:lstStyle/>
            <a:p>
              <a:pPr algn="ctr"/>
              <a:r>
                <a:rPr lang="en-US" sz="800" dirty="0"/>
                <a:t>Amazon GuardDuty</a:t>
              </a:r>
            </a:p>
          </p:txBody>
        </p:sp>
        <p:sp>
          <p:nvSpPr>
            <p:cNvPr id="204" name="TextBox 203">
              <a:extLst>
                <a:ext uri="{FF2B5EF4-FFF2-40B4-BE49-F238E27FC236}">
                  <a16:creationId xmlns:a16="http://schemas.microsoft.com/office/drawing/2014/main" id="{F231BBAC-38A9-42EC-8B62-64B64B3B2A97}"/>
                </a:ext>
              </a:extLst>
            </p:cNvPr>
            <p:cNvSpPr txBox="1"/>
            <p:nvPr/>
          </p:nvSpPr>
          <p:spPr>
            <a:xfrm>
              <a:off x="7245477" y="6043484"/>
              <a:ext cx="569823" cy="210935"/>
            </a:xfrm>
            <a:prstGeom prst="rect">
              <a:avLst/>
            </a:prstGeom>
            <a:noFill/>
          </p:spPr>
          <p:txBody>
            <a:bodyPr wrap="square" lIns="0" tIns="0" rIns="0" bIns="0" rtlCol="0" anchor="t">
              <a:noAutofit/>
            </a:bodyPr>
            <a:lstStyle/>
            <a:p>
              <a:pPr algn="ctr"/>
              <a:r>
                <a:rPr lang="en-US" sz="800" dirty="0"/>
                <a:t>Amazon Macie</a:t>
              </a:r>
            </a:p>
          </p:txBody>
        </p:sp>
        <p:pic>
          <p:nvPicPr>
            <p:cNvPr id="205" name="Picture 204">
              <a:extLst>
                <a:ext uri="{FF2B5EF4-FFF2-40B4-BE49-F238E27FC236}">
                  <a16:creationId xmlns:a16="http://schemas.microsoft.com/office/drawing/2014/main" id="{ECC5CC24-005A-4CC8-891F-45652114134A}"/>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1598328" y="4898918"/>
              <a:ext cx="302871" cy="363445"/>
            </a:xfrm>
            <a:prstGeom prst="rect">
              <a:avLst/>
            </a:prstGeom>
          </p:spPr>
        </p:pic>
        <p:sp>
          <p:nvSpPr>
            <p:cNvPr id="206" name="TextBox 205">
              <a:extLst>
                <a:ext uri="{FF2B5EF4-FFF2-40B4-BE49-F238E27FC236}">
                  <a16:creationId xmlns:a16="http://schemas.microsoft.com/office/drawing/2014/main" id="{035F4D7A-DA1B-4728-8650-1911733FF05F}"/>
                </a:ext>
              </a:extLst>
            </p:cNvPr>
            <p:cNvSpPr txBox="1"/>
            <p:nvPr/>
          </p:nvSpPr>
          <p:spPr>
            <a:xfrm>
              <a:off x="11346943" y="5288972"/>
              <a:ext cx="731520" cy="110394"/>
            </a:xfrm>
            <a:prstGeom prst="rect">
              <a:avLst/>
            </a:prstGeom>
            <a:noFill/>
          </p:spPr>
          <p:txBody>
            <a:bodyPr wrap="square" lIns="0" tIns="0" rIns="0" bIns="0" rtlCol="0" anchor="t">
              <a:noAutofit/>
            </a:bodyPr>
            <a:lstStyle/>
            <a:p>
              <a:pPr algn="ctr"/>
              <a:r>
                <a:rPr lang="en-US" sz="800" dirty="0"/>
                <a:t>S3 &amp; Amazon Glacier</a:t>
              </a:r>
            </a:p>
          </p:txBody>
        </p:sp>
        <p:pic>
          <p:nvPicPr>
            <p:cNvPr id="207" name="Picture 206">
              <a:extLst>
                <a:ext uri="{FF2B5EF4-FFF2-40B4-BE49-F238E27FC236}">
                  <a16:creationId xmlns:a16="http://schemas.microsoft.com/office/drawing/2014/main" id="{2ADADE49-5B11-4488-A273-3D42731907CF}"/>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7272256" y="5748176"/>
              <a:ext cx="489705" cy="259256"/>
            </a:xfrm>
            <a:prstGeom prst="rect">
              <a:avLst/>
            </a:prstGeom>
          </p:spPr>
        </p:pic>
        <p:pic>
          <p:nvPicPr>
            <p:cNvPr id="208" name="Picture 207">
              <a:extLst>
                <a:ext uri="{FF2B5EF4-FFF2-40B4-BE49-F238E27FC236}">
                  <a16:creationId xmlns:a16="http://schemas.microsoft.com/office/drawing/2014/main" id="{0C158FE9-89F4-4018-B1DD-EF6DD0988701}"/>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4705752" y="4827203"/>
              <a:ext cx="300882" cy="279643"/>
            </a:xfrm>
            <a:prstGeom prst="rect">
              <a:avLst/>
            </a:prstGeom>
          </p:spPr>
        </p:pic>
        <p:sp>
          <p:nvSpPr>
            <p:cNvPr id="209" name="TextBox 208">
              <a:extLst>
                <a:ext uri="{FF2B5EF4-FFF2-40B4-BE49-F238E27FC236}">
                  <a16:creationId xmlns:a16="http://schemas.microsoft.com/office/drawing/2014/main" id="{9C31CF8F-40B2-4E97-94E2-55682C11F04F}"/>
                </a:ext>
              </a:extLst>
            </p:cNvPr>
            <p:cNvSpPr txBox="1"/>
            <p:nvPr/>
          </p:nvSpPr>
          <p:spPr>
            <a:xfrm>
              <a:off x="4401943" y="5214354"/>
              <a:ext cx="943550" cy="155448"/>
            </a:xfrm>
            <a:prstGeom prst="rect">
              <a:avLst/>
            </a:prstGeom>
            <a:noFill/>
          </p:spPr>
          <p:txBody>
            <a:bodyPr wrap="square" lIns="0" tIns="0" rIns="0" bIns="0" rtlCol="0" anchor="t">
              <a:noAutofit/>
            </a:bodyPr>
            <a:lstStyle/>
            <a:p>
              <a:pPr algn="ctr"/>
              <a:r>
                <a:rPr lang="en-US" sz="800" dirty="0"/>
                <a:t>AWS</a:t>
              </a:r>
            </a:p>
            <a:p>
              <a:pPr algn="ctr"/>
              <a:r>
                <a:rPr lang="en-US" sz="800" dirty="0"/>
                <a:t>Shield</a:t>
              </a:r>
            </a:p>
          </p:txBody>
        </p:sp>
        <p:sp>
          <p:nvSpPr>
            <p:cNvPr id="210" name="TextBox 209">
              <a:extLst>
                <a:ext uri="{FF2B5EF4-FFF2-40B4-BE49-F238E27FC236}">
                  <a16:creationId xmlns:a16="http://schemas.microsoft.com/office/drawing/2014/main" id="{4525452B-4F72-4A91-9B91-41D88AAE08FE}"/>
                </a:ext>
              </a:extLst>
            </p:cNvPr>
            <p:cNvSpPr txBox="1"/>
            <p:nvPr/>
          </p:nvSpPr>
          <p:spPr>
            <a:xfrm>
              <a:off x="7851791" y="6043484"/>
              <a:ext cx="821271" cy="209522"/>
            </a:xfrm>
            <a:prstGeom prst="rect">
              <a:avLst/>
            </a:prstGeom>
            <a:noFill/>
          </p:spPr>
          <p:txBody>
            <a:bodyPr wrap="square" lIns="0" tIns="0" rIns="0" bIns="0" rtlCol="0" anchor="t">
              <a:noAutofit/>
            </a:bodyPr>
            <a:lstStyle/>
            <a:p>
              <a:pPr algn="ctr"/>
              <a:r>
                <a:rPr lang="en-US" sz="800" dirty="0"/>
                <a:t>Amazon Inspector</a:t>
              </a:r>
            </a:p>
          </p:txBody>
        </p:sp>
        <p:pic>
          <p:nvPicPr>
            <p:cNvPr id="211" name="Picture 210">
              <a:extLst>
                <a:ext uri="{FF2B5EF4-FFF2-40B4-BE49-F238E27FC236}">
                  <a16:creationId xmlns:a16="http://schemas.microsoft.com/office/drawing/2014/main" id="{102CEC6C-F0BC-4B69-80E6-BE99CA16B03A}"/>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8127085" y="5681090"/>
              <a:ext cx="286985" cy="344382"/>
            </a:xfrm>
            <a:prstGeom prst="rect">
              <a:avLst/>
            </a:prstGeom>
          </p:spPr>
        </p:pic>
        <p:grpSp>
          <p:nvGrpSpPr>
            <p:cNvPr id="212" name="Group 211">
              <a:extLst>
                <a:ext uri="{FF2B5EF4-FFF2-40B4-BE49-F238E27FC236}">
                  <a16:creationId xmlns:a16="http://schemas.microsoft.com/office/drawing/2014/main" id="{A696781E-34B8-479C-A4FE-E40A495091DD}"/>
                </a:ext>
              </a:extLst>
            </p:cNvPr>
            <p:cNvGrpSpPr/>
            <p:nvPr/>
          </p:nvGrpSpPr>
          <p:grpSpPr>
            <a:xfrm>
              <a:off x="9396513" y="5671151"/>
              <a:ext cx="330780" cy="331847"/>
              <a:chOff x="8651131" y="5791585"/>
              <a:chExt cx="494084" cy="495678"/>
            </a:xfrm>
          </p:grpSpPr>
          <p:grpSp>
            <p:nvGrpSpPr>
              <p:cNvPr id="240" name="Group 239">
                <a:extLst>
                  <a:ext uri="{FF2B5EF4-FFF2-40B4-BE49-F238E27FC236}">
                    <a16:creationId xmlns:a16="http://schemas.microsoft.com/office/drawing/2014/main" id="{E759659F-C970-41A9-8197-B17A755735AC}"/>
                  </a:ext>
                </a:extLst>
              </p:cNvPr>
              <p:cNvGrpSpPr/>
              <p:nvPr/>
            </p:nvGrpSpPr>
            <p:grpSpPr>
              <a:xfrm>
                <a:off x="8730000" y="5850687"/>
                <a:ext cx="336347" cy="347303"/>
                <a:chOff x="8919653" y="7123112"/>
                <a:chExt cx="487363" cy="503238"/>
              </a:xfrm>
            </p:grpSpPr>
            <p:sp>
              <p:nvSpPr>
                <p:cNvPr id="242" name="Freeform 514">
                  <a:extLst>
                    <a:ext uri="{FF2B5EF4-FFF2-40B4-BE49-F238E27FC236}">
                      <a16:creationId xmlns:a16="http://schemas.microsoft.com/office/drawing/2014/main" id="{55469CE9-BFA7-435E-88DB-1F21BE5192C1}"/>
                    </a:ext>
                  </a:extLst>
                </p:cNvPr>
                <p:cNvSpPr>
                  <a:spLocks noEditPoints="1"/>
                </p:cNvSpPr>
                <p:nvPr/>
              </p:nvSpPr>
              <p:spPr bwMode="auto">
                <a:xfrm>
                  <a:off x="8919653" y="7123112"/>
                  <a:ext cx="487363" cy="282575"/>
                </a:xfrm>
                <a:custGeom>
                  <a:avLst/>
                  <a:gdLst>
                    <a:gd name="T0" fmla="*/ 3 w 232"/>
                    <a:gd name="T1" fmla="*/ 69 h 134"/>
                    <a:gd name="T2" fmla="*/ 114 w 232"/>
                    <a:gd name="T3" fmla="*/ 134 h 134"/>
                    <a:gd name="T4" fmla="*/ 116 w 232"/>
                    <a:gd name="T5" fmla="*/ 134 h 134"/>
                    <a:gd name="T6" fmla="*/ 119 w 232"/>
                    <a:gd name="T7" fmla="*/ 134 h 134"/>
                    <a:gd name="T8" fmla="*/ 230 w 232"/>
                    <a:gd name="T9" fmla="*/ 69 h 134"/>
                    <a:gd name="T10" fmla="*/ 232 w 232"/>
                    <a:gd name="T11" fmla="*/ 65 h 134"/>
                    <a:gd name="T12" fmla="*/ 230 w 232"/>
                    <a:gd name="T13" fmla="*/ 61 h 134"/>
                    <a:gd name="T14" fmla="*/ 118 w 232"/>
                    <a:gd name="T15" fmla="*/ 1 h 134"/>
                    <a:gd name="T16" fmla="*/ 114 w 232"/>
                    <a:gd name="T17" fmla="*/ 1 h 134"/>
                    <a:gd name="T18" fmla="*/ 3 w 232"/>
                    <a:gd name="T19" fmla="*/ 61 h 134"/>
                    <a:gd name="T20" fmla="*/ 0 w 232"/>
                    <a:gd name="T21" fmla="*/ 65 h 134"/>
                    <a:gd name="T22" fmla="*/ 3 w 232"/>
                    <a:gd name="T23" fmla="*/ 69 h 134"/>
                    <a:gd name="T24" fmla="*/ 116 w 232"/>
                    <a:gd name="T25" fmla="*/ 11 h 134"/>
                    <a:gd name="T26" fmla="*/ 217 w 232"/>
                    <a:gd name="T27" fmla="*/ 65 h 134"/>
                    <a:gd name="T28" fmla="*/ 116 w 232"/>
                    <a:gd name="T29" fmla="*/ 124 h 134"/>
                    <a:gd name="T30" fmla="*/ 15 w 232"/>
                    <a:gd name="T31" fmla="*/ 65 h 134"/>
                    <a:gd name="T32" fmla="*/ 116 w 232"/>
                    <a:gd name="T33" fmla="*/ 1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2" h="134">
                      <a:moveTo>
                        <a:pt x="3" y="69"/>
                      </a:moveTo>
                      <a:cubicBezTo>
                        <a:pt x="114" y="134"/>
                        <a:pt x="114" y="134"/>
                        <a:pt x="114" y="134"/>
                      </a:cubicBezTo>
                      <a:cubicBezTo>
                        <a:pt x="114" y="134"/>
                        <a:pt x="115" y="134"/>
                        <a:pt x="116" y="134"/>
                      </a:cubicBezTo>
                      <a:cubicBezTo>
                        <a:pt x="117" y="134"/>
                        <a:pt x="118" y="134"/>
                        <a:pt x="119" y="134"/>
                      </a:cubicBezTo>
                      <a:cubicBezTo>
                        <a:pt x="230" y="69"/>
                        <a:pt x="230" y="69"/>
                        <a:pt x="230" y="69"/>
                      </a:cubicBezTo>
                      <a:cubicBezTo>
                        <a:pt x="231" y="68"/>
                        <a:pt x="232" y="67"/>
                        <a:pt x="232" y="65"/>
                      </a:cubicBezTo>
                      <a:cubicBezTo>
                        <a:pt x="232" y="63"/>
                        <a:pt x="231" y="62"/>
                        <a:pt x="230" y="61"/>
                      </a:cubicBezTo>
                      <a:cubicBezTo>
                        <a:pt x="118" y="1"/>
                        <a:pt x="118" y="1"/>
                        <a:pt x="118" y="1"/>
                      </a:cubicBezTo>
                      <a:cubicBezTo>
                        <a:pt x="117" y="0"/>
                        <a:pt x="115" y="0"/>
                        <a:pt x="114" y="1"/>
                      </a:cubicBezTo>
                      <a:cubicBezTo>
                        <a:pt x="3" y="61"/>
                        <a:pt x="3" y="61"/>
                        <a:pt x="3" y="61"/>
                      </a:cubicBezTo>
                      <a:cubicBezTo>
                        <a:pt x="1" y="62"/>
                        <a:pt x="0" y="63"/>
                        <a:pt x="0" y="65"/>
                      </a:cubicBezTo>
                      <a:cubicBezTo>
                        <a:pt x="0" y="67"/>
                        <a:pt x="1" y="68"/>
                        <a:pt x="3" y="69"/>
                      </a:cubicBezTo>
                      <a:close/>
                      <a:moveTo>
                        <a:pt x="116" y="11"/>
                      </a:moveTo>
                      <a:cubicBezTo>
                        <a:pt x="217" y="65"/>
                        <a:pt x="217" y="65"/>
                        <a:pt x="217" y="65"/>
                      </a:cubicBezTo>
                      <a:cubicBezTo>
                        <a:pt x="116" y="124"/>
                        <a:pt x="116" y="124"/>
                        <a:pt x="116" y="124"/>
                      </a:cubicBezTo>
                      <a:cubicBezTo>
                        <a:pt x="15" y="65"/>
                        <a:pt x="15" y="65"/>
                        <a:pt x="15" y="65"/>
                      </a:cubicBezTo>
                      <a:lnTo>
                        <a:pt x="116" y="11"/>
                      </a:ln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3" name="Freeform 515">
                  <a:extLst>
                    <a:ext uri="{FF2B5EF4-FFF2-40B4-BE49-F238E27FC236}">
                      <a16:creationId xmlns:a16="http://schemas.microsoft.com/office/drawing/2014/main" id="{B78AE804-D3CC-43E0-ADDE-3125147AE5C9}"/>
                    </a:ext>
                  </a:extLst>
                </p:cNvPr>
                <p:cNvSpPr>
                  <a:spLocks/>
                </p:cNvSpPr>
                <p:nvPr/>
              </p:nvSpPr>
              <p:spPr bwMode="auto">
                <a:xfrm>
                  <a:off x="8919653" y="7323137"/>
                  <a:ext cx="487363" cy="192088"/>
                </a:xfrm>
                <a:custGeom>
                  <a:avLst/>
                  <a:gdLst>
                    <a:gd name="T0" fmla="*/ 230 w 232"/>
                    <a:gd name="T1" fmla="*/ 17 h 91"/>
                    <a:gd name="T2" fmla="*/ 202 w 232"/>
                    <a:gd name="T3" fmla="*/ 1 h 91"/>
                    <a:gd name="T4" fmla="*/ 195 w 232"/>
                    <a:gd name="T5" fmla="*/ 3 h 91"/>
                    <a:gd name="T6" fmla="*/ 197 w 232"/>
                    <a:gd name="T7" fmla="*/ 10 h 91"/>
                    <a:gd name="T8" fmla="*/ 218 w 232"/>
                    <a:gd name="T9" fmla="*/ 21 h 91"/>
                    <a:gd name="T10" fmla="*/ 116 w 232"/>
                    <a:gd name="T11" fmla="*/ 80 h 91"/>
                    <a:gd name="T12" fmla="*/ 15 w 232"/>
                    <a:gd name="T13" fmla="*/ 21 h 91"/>
                    <a:gd name="T14" fmla="*/ 35 w 232"/>
                    <a:gd name="T15" fmla="*/ 10 h 91"/>
                    <a:gd name="T16" fmla="*/ 37 w 232"/>
                    <a:gd name="T17" fmla="*/ 3 h 91"/>
                    <a:gd name="T18" fmla="*/ 30 w 232"/>
                    <a:gd name="T19" fmla="*/ 1 h 91"/>
                    <a:gd name="T20" fmla="*/ 3 w 232"/>
                    <a:gd name="T21" fmla="*/ 17 h 91"/>
                    <a:gd name="T22" fmla="*/ 0 w 232"/>
                    <a:gd name="T23" fmla="*/ 21 h 91"/>
                    <a:gd name="T24" fmla="*/ 3 w 232"/>
                    <a:gd name="T25" fmla="*/ 26 h 91"/>
                    <a:gd name="T26" fmla="*/ 114 w 232"/>
                    <a:gd name="T27" fmla="*/ 90 h 91"/>
                    <a:gd name="T28" fmla="*/ 116 w 232"/>
                    <a:gd name="T29" fmla="*/ 91 h 91"/>
                    <a:gd name="T30" fmla="*/ 119 w 232"/>
                    <a:gd name="T31" fmla="*/ 90 h 91"/>
                    <a:gd name="T32" fmla="*/ 230 w 232"/>
                    <a:gd name="T33" fmla="*/ 26 h 91"/>
                    <a:gd name="T34" fmla="*/ 232 w 232"/>
                    <a:gd name="T35" fmla="*/ 21 h 91"/>
                    <a:gd name="T36" fmla="*/ 230 w 232"/>
                    <a:gd name="T37" fmla="*/ 1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91">
                      <a:moveTo>
                        <a:pt x="230" y="17"/>
                      </a:moveTo>
                      <a:cubicBezTo>
                        <a:pt x="202" y="1"/>
                        <a:pt x="202" y="1"/>
                        <a:pt x="202" y="1"/>
                      </a:cubicBezTo>
                      <a:cubicBezTo>
                        <a:pt x="200" y="0"/>
                        <a:pt x="197" y="1"/>
                        <a:pt x="195" y="3"/>
                      </a:cubicBezTo>
                      <a:cubicBezTo>
                        <a:pt x="194" y="5"/>
                        <a:pt x="195" y="8"/>
                        <a:pt x="197" y="10"/>
                      </a:cubicBezTo>
                      <a:cubicBezTo>
                        <a:pt x="218" y="21"/>
                        <a:pt x="218" y="21"/>
                        <a:pt x="218" y="21"/>
                      </a:cubicBezTo>
                      <a:cubicBezTo>
                        <a:pt x="116" y="80"/>
                        <a:pt x="116" y="80"/>
                        <a:pt x="116" y="80"/>
                      </a:cubicBezTo>
                      <a:cubicBezTo>
                        <a:pt x="15" y="21"/>
                        <a:pt x="15" y="21"/>
                        <a:pt x="15" y="21"/>
                      </a:cubicBezTo>
                      <a:cubicBezTo>
                        <a:pt x="35" y="10"/>
                        <a:pt x="35" y="10"/>
                        <a:pt x="35" y="10"/>
                      </a:cubicBezTo>
                      <a:cubicBezTo>
                        <a:pt x="38" y="8"/>
                        <a:pt x="38" y="5"/>
                        <a:pt x="37" y="3"/>
                      </a:cubicBezTo>
                      <a:cubicBezTo>
                        <a:pt x="36" y="1"/>
                        <a:pt x="33" y="0"/>
                        <a:pt x="30" y="1"/>
                      </a:cubicBezTo>
                      <a:cubicBezTo>
                        <a:pt x="3" y="17"/>
                        <a:pt x="3" y="17"/>
                        <a:pt x="3" y="17"/>
                      </a:cubicBezTo>
                      <a:cubicBezTo>
                        <a:pt x="1" y="18"/>
                        <a:pt x="0" y="20"/>
                        <a:pt x="0" y="21"/>
                      </a:cubicBezTo>
                      <a:cubicBezTo>
                        <a:pt x="0" y="23"/>
                        <a:pt x="1" y="25"/>
                        <a:pt x="3" y="26"/>
                      </a:cubicBezTo>
                      <a:cubicBezTo>
                        <a:pt x="114" y="90"/>
                        <a:pt x="114" y="90"/>
                        <a:pt x="114" y="90"/>
                      </a:cubicBezTo>
                      <a:cubicBezTo>
                        <a:pt x="114" y="90"/>
                        <a:pt x="115" y="91"/>
                        <a:pt x="116" y="91"/>
                      </a:cubicBezTo>
                      <a:cubicBezTo>
                        <a:pt x="117" y="91"/>
                        <a:pt x="118" y="90"/>
                        <a:pt x="119" y="90"/>
                      </a:cubicBezTo>
                      <a:cubicBezTo>
                        <a:pt x="230" y="26"/>
                        <a:pt x="230" y="26"/>
                        <a:pt x="230" y="26"/>
                      </a:cubicBezTo>
                      <a:cubicBezTo>
                        <a:pt x="231" y="25"/>
                        <a:pt x="232" y="23"/>
                        <a:pt x="232" y="21"/>
                      </a:cubicBezTo>
                      <a:cubicBezTo>
                        <a:pt x="232" y="20"/>
                        <a:pt x="231" y="18"/>
                        <a:pt x="230" y="17"/>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4" name="Freeform 516">
                  <a:extLst>
                    <a:ext uri="{FF2B5EF4-FFF2-40B4-BE49-F238E27FC236}">
                      <a16:creationId xmlns:a16="http://schemas.microsoft.com/office/drawing/2014/main" id="{589D7D46-1E68-4679-BEA0-E6575648DD82}"/>
                    </a:ext>
                  </a:extLst>
                </p:cNvPr>
                <p:cNvSpPr>
                  <a:spLocks/>
                </p:cNvSpPr>
                <p:nvPr/>
              </p:nvSpPr>
              <p:spPr bwMode="auto">
                <a:xfrm>
                  <a:off x="8919653" y="7434262"/>
                  <a:ext cx="487363" cy="192088"/>
                </a:xfrm>
                <a:custGeom>
                  <a:avLst/>
                  <a:gdLst>
                    <a:gd name="T0" fmla="*/ 230 w 232"/>
                    <a:gd name="T1" fmla="*/ 17 h 91"/>
                    <a:gd name="T2" fmla="*/ 202 w 232"/>
                    <a:gd name="T3" fmla="*/ 1 h 91"/>
                    <a:gd name="T4" fmla="*/ 195 w 232"/>
                    <a:gd name="T5" fmla="*/ 3 h 91"/>
                    <a:gd name="T6" fmla="*/ 197 w 232"/>
                    <a:gd name="T7" fmla="*/ 10 h 91"/>
                    <a:gd name="T8" fmla="*/ 218 w 232"/>
                    <a:gd name="T9" fmla="*/ 21 h 91"/>
                    <a:gd name="T10" fmla="*/ 116 w 232"/>
                    <a:gd name="T11" fmla="*/ 80 h 91"/>
                    <a:gd name="T12" fmla="*/ 15 w 232"/>
                    <a:gd name="T13" fmla="*/ 21 h 91"/>
                    <a:gd name="T14" fmla="*/ 35 w 232"/>
                    <a:gd name="T15" fmla="*/ 10 h 91"/>
                    <a:gd name="T16" fmla="*/ 37 w 232"/>
                    <a:gd name="T17" fmla="*/ 3 h 91"/>
                    <a:gd name="T18" fmla="*/ 30 w 232"/>
                    <a:gd name="T19" fmla="*/ 1 h 91"/>
                    <a:gd name="T20" fmla="*/ 3 w 232"/>
                    <a:gd name="T21" fmla="*/ 17 h 91"/>
                    <a:gd name="T22" fmla="*/ 0 w 232"/>
                    <a:gd name="T23" fmla="*/ 21 h 91"/>
                    <a:gd name="T24" fmla="*/ 3 w 232"/>
                    <a:gd name="T25" fmla="*/ 26 h 91"/>
                    <a:gd name="T26" fmla="*/ 114 w 232"/>
                    <a:gd name="T27" fmla="*/ 90 h 91"/>
                    <a:gd name="T28" fmla="*/ 116 w 232"/>
                    <a:gd name="T29" fmla="*/ 91 h 91"/>
                    <a:gd name="T30" fmla="*/ 119 w 232"/>
                    <a:gd name="T31" fmla="*/ 90 h 91"/>
                    <a:gd name="T32" fmla="*/ 230 w 232"/>
                    <a:gd name="T33" fmla="*/ 26 h 91"/>
                    <a:gd name="T34" fmla="*/ 232 w 232"/>
                    <a:gd name="T35" fmla="*/ 21 h 91"/>
                    <a:gd name="T36" fmla="*/ 230 w 232"/>
                    <a:gd name="T37" fmla="*/ 1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2" h="91">
                      <a:moveTo>
                        <a:pt x="230" y="17"/>
                      </a:moveTo>
                      <a:cubicBezTo>
                        <a:pt x="202" y="1"/>
                        <a:pt x="202" y="1"/>
                        <a:pt x="202" y="1"/>
                      </a:cubicBezTo>
                      <a:cubicBezTo>
                        <a:pt x="200" y="0"/>
                        <a:pt x="197" y="1"/>
                        <a:pt x="195" y="3"/>
                      </a:cubicBezTo>
                      <a:cubicBezTo>
                        <a:pt x="194" y="5"/>
                        <a:pt x="195" y="8"/>
                        <a:pt x="197" y="10"/>
                      </a:cubicBezTo>
                      <a:cubicBezTo>
                        <a:pt x="218" y="21"/>
                        <a:pt x="218" y="21"/>
                        <a:pt x="218" y="21"/>
                      </a:cubicBezTo>
                      <a:cubicBezTo>
                        <a:pt x="116" y="80"/>
                        <a:pt x="116" y="80"/>
                        <a:pt x="116" y="80"/>
                      </a:cubicBezTo>
                      <a:cubicBezTo>
                        <a:pt x="15" y="21"/>
                        <a:pt x="15" y="21"/>
                        <a:pt x="15" y="21"/>
                      </a:cubicBezTo>
                      <a:cubicBezTo>
                        <a:pt x="35" y="10"/>
                        <a:pt x="35" y="10"/>
                        <a:pt x="35" y="10"/>
                      </a:cubicBezTo>
                      <a:cubicBezTo>
                        <a:pt x="38" y="8"/>
                        <a:pt x="38" y="5"/>
                        <a:pt x="37" y="3"/>
                      </a:cubicBezTo>
                      <a:cubicBezTo>
                        <a:pt x="36" y="1"/>
                        <a:pt x="33" y="0"/>
                        <a:pt x="30" y="1"/>
                      </a:cubicBezTo>
                      <a:cubicBezTo>
                        <a:pt x="3" y="17"/>
                        <a:pt x="3" y="17"/>
                        <a:pt x="3" y="17"/>
                      </a:cubicBezTo>
                      <a:cubicBezTo>
                        <a:pt x="1" y="18"/>
                        <a:pt x="0" y="20"/>
                        <a:pt x="0" y="21"/>
                      </a:cubicBezTo>
                      <a:cubicBezTo>
                        <a:pt x="0" y="23"/>
                        <a:pt x="1" y="25"/>
                        <a:pt x="3" y="26"/>
                      </a:cubicBezTo>
                      <a:cubicBezTo>
                        <a:pt x="114" y="90"/>
                        <a:pt x="114" y="90"/>
                        <a:pt x="114" y="90"/>
                      </a:cubicBezTo>
                      <a:cubicBezTo>
                        <a:pt x="114" y="90"/>
                        <a:pt x="115" y="91"/>
                        <a:pt x="116" y="91"/>
                      </a:cubicBezTo>
                      <a:cubicBezTo>
                        <a:pt x="117" y="91"/>
                        <a:pt x="118" y="90"/>
                        <a:pt x="119" y="90"/>
                      </a:cubicBezTo>
                      <a:cubicBezTo>
                        <a:pt x="230" y="26"/>
                        <a:pt x="230" y="26"/>
                        <a:pt x="230" y="26"/>
                      </a:cubicBezTo>
                      <a:cubicBezTo>
                        <a:pt x="231" y="25"/>
                        <a:pt x="232" y="23"/>
                        <a:pt x="232" y="21"/>
                      </a:cubicBezTo>
                      <a:cubicBezTo>
                        <a:pt x="232" y="20"/>
                        <a:pt x="231" y="18"/>
                        <a:pt x="230" y="17"/>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1" name="Freeform 903">
                <a:extLst>
                  <a:ext uri="{FF2B5EF4-FFF2-40B4-BE49-F238E27FC236}">
                    <a16:creationId xmlns:a16="http://schemas.microsoft.com/office/drawing/2014/main" id="{1740B704-57D5-4D9C-A84F-0E91729948F7}"/>
                  </a:ext>
                </a:extLst>
              </p:cNvPr>
              <p:cNvSpPr>
                <a:spLocks noEditPoints="1"/>
              </p:cNvSpPr>
              <p:nvPr/>
            </p:nvSpPr>
            <p:spPr bwMode="auto">
              <a:xfrm>
                <a:off x="8651131" y="5791585"/>
                <a:ext cx="494084" cy="495678"/>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ln>
                    <a:solidFill>
                      <a:srgbClr val="012169"/>
                    </a:solidFill>
                  </a:ln>
                </a:endParaRPr>
              </a:p>
            </p:txBody>
          </p:sp>
        </p:grpSp>
        <p:grpSp>
          <p:nvGrpSpPr>
            <p:cNvPr id="213" name="Group 212">
              <a:extLst>
                <a:ext uri="{FF2B5EF4-FFF2-40B4-BE49-F238E27FC236}">
                  <a16:creationId xmlns:a16="http://schemas.microsoft.com/office/drawing/2014/main" id="{454A8EAA-D6D5-43B3-AA22-2B5AE60DA6EE}"/>
                </a:ext>
              </a:extLst>
            </p:cNvPr>
            <p:cNvGrpSpPr/>
            <p:nvPr/>
          </p:nvGrpSpPr>
          <p:grpSpPr>
            <a:xfrm>
              <a:off x="10226356" y="5715383"/>
              <a:ext cx="211723" cy="249902"/>
              <a:chOff x="6145213" y="7040563"/>
              <a:chExt cx="484187" cy="571500"/>
            </a:xfrm>
          </p:grpSpPr>
          <p:sp>
            <p:nvSpPr>
              <p:cNvPr id="234" name="Freeform 365">
                <a:extLst>
                  <a:ext uri="{FF2B5EF4-FFF2-40B4-BE49-F238E27FC236}">
                    <a16:creationId xmlns:a16="http://schemas.microsoft.com/office/drawing/2014/main" id="{E1A80462-4DA7-4099-848A-F150CA1AE147}"/>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5" name="Freeform 366">
                <a:extLst>
                  <a:ext uri="{FF2B5EF4-FFF2-40B4-BE49-F238E27FC236}">
                    <a16:creationId xmlns:a16="http://schemas.microsoft.com/office/drawing/2014/main" id="{3A77A078-E9EF-464A-ADFC-A7F88705BD30}"/>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6" name="Freeform 367">
                <a:extLst>
                  <a:ext uri="{FF2B5EF4-FFF2-40B4-BE49-F238E27FC236}">
                    <a16:creationId xmlns:a16="http://schemas.microsoft.com/office/drawing/2014/main" id="{FC28186D-E017-4883-B33C-66200B209DB6}"/>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7" name="Freeform 368">
                <a:extLst>
                  <a:ext uri="{FF2B5EF4-FFF2-40B4-BE49-F238E27FC236}">
                    <a16:creationId xmlns:a16="http://schemas.microsoft.com/office/drawing/2014/main" id="{3E957804-5D35-4919-BF4B-D7CFCB9AE213}"/>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8" name="Freeform 369">
                <a:extLst>
                  <a:ext uri="{FF2B5EF4-FFF2-40B4-BE49-F238E27FC236}">
                    <a16:creationId xmlns:a16="http://schemas.microsoft.com/office/drawing/2014/main" id="{00008C9B-9BDB-473A-9E56-9F8B6AEA757F}"/>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9" name="Freeform 370">
                <a:extLst>
                  <a:ext uri="{FF2B5EF4-FFF2-40B4-BE49-F238E27FC236}">
                    <a16:creationId xmlns:a16="http://schemas.microsoft.com/office/drawing/2014/main" id="{F1FE5DAE-166A-49D3-9659-A9555192DA24}"/>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14" name="Freeform 903">
              <a:extLst>
                <a:ext uri="{FF2B5EF4-FFF2-40B4-BE49-F238E27FC236}">
                  <a16:creationId xmlns:a16="http://schemas.microsoft.com/office/drawing/2014/main" id="{E7514B3E-5980-45AA-8C13-7512BD9778E5}"/>
                </a:ext>
              </a:extLst>
            </p:cNvPr>
            <p:cNvSpPr>
              <a:spLocks noEditPoints="1"/>
            </p:cNvSpPr>
            <p:nvPr/>
          </p:nvSpPr>
          <p:spPr bwMode="auto">
            <a:xfrm>
              <a:off x="10157863" y="5660696"/>
              <a:ext cx="330780" cy="331847"/>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ln>
                  <a:solidFill>
                    <a:srgbClr val="012169"/>
                  </a:solidFill>
                </a:ln>
              </a:endParaRPr>
            </a:p>
          </p:txBody>
        </p:sp>
        <p:sp>
          <p:nvSpPr>
            <p:cNvPr id="215" name="TextBox 214">
              <a:extLst>
                <a:ext uri="{FF2B5EF4-FFF2-40B4-BE49-F238E27FC236}">
                  <a16:creationId xmlns:a16="http://schemas.microsoft.com/office/drawing/2014/main" id="{62CCD44D-51EC-4B8B-BCAD-A6E1582143DB}"/>
                </a:ext>
              </a:extLst>
            </p:cNvPr>
            <p:cNvSpPr txBox="1"/>
            <p:nvPr/>
          </p:nvSpPr>
          <p:spPr>
            <a:xfrm>
              <a:off x="9201298" y="6023606"/>
              <a:ext cx="831300" cy="249946"/>
            </a:xfrm>
            <a:prstGeom prst="rect">
              <a:avLst/>
            </a:prstGeom>
            <a:noFill/>
          </p:spPr>
          <p:txBody>
            <a:bodyPr wrap="square" lIns="0" tIns="0" rIns="0" bIns="0" rtlCol="0" anchor="t">
              <a:noAutofit/>
            </a:bodyPr>
            <a:lstStyle/>
            <a:p>
              <a:pPr algn="ctr"/>
              <a:r>
                <a:rPr lang="en-US" sz="800" dirty="0"/>
                <a:t>Cross-region Replica</a:t>
              </a:r>
            </a:p>
          </p:txBody>
        </p:sp>
        <p:sp>
          <p:nvSpPr>
            <p:cNvPr id="216" name="TextBox 215">
              <a:extLst>
                <a:ext uri="{FF2B5EF4-FFF2-40B4-BE49-F238E27FC236}">
                  <a16:creationId xmlns:a16="http://schemas.microsoft.com/office/drawing/2014/main" id="{CE5A51FA-07EB-48BC-A31C-8D2A5D469BBD}"/>
                </a:ext>
              </a:extLst>
            </p:cNvPr>
            <p:cNvSpPr txBox="1"/>
            <p:nvPr/>
          </p:nvSpPr>
          <p:spPr>
            <a:xfrm>
              <a:off x="9994069" y="6011419"/>
              <a:ext cx="640080" cy="274320"/>
            </a:xfrm>
            <a:prstGeom prst="rect">
              <a:avLst/>
            </a:prstGeom>
            <a:noFill/>
          </p:spPr>
          <p:txBody>
            <a:bodyPr wrap="square" lIns="0" tIns="0" rIns="0" bIns="0" rtlCol="0" anchor="t">
              <a:noAutofit/>
            </a:bodyPr>
            <a:lstStyle/>
            <a:p>
              <a:pPr algn="ctr"/>
              <a:r>
                <a:rPr lang="en-US" sz="800" dirty="0"/>
                <a:t>Multi-AZs</a:t>
              </a:r>
            </a:p>
          </p:txBody>
        </p:sp>
        <p:sp>
          <p:nvSpPr>
            <p:cNvPr id="217" name="TextBox 241">
              <a:extLst>
                <a:ext uri="{FF2B5EF4-FFF2-40B4-BE49-F238E27FC236}">
                  <a16:creationId xmlns:a16="http://schemas.microsoft.com/office/drawing/2014/main" id="{1DF304E2-B643-4715-9D6E-9C334B9EFB5E}"/>
                </a:ext>
              </a:extLst>
            </p:cNvPr>
            <p:cNvSpPr txBox="1"/>
            <p:nvPr/>
          </p:nvSpPr>
          <p:spPr>
            <a:xfrm>
              <a:off x="10653057" y="6038441"/>
              <a:ext cx="698500" cy="111760"/>
            </a:xfrm>
            <a:prstGeom prst="rect">
              <a:avLst/>
            </a:prstGeom>
            <a:noFill/>
          </p:spPr>
          <p:txBody>
            <a:bodyPr wrap="square" lIns="0" tIns="0" rIns="0" bIns="0" rtlCol="0" anchor="t">
              <a:noAutofit/>
            </a:bodyPr>
            <a:lstStyle/>
            <a:p>
              <a:pPr marL="0" marR="0" algn="ctr">
                <a:spcBef>
                  <a:spcPts val="0"/>
                </a:spcBef>
                <a:spcAft>
                  <a:spcPts val="0"/>
                </a:spcAft>
              </a:pPr>
              <a:r>
                <a:rPr lang="en-US" sz="800" kern="1200" dirty="0">
                  <a:solidFill>
                    <a:srgbClr val="000000"/>
                  </a:solidFill>
                  <a:effectLst/>
                  <a:latin typeface="+mj-lt"/>
                  <a:ea typeface="PMingLiU"/>
                  <a:cs typeface="Times New Roman" panose="02020603050405020304" pitchFamily="18" charset="0"/>
                </a:rPr>
                <a:t>Amazon</a:t>
              </a:r>
            </a:p>
            <a:p>
              <a:pPr marL="0" marR="0" algn="ctr">
                <a:spcBef>
                  <a:spcPts val="0"/>
                </a:spcBef>
                <a:spcAft>
                  <a:spcPts val="0"/>
                </a:spcAft>
              </a:pPr>
              <a:r>
                <a:rPr lang="en-US" sz="800" kern="1200" dirty="0">
                  <a:solidFill>
                    <a:srgbClr val="000000"/>
                  </a:solidFill>
                  <a:effectLst/>
                  <a:latin typeface="+mj-lt"/>
                  <a:ea typeface="PMingLiU"/>
                  <a:cs typeface="Times New Roman" panose="02020603050405020304" pitchFamily="18" charset="0"/>
                </a:rPr>
                <a:t>SNS</a:t>
              </a:r>
              <a:endParaRPr lang="en-US" sz="1200" dirty="0">
                <a:effectLst/>
                <a:latin typeface="+mj-lt"/>
                <a:ea typeface="PMingLiU"/>
              </a:endParaRPr>
            </a:p>
          </p:txBody>
        </p:sp>
        <p:pic>
          <p:nvPicPr>
            <p:cNvPr id="218" name="Picture 217">
              <a:extLst>
                <a:ext uri="{FF2B5EF4-FFF2-40B4-BE49-F238E27FC236}">
                  <a16:creationId xmlns:a16="http://schemas.microsoft.com/office/drawing/2014/main" id="{CA00600B-C221-4DA0-B6CF-D40830915CF8}"/>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834682" y="5652525"/>
              <a:ext cx="335619" cy="335618"/>
            </a:xfrm>
            <a:prstGeom prst="rect">
              <a:avLst/>
            </a:prstGeom>
          </p:spPr>
        </p:pic>
        <p:grpSp>
          <p:nvGrpSpPr>
            <p:cNvPr id="219" name="Group 218">
              <a:extLst>
                <a:ext uri="{FF2B5EF4-FFF2-40B4-BE49-F238E27FC236}">
                  <a16:creationId xmlns:a16="http://schemas.microsoft.com/office/drawing/2014/main" id="{833900A0-36C3-4CFB-93DD-B1D12CBBBA2D}"/>
                </a:ext>
              </a:extLst>
            </p:cNvPr>
            <p:cNvGrpSpPr/>
            <p:nvPr/>
          </p:nvGrpSpPr>
          <p:grpSpPr>
            <a:xfrm>
              <a:off x="8678722" y="4802810"/>
              <a:ext cx="371683" cy="413128"/>
              <a:chOff x="3379788" y="1371599"/>
              <a:chExt cx="2202351" cy="2447925"/>
            </a:xfrm>
          </p:grpSpPr>
          <p:sp>
            <p:nvSpPr>
              <p:cNvPr id="230" name="Freeform 8">
                <a:extLst>
                  <a:ext uri="{FF2B5EF4-FFF2-40B4-BE49-F238E27FC236}">
                    <a16:creationId xmlns:a16="http://schemas.microsoft.com/office/drawing/2014/main" id="{29FC7963-25A8-4BEE-8293-D34A554DC2F5}"/>
                  </a:ext>
                </a:extLst>
              </p:cNvPr>
              <p:cNvSpPr>
                <a:spLocks/>
              </p:cNvSpPr>
              <p:nvPr/>
            </p:nvSpPr>
            <p:spPr bwMode="blackWhite">
              <a:xfrm>
                <a:off x="4372462" y="1543047"/>
                <a:ext cx="1209677" cy="2276477"/>
              </a:xfrm>
              <a:custGeom>
                <a:avLst/>
                <a:gdLst>
                  <a:gd name="T0" fmla="*/ 2147483647 w 976"/>
                  <a:gd name="T1" fmla="*/ 2147483647 h 1811"/>
                  <a:gd name="T2" fmla="*/ 2147483647 w 976"/>
                  <a:gd name="T3" fmla="*/ 2147483647 h 1811"/>
                  <a:gd name="T4" fmla="*/ 2147483647 w 976"/>
                  <a:gd name="T5" fmla="*/ 2147483647 h 1811"/>
                  <a:gd name="T6" fmla="*/ 2147483647 w 976"/>
                  <a:gd name="T7" fmla="*/ 2147483647 h 1811"/>
                  <a:gd name="T8" fmla="*/ 2147483647 w 976"/>
                  <a:gd name="T9" fmla="*/ 2147483647 h 1811"/>
                  <a:gd name="T10" fmla="*/ 2147483647 w 976"/>
                  <a:gd name="T11" fmla="*/ 2147483647 h 1811"/>
                  <a:gd name="T12" fmla="*/ 2147483647 w 976"/>
                  <a:gd name="T13" fmla="*/ 2147483647 h 1811"/>
                  <a:gd name="T14" fmla="*/ 2147483647 w 976"/>
                  <a:gd name="T15" fmla="*/ 2147483647 h 1811"/>
                  <a:gd name="T16" fmla="*/ 2147483647 w 976"/>
                  <a:gd name="T17" fmla="*/ 2147483647 h 1811"/>
                  <a:gd name="T18" fmla="*/ 2147483647 w 976"/>
                  <a:gd name="T19" fmla="*/ 2147483647 h 1811"/>
                  <a:gd name="T20" fmla="*/ 2147483647 w 976"/>
                  <a:gd name="T21" fmla="*/ 2147483647 h 1811"/>
                  <a:gd name="T22" fmla="*/ 2147483647 w 976"/>
                  <a:gd name="T23" fmla="*/ 2147483647 h 1811"/>
                  <a:gd name="T24" fmla="*/ 2147483647 w 976"/>
                  <a:gd name="T25" fmla="*/ 2147483647 h 1811"/>
                  <a:gd name="T26" fmla="*/ 2147483647 w 976"/>
                  <a:gd name="T27" fmla="*/ 2147483647 h 1811"/>
                  <a:gd name="T28" fmla="*/ 2147483647 w 976"/>
                  <a:gd name="T29" fmla="*/ 2147483647 h 1811"/>
                  <a:gd name="T30" fmla="*/ 2147483647 w 976"/>
                  <a:gd name="T31" fmla="*/ 2147483647 h 1811"/>
                  <a:gd name="T32" fmla="*/ 2147483647 w 976"/>
                  <a:gd name="T33" fmla="*/ 2147483647 h 1811"/>
                  <a:gd name="T34" fmla="*/ 2147483647 w 976"/>
                  <a:gd name="T35" fmla="*/ 2147483647 h 1811"/>
                  <a:gd name="T36" fmla="*/ 2147483647 w 976"/>
                  <a:gd name="T37" fmla="*/ 2147483647 h 1811"/>
                  <a:gd name="T38" fmla="*/ 2147483647 w 976"/>
                  <a:gd name="T39" fmla="*/ 2147483647 h 1811"/>
                  <a:gd name="T40" fmla="*/ 2147483647 w 976"/>
                  <a:gd name="T41" fmla="*/ 2147483647 h 1811"/>
                  <a:gd name="T42" fmla="*/ 2147483647 w 976"/>
                  <a:gd name="T43" fmla="*/ 2147483647 h 1811"/>
                  <a:gd name="T44" fmla="*/ 2147483647 w 976"/>
                  <a:gd name="T45" fmla="*/ 2147483647 h 1811"/>
                  <a:gd name="T46" fmla="*/ 2147483647 w 976"/>
                  <a:gd name="T47" fmla="*/ 2147483647 h 1811"/>
                  <a:gd name="T48" fmla="*/ 2147483647 w 976"/>
                  <a:gd name="T49" fmla="*/ 2147483647 h 1811"/>
                  <a:gd name="T50" fmla="*/ 2147483647 w 976"/>
                  <a:gd name="T51" fmla="*/ 2147483647 h 1811"/>
                  <a:gd name="T52" fmla="*/ 2147483647 w 976"/>
                  <a:gd name="T53" fmla="*/ 2147483647 h 1811"/>
                  <a:gd name="T54" fmla="*/ 2147483647 w 976"/>
                  <a:gd name="T55" fmla="*/ 2147483647 h 1811"/>
                  <a:gd name="T56" fmla="*/ 2147483647 w 976"/>
                  <a:gd name="T57" fmla="*/ 2147483647 h 1811"/>
                  <a:gd name="T58" fmla="*/ 2147483647 w 976"/>
                  <a:gd name="T59" fmla="*/ 2147483647 h 1811"/>
                  <a:gd name="T60" fmla="*/ 2147483647 w 976"/>
                  <a:gd name="T61" fmla="*/ 2147483647 h 1811"/>
                  <a:gd name="T62" fmla="*/ 2147483647 w 976"/>
                  <a:gd name="T63" fmla="*/ 2147483647 h 1811"/>
                  <a:gd name="T64" fmla="*/ 2147483647 w 976"/>
                  <a:gd name="T65" fmla="*/ 2147483647 h 1811"/>
                  <a:gd name="T66" fmla="*/ 2147483647 w 976"/>
                  <a:gd name="T67" fmla="*/ 2147483647 h 1811"/>
                  <a:gd name="T68" fmla="*/ 2147483647 w 976"/>
                  <a:gd name="T69" fmla="*/ 2147483647 h 1811"/>
                  <a:gd name="T70" fmla="*/ 2147483647 w 976"/>
                  <a:gd name="T71" fmla="*/ 2147483647 h 1811"/>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76"/>
                  <a:gd name="T109" fmla="*/ 0 h 1811"/>
                  <a:gd name="T110" fmla="*/ 976 w 976"/>
                  <a:gd name="T111" fmla="*/ 1811 h 1811"/>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76" h="1811">
                    <a:moveTo>
                      <a:pt x="279" y="1669"/>
                    </a:moveTo>
                    <a:lnTo>
                      <a:pt x="338" y="1654"/>
                    </a:lnTo>
                    <a:lnTo>
                      <a:pt x="394" y="1635"/>
                    </a:lnTo>
                    <a:lnTo>
                      <a:pt x="449" y="1612"/>
                    </a:lnTo>
                    <a:lnTo>
                      <a:pt x="502" y="1585"/>
                    </a:lnTo>
                    <a:lnTo>
                      <a:pt x="553" y="1555"/>
                    </a:lnTo>
                    <a:lnTo>
                      <a:pt x="601" y="1520"/>
                    </a:lnTo>
                    <a:lnTo>
                      <a:pt x="651" y="1485"/>
                    </a:lnTo>
                    <a:lnTo>
                      <a:pt x="697" y="1447"/>
                    </a:lnTo>
                    <a:lnTo>
                      <a:pt x="741" y="1405"/>
                    </a:lnTo>
                    <a:lnTo>
                      <a:pt x="782" y="1361"/>
                    </a:lnTo>
                    <a:lnTo>
                      <a:pt x="818" y="1313"/>
                    </a:lnTo>
                    <a:lnTo>
                      <a:pt x="851" y="1263"/>
                    </a:lnTo>
                    <a:lnTo>
                      <a:pt x="882" y="1210"/>
                    </a:lnTo>
                    <a:lnTo>
                      <a:pt x="908" y="1156"/>
                    </a:lnTo>
                    <a:lnTo>
                      <a:pt x="929" y="1100"/>
                    </a:lnTo>
                    <a:lnTo>
                      <a:pt x="947" y="1043"/>
                    </a:lnTo>
                    <a:lnTo>
                      <a:pt x="961" y="984"/>
                    </a:lnTo>
                    <a:lnTo>
                      <a:pt x="970" y="924"/>
                    </a:lnTo>
                    <a:lnTo>
                      <a:pt x="975" y="865"/>
                    </a:lnTo>
                    <a:lnTo>
                      <a:pt x="975" y="804"/>
                    </a:lnTo>
                    <a:lnTo>
                      <a:pt x="972" y="744"/>
                    </a:lnTo>
                    <a:lnTo>
                      <a:pt x="963" y="685"/>
                    </a:lnTo>
                    <a:lnTo>
                      <a:pt x="950" y="625"/>
                    </a:lnTo>
                    <a:lnTo>
                      <a:pt x="935" y="567"/>
                    </a:lnTo>
                    <a:lnTo>
                      <a:pt x="913" y="511"/>
                    </a:lnTo>
                    <a:lnTo>
                      <a:pt x="889" y="456"/>
                    </a:lnTo>
                    <a:lnTo>
                      <a:pt x="859" y="403"/>
                    </a:lnTo>
                    <a:lnTo>
                      <a:pt x="826" y="352"/>
                    </a:lnTo>
                    <a:lnTo>
                      <a:pt x="790" y="304"/>
                    </a:lnTo>
                    <a:lnTo>
                      <a:pt x="751" y="259"/>
                    </a:lnTo>
                    <a:lnTo>
                      <a:pt x="708" y="216"/>
                    </a:lnTo>
                    <a:lnTo>
                      <a:pt x="662" y="178"/>
                    </a:lnTo>
                    <a:lnTo>
                      <a:pt x="614" y="142"/>
                    </a:lnTo>
                    <a:lnTo>
                      <a:pt x="563" y="109"/>
                    </a:lnTo>
                    <a:lnTo>
                      <a:pt x="510" y="81"/>
                    </a:lnTo>
                    <a:lnTo>
                      <a:pt x="455" y="56"/>
                    </a:lnTo>
                    <a:lnTo>
                      <a:pt x="398" y="36"/>
                    </a:lnTo>
                    <a:lnTo>
                      <a:pt x="340" y="20"/>
                    </a:lnTo>
                    <a:lnTo>
                      <a:pt x="281" y="8"/>
                    </a:lnTo>
                    <a:lnTo>
                      <a:pt x="222" y="0"/>
                    </a:lnTo>
                    <a:lnTo>
                      <a:pt x="294" y="112"/>
                    </a:lnTo>
                    <a:lnTo>
                      <a:pt x="369" y="222"/>
                    </a:lnTo>
                    <a:lnTo>
                      <a:pt x="226" y="434"/>
                    </a:lnTo>
                    <a:lnTo>
                      <a:pt x="268" y="446"/>
                    </a:lnTo>
                    <a:lnTo>
                      <a:pt x="306" y="463"/>
                    </a:lnTo>
                    <a:lnTo>
                      <a:pt x="344" y="483"/>
                    </a:lnTo>
                    <a:lnTo>
                      <a:pt x="379" y="508"/>
                    </a:lnTo>
                    <a:lnTo>
                      <a:pt x="411" y="536"/>
                    </a:lnTo>
                    <a:lnTo>
                      <a:pt x="440" y="567"/>
                    </a:lnTo>
                    <a:lnTo>
                      <a:pt x="467" y="601"/>
                    </a:lnTo>
                    <a:lnTo>
                      <a:pt x="489" y="637"/>
                    </a:lnTo>
                    <a:lnTo>
                      <a:pt x="508" y="676"/>
                    </a:lnTo>
                    <a:lnTo>
                      <a:pt x="521" y="716"/>
                    </a:lnTo>
                    <a:lnTo>
                      <a:pt x="531" y="758"/>
                    </a:lnTo>
                    <a:lnTo>
                      <a:pt x="538" y="801"/>
                    </a:lnTo>
                    <a:lnTo>
                      <a:pt x="539" y="843"/>
                    </a:lnTo>
                    <a:lnTo>
                      <a:pt x="536" y="886"/>
                    </a:lnTo>
                    <a:lnTo>
                      <a:pt x="529" y="928"/>
                    </a:lnTo>
                    <a:lnTo>
                      <a:pt x="517" y="969"/>
                    </a:lnTo>
                    <a:lnTo>
                      <a:pt x="501" y="1009"/>
                    </a:lnTo>
                    <a:lnTo>
                      <a:pt x="482" y="1046"/>
                    </a:lnTo>
                    <a:lnTo>
                      <a:pt x="458" y="1082"/>
                    </a:lnTo>
                    <a:lnTo>
                      <a:pt x="431" y="1115"/>
                    </a:lnTo>
                    <a:lnTo>
                      <a:pt x="401" y="1145"/>
                    </a:lnTo>
                    <a:lnTo>
                      <a:pt x="367" y="1172"/>
                    </a:lnTo>
                    <a:lnTo>
                      <a:pt x="331" y="1196"/>
                    </a:lnTo>
                    <a:lnTo>
                      <a:pt x="293" y="1215"/>
                    </a:lnTo>
                    <a:lnTo>
                      <a:pt x="253" y="1230"/>
                    </a:lnTo>
                    <a:lnTo>
                      <a:pt x="253" y="1093"/>
                    </a:lnTo>
                    <a:lnTo>
                      <a:pt x="0" y="1420"/>
                    </a:lnTo>
                    <a:lnTo>
                      <a:pt x="279" y="1810"/>
                    </a:lnTo>
                    <a:lnTo>
                      <a:pt x="279" y="1669"/>
                    </a:lnTo>
                  </a:path>
                </a:pathLst>
              </a:custGeom>
              <a:solidFill>
                <a:schemeClr val="bg1">
                  <a:lumMod val="50000"/>
                </a:schemeClr>
              </a:solidFill>
              <a:ln w="12700" cap="rnd">
                <a:solidFill>
                  <a:schemeClr val="bg1"/>
                </a:solidFill>
                <a:round/>
                <a:headEnd/>
                <a:tailEnd/>
              </a:ln>
            </p:spPr>
            <p:txBody>
              <a:bodyPr/>
              <a:lstStyle/>
              <a:p>
                <a:endParaRPr lang="en-US" sz="1400" dirty="0">
                  <a:solidFill>
                    <a:srgbClr val="575757"/>
                  </a:solidFill>
                </a:endParaRPr>
              </a:p>
            </p:txBody>
          </p:sp>
          <p:sp>
            <p:nvSpPr>
              <p:cNvPr id="231" name="Freeform 9">
                <a:extLst>
                  <a:ext uri="{FF2B5EF4-FFF2-40B4-BE49-F238E27FC236}">
                    <a16:creationId xmlns:a16="http://schemas.microsoft.com/office/drawing/2014/main" id="{152713B0-5B06-43C9-939E-8629686E970E}"/>
                  </a:ext>
                </a:extLst>
              </p:cNvPr>
              <p:cNvSpPr>
                <a:spLocks/>
              </p:cNvSpPr>
              <p:nvPr/>
            </p:nvSpPr>
            <p:spPr bwMode="blackWhite">
              <a:xfrm>
                <a:off x="3379788" y="1371599"/>
                <a:ext cx="1343025" cy="2290763"/>
              </a:xfrm>
              <a:custGeom>
                <a:avLst/>
                <a:gdLst>
                  <a:gd name="T0" fmla="*/ 2147483647 w 1084"/>
                  <a:gd name="T1" fmla="*/ 2147483647 h 1823"/>
                  <a:gd name="T2" fmla="*/ 2147483647 w 1084"/>
                  <a:gd name="T3" fmla="*/ 2147483647 h 1823"/>
                  <a:gd name="T4" fmla="*/ 2147483647 w 1084"/>
                  <a:gd name="T5" fmla="*/ 2147483647 h 1823"/>
                  <a:gd name="T6" fmla="*/ 2147483647 w 1084"/>
                  <a:gd name="T7" fmla="*/ 2147483647 h 1823"/>
                  <a:gd name="T8" fmla="*/ 2147483647 w 1084"/>
                  <a:gd name="T9" fmla="*/ 2147483647 h 1823"/>
                  <a:gd name="T10" fmla="*/ 2147483647 w 1084"/>
                  <a:gd name="T11" fmla="*/ 2147483647 h 1823"/>
                  <a:gd name="T12" fmla="*/ 2147483647 w 1084"/>
                  <a:gd name="T13" fmla="*/ 2147483647 h 1823"/>
                  <a:gd name="T14" fmla="*/ 2147483647 w 1084"/>
                  <a:gd name="T15" fmla="*/ 2147483647 h 1823"/>
                  <a:gd name="T16" fmla="*/ 2147483647 w 1084"/>
                  <a:gd name="T17" fmla="*/ 2147483647 h 1823"/>
                  <a:gd name="T18" fmla="*/ 2147483647 w 1084"/>
                  <a:gd name="T19" fmla="*/ 2147483647 h 1823"/>
                  <a:gd name="T20" fmla="*/ 2147483647 w 1084"/>
                  <a:gd name="T21" fmla="*/ 2147483647 h 1823"/>
                  <a:gd name="T22" fmla="*/ 2147483647 w 1084"/>
                  <a:gd name="T23" fmla="*/ 2147483647 h 1823"/>
                  <a:gd name="T24" fmla="*/ 2147483647 w 1084"/>
                  <a:gd name="T25" fmla="*/ 2147483647 h 1823"/>
                  <a:gd name="T26" fmla="*/ 2147483647 w 1084"/>
                  <a:gd name="T27" fmla="*/ 2147483647 h 1823"/>
                  <a:gd name="T28" fmla="*/ 2147483647 w 1084"/>
                  <a:gd name="T29" fmla="*/ 2147483647 h 1823"/>
                  <a:gd name="T30" fmla="*/ 2147483647 w 1084"/>
                  <a:gd name="T31" fmla="*/ 2147483647 h 1823"/>
                  <a:gd name="T32" fmla="*/ 2147483647 w 1084"/>
                  <a:gd name="T33" fmla="*/ 0 h 1823"/>
                  <a:gd name="T34" fmla="*/ 2147483647 w 1084"/>
                  <a:gd name="T35" fmla="*/ 2147483647 h 1823"/>
                  <a:gd name="T36" fmla="*/ 2147483647 w 1084"/>
                  <a:gd name="T37" fmla="*/ 2147483647 h 1823"/>
                  <a:gd name="T38" fmla="*/ 2147483647 w 1084"/>
                  <a:gd name="T39" fmla="*/ 2147483647 h 1823"/>
                  <a:gd name="T40" fmla="*/ 2147483647 w 1084"/>
                  <a:gd name="T41" fmla="*/ 2147483647 h 1823"/>
                  <a:gd name="T42" fmla="*/ 2147483647 w 1084"/>
                  <a:gd name="T43" fmla="*/ 2147483647 h 1823"/>
                  <a:gd name="T44" fmla="*/ 2147483647 w 1084"/>
                  <a:gd name="T45" fmla="*/ 2147483647 h 1823"/>
                  <a:gd name="T46" fmla="*/ 2147483647 w 1084"/>
                  <a:gd name="T47" fmla="*/ 2147483647 h 1823"/>
                  <a:gd name="T48" fmla="*/ 2147483647 w 1084"/>
                  <a:gd name="T49" fmla="*/ 2147483647 h 1823"/>
                  <a:gd name="T50" fmla="*/ 2147483647 w 1084"/>
                  <a:gd name="T51" fmla="*/ 2147483647 h 1823"/>
                  <a:gd name="T52" fmla="*/ 2147483647 w 1084"/>
                  <a:gd name="T53" fmla="*/ 2147483647 h 1823"/>
                  <a:gd name="T54" fmla="*/ 2147483647 w 1084"/>
                  <a:gd name="T55" fmla="*/ 2147483647 h 1823"/>
                  <a:gd name="T56" fmla="*/ 2147483647 w 1084"/>
                  <a:gd name="T57" fmla="*/ 2147483647 h 1823"/>
                  <a:gd name="T58" fmla="*/ 2147483647 w 1084"/>
                  <a:gd name="T59" fmla="*/ 2147483647 h 1823"/>
                  <a:gd name="T60" fmla="*/ 2147483647 w 1084"/>
                  <a:gd name="T61" fmla="*/ 2147483647 h 1823"/>
                  <a:gd name="T62" fmla="*/ 2147483647 w 1084"/>
                  <a:gd name="T63" fmla="*/ 2147483647 h 1823"/>
                  <a:gd name="T64" fmla="*/ 2147483647 w 1084"/>
                  <a:gd name="T65" fmla="*/ 2147483647 h 1823"/>
                  <a:gd name="T66" fmla="*/ 2147483647 w 1084"/>
                  <a:gd name="T67" fmla="*/ 2147483647 h 1823"/>
                  <a:gd name="T68" fmla="*/ 2147483647 w 1084"/>
                  <a:gd name="T69" fmla="*/ 2147483647 h 1823"/>
                  <a:gd name="T70" fmla="*/ 2147483647 w 1084"/>
                  <a:gd name="T71" fmla="*/ 2147483647 h 1823"/>
                  <a:gd name="T72" fmla="*/ 2147483647 w 1084"/>
                  <a:gd name="T73" fmla="*/ 2147483647 h 1823"/>
                  <a:gd name="T74" fmla="*/ 2147483647 w 1084"/>
                  <a:gd name="T75" fmla="*/ 2147483647 h 1823"/>
                  <a:gd name="T76" fmla="*/ 2147483647 w 1084"/>
                  <a:gd name="T77" fmla="*/ 2147483647 h 1823"/>
                  <a:gd name="T78" fmla="*/ 2147483647 w 1084"/>
                  <a:gd name="T79" fmla="*/ 2147483647 h 1823"/>
                  <a:gd name="T80" fmla="*/ 2147483647 w 1084"/>
                  <a:gd name="T81" fmla="*/ 2147483647 h 182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84"/>
                  <a:gd name="T124" fmla="*/ 0 h 1823"/>
                  <a:gd name="T125" fmla="*/ 1084 w 1084"/>
                  <a:gd name="T126" fmla="*/ 1823 h 1823"/>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84" h="1823">
                    <a:moveTo>
                      <a:pt x="832" y="1394"/>
                    </a:moveTo>
                    <a:lnTo>
                      <a:pt x="789" y="1389"/>
                    </a:lnTo>
                    <a:lnTo>
                      <a:pt x="746" y="1380"/>
                    </a:lnTo>
                    <a:lnTo>
                      <a:pt x="705" y="1367"/>
                    </a:lnTo>
                    <a:lnTo>
                      <a:pt x="665" y="1349"/>
                    </a:lnTo>
                    <a:lnTo>
                      <a:pt x="628" y="1327"/>
                    </a:lnTo>
                    <a:lnTo>
                      <a:pt x="592" y="1301"/>
                    </a:lnTo>
                    <a:lnTo>
                      <a:pt x="559" y="1273"/>
                    </a:lnTo>
                    <a:lnTo>
                      <a:pt x="530" y="1240"/>
                    </a:lnTo>
                    <a:lnTo>
                      <a:pt x="504" y="1206"/>
                    </a:lnTo>
                    <a:lnTo>
                      <a:pt x="482" y="1168"/>
                    </a:lnTo>
                    <a:lnTo>
                      <a:pt x="464" y="1129"/>
                    </a:lnTo>
                    <a:lnTo>
                      <a:pt x="450" y="1087"/>
                    </a:lnTo>
                    <a:lnTo>
                      <a:pt x="440" y="1044"/>
                    </a:lnTo>
                    <a:lnTo>
                      <a:pt x="434" y="1002"/>
                    </a:lnTo>
                    <a:lnTo>
                      <a:pt x="434" y="958"/>
                    </a:lnTo>
                    <a:lnTo>
                      <a:pt x="438" y="915"/>
                    </a:lnTo>
                    <a:lnTo>
                      <a:pt x="446" y="872"/>
                    </a:lnTo>
                    <a:lnTo>
                      <a:pt x="458" y="831"/>
                    </a:lnTo>
                    <a:lnTo>
                      <a:pt x="475" y="790"/>
                    </a:lnTo>
                    <a:lnTo>
                      <a:pt x="495" y="752"/>
                    </a:lnTo>
                    <a:lnTo>
                      <a:pt x="520" y="716"/>
                    </a:lnTo>
                    <a:lnTo>
                      <a:pt x="548" y="683"/>
                    </a:lnTo>
                    <a:lnTo>
                      <a:pt x="580" y="653"/>
                    </a:lnTo>
                    <a:lnTo>
                      <a:pt x="613" y="626"/>
                    </a:lnTo>
                    <a:lnTo>
                      <a:pt x="651" y="603"/>
                    </a:lnTo>
                    <a:lnTo>
                      <a:pt x="688" y="584"/>
                    </a:lnTo>
                    <a:lnTo>
                      <a:pt x="727" y="569"/>
                    </a:lnTo>
                    <a:lnTo>
                      <a:pt x="768" y="559"/>
                    </a:lnTo>
                    <a:lnTo>
                      <a:pt x="809" y="552"/>
                    </a:lnTo>
                    <a:lnTo>
                      <a:pt x="851" y="549"/>
                    </a:lnTo>
                    <a:lnTo>
                      <a:pt x="851" y="675"/>
                    </a:lnTo>
                    <a:lnTo>
                      <a:pt x="1083" y="353"/>
                    </a:lnTo>
                    <a:lnTo>
                      <a:pt x="846" y="0"/>
                    </a:lnTo>
                    <a:lnTo>
                      <a:pt x="846" y="121"/>
                    </a:lnTo>
                    <a:lnTo>
                      <a:pt x="786" y="125"/>
                    </a:lnTo>
                    <a:lnTo>
                      <a:pt x="726" y="133"/>
                    </a:lnTo>
                    <a:lnTo>
                      <a:pt x="668" y="145"/>
                    </a:lnTo>
                    <a:lnTo>
                      <a:pt x="610" y="161"/>
                    </a:lnTo>
                    <a:lnTo>
                      <a:pt x="554" y="181"/>
                    </a:lnTo>
                    <a:lnTo>
                      <a:pt x="499" y="206"/>
                    </a:lnTo>
                    <a:lnTo>
                      <a:pt x="446" y="234"/>
                    </a:lnTo>
                    <a:lnTo>
                      <a:pt x="394" y="264"/>
                    </a:lnTo>
                    <a:lnTo>
                      <a:pt x="344" y="298"/>
                    </a:lnTo>
                    <a:lnTo>
                      <a:pt x="297" y="335"/>
                    </a:lnTo>
                    <a:lnTo>
                      <a:pt x="252" y="376"/>
                    </a:lnTo>
                    <a:lnTo>
                      <a:pt x="211" y="420"/>
                    </a:lnTo>
                    <a:lnTo>
                      <a:pt x="173" y="466"/>
                    </a:lnTo>
                    <a:lnTo>
                      <a:pt x="138" y="515"/>
                    </a:lnTo>
                    <a:lnTo>
                      <a:pt x="107" y="566"/>
                    </a:lnTo>
                    <a:lnTo>
                      <a:pt x="79" y="620"/>
                    </a:lnTo>
                    <a:lnTo>
                      <a:pt x="56" y="675"/>
                    </a:lnTo>
                    <a:lnTo>
                      <a:pt x="37" y="733"/>
                    </a:lnTo>
                    <a:lnTo>
                      <a:pt x="21" y="790"/>
                    </a:lnTo>
                    <a:lnTo>
                      <a:pt x="10" y="850"/>
                    </a:lnTo>
                    <a:lnTo>
                      <a:pt x="3" y="909"/>
                    </a:lnTo>
                    <a:lnTo>
                      <a:pt x="0" y="969"/>
                    </a:lnTo>
                    <a:lnTo>
                      <a:pt x="2" y="1029"/>
                    </a:lnTo>
                    <a:lnTo>
                      <a:pt x="7" y="1090"/>
                    </a:lnTo>
                    <a:lnTo>
                      <a:pt x="18" y="1148"/>
                    </a:lnTo>
                    <a:lnTo>
                      <a:pt x="31" y="1207"/>
                    </a:lnTo>
                    <a:lnTo>
                      <a:pt x="50" y="1264"/>
                    </a:lnTo>
                    <a:lnTo>
                      <a:pt x="73" y="1320"/>
                    </a:lnTo>
                    <a:lnTo>
                      <a:pt x="99" y="1374"/>
                    </a:lnTo>
                    <a:lnTo>
                      <a:pt x="129" y="1426"/>
                    </a:lnTo>
                    <a:lnTo>
                      <a:pt x="163" y="1476"/>
                    </a:lnTo>
                    <a:lnTo>
                      <a:pt x="200" y="1523"/>
                    </a:lnTo>
                    <a:lnTo>
                      <a:pt x="241" y="1568"/>
                    </a:lnTo>
                    <a:lnTo>
                      <a:pt x="283" y="1609"/>
                    </a:lnTo>
                    <a:lnTo>
                      <a:pt x="330" y="1647"/>
                    </a:lnTo>
                    <a:lnTo>
                      <a:pt x="379" y="1682"/>
                    </a:lnTo>
                    <a:lnTo>
                      <a:pt x="431" y="1713"/>
                    </a:lnTo>
                    <a:lnTo>
                      <a:pt x="484" y="1741"/>
                    </a:lnTo>
                    <a:lnTo>
                      <a:pt x="539" y="1765"/>
                    </a:lnTo>
                    <a:lnTo>
                      <a:pt x="595" y="1784"/>
                    </a:lnTo>
                    <a:lnTo>
                      <a:pt x="654" y="1800"/>
                    </a:lnTo>
                    <a:lnTo>
                      <a:pt x="713" y="1812"/>
                    </a:lnTo>
                    <a:lnTo>
                      <a:pt x="772" y="1819"/>
                    </a:lnTo>
                    <a:lnTo>
                      <a:pt x="833" y="1822"/>
                    </a:lnTo>
                    <a:lnTo>
                      <a:pt x="893" y="1821"/>
                    </a:lnTo>
                    <a:lnTo>
                      <a:pt x="708" y="1557"/>
                    </a:lnTo>
                    <a:lnTo>
                      <a:pt x="832" y="1394"/>
                    </a:lnTo>
                  </a:path>
                </a:pathLst>
              </a:custGeom>
              <a:solidFill>
                <a:schemeClr val="bg2"/>
              </a:solidFill>
              <a:ln w="12700" cap="rnd">
                <a:solidFill>
                  <a:schemeClr val="bg1"/>
                </a:solidFill>
                <a:round/>
                <a:headEnd/>
                <a:tailEnd/>
              </a:ln>
            </p:spPr>
            <p:txBody>
              <a:bodyPr/>
              <a:lstStyle/>
              <a:p>
                <a:endParaRPr lang="en-US" sz="1400" dirty="0">
                  <a:solidFill>
                    <a:schemeClr val="bg1"/>
                  </a:solidFill>
                </a:endParaRPr>
              </a:p>
            </p:txBody>
          </p:sp>
          <p:sp>
            <p:nvSpPr>
              <p:cNvPr id="232" name="Rectangle 10">
                <a:extLst>
                  <a:ext uri="{FF2B5EF4-FFF2-40B4-BE49-F238E27FC236}">
                    <a16:creationId xmlns:a16="http://schemas.microsoft.com/office/drawing/2014/main" id="{3C889579-C67C-4E1B-B06D-7E77714ABC3B}"/>
                  </a:ext>
                </a:extLst>
              </p:cNvPr>
              <p:cNvSpPr>
                <a:spLocks noChangeArrowheads="1"/>
              </p:cNvSpPr>
              <p:nvPr/>
            </p:nvSpPr>
            <p:spPr bwMode="blackWhite">
              <a:xfrm>
                <a:off x="3656613" y="1977246"/>
                <a:ext cx="387" cy="1218396"/>
              </a:xfrm>
              <a:prstGeom prst="rect">
                <a:avLst/>
              </a:prstGeom>
              <a:noFill/>
              <a:ln w="12700">
                <a:noFill/>
                <a:miter lim="800000"/>
                <a:headEnd/>
                <a:tailEnd/>
              </a:ln>
            </p:spPr>
            <p:txBody>
              <a:bodyPr wrap="none" lIns="0" tIns="0" rIns="0" bIns="0" anchor="ctr" anchorCtr="1">
                <a:spAutoFit/>
              </a:bodyPr>
              <a:lstStyle/>
              <a:p>
                <a:pPr algn="ctr" defTabSz="787400" eaLnBrk="1" hangingPunct="1">
                  <a:lnSpc>
                    <a:spcPct val="95000"/>
                  </a:lnSpc>
                  <a:spcBef>
                    <a:spcPct val="80000"/>
                  </a:spcBef>
                  <a:buClr>
                    <a:schemeClr val="tx1"/>
                  </a:buClr>
                  <a:buFont typeface="Wingdings 2" pitchFamily="18" charset="2"/>
                  <a:buNone/>
                </a:pPr>
                <a:endParaRPr lang="en-US" sz="1400" dirty="0">
                  <a:solidFill>
                    <a:schemeClr val="bg1"/>
                  </a:solidFill>
                </a:endParaRPr>
              </a:p>
            </p:txBody>
          </p:sp>
          <p:sp>
            <p:nvSpPr>
              <p:cNvPr id="233" name="Rectangle 11">
                <a:extLst>
                  <a:ext uri="{FF2B5EF4-FFF2-40B4-BE49-F238E27FC236}">
                    <a16:creationId xmlns:a16="http://schemas.microsoft.com/office/drawing/2014/main" id="{0BB470E5-F34D-4B79-8236-A8F9FAE63890}"/>
                  </a:ext>
                </a:extLst>
              </p:cNvPr>
              <p:cNvSpPr>
                <a:spLocks noChangeArrowheads="1"/>
              </p:cNvSpPr>
              <p:nvPr/>
            </p:nvSpPr>
            <p:spPr bwMode="blackWhite">
              <a:xfrm>
                <a:off x="5278240" y="1977246"/>
                <a:ext cx="387" cy="1218396"/>
              </a:xfrm>
              <a:prstGeom prst="rect">
                <a:avLst/>
              </a:prstGeom>
              <a:noFill/>
              <a:ln w="12700">
                <a:noFill/>
                <a:miter lim="800000"/>
                <a:headEnd/>
                <a:tailEnd/>
              </a:ln>
            </p:spPr>
            <p:txBody>
              <a:bodyPr wrap="none" lIns="0" tIns="0" rIns="0" bIns="0" anchor="ctr" anchorCtr="1">
                <a:spAutoFit/>
              </a:bodyPr>
              <a:lstStyle/>
              <a:p>
                <a:pPr algn="ctr" defTabSz="787400" eaLnBrk="1" hangingPunct="1">
                  <a:lnSpc>
                    <a:spcPct val="95000"/>
                  </a:lnSpc>
                  <a:spcBef>
                    <a:spcPct val="80000"/>
                  </a:spcBef>
                  <a:buClr>
                    <a:schemeClr val="tx1"/>
                  </a:buClr>
                  <a:buFont typeface="Wingdings 2" pitchFamily="18" charset="2"/>
                  <a:buNone/>
                </a:pPr>
                <a:endParaRPr lang="en-US" sz="1400" dirty="0">
                  <a:solidFill>
                    <a:srgbClr val="575757"/>
                  </a:solidFill>
                </a:endParaRPr>
              </a:p>
            </p:txBody>
          </p:sp>
        </p:grpSp>
        <p:sp>
          <p:nvSpPr>
            <p:cNvPr id="220" name="TextBox 219">
              <a:extLst>
                <a:ext uri="{FF2B5EF4-FFF2-40B4-BE49-F238E27FC236}">
                  <a16:creationId xmlns:a16="http://schemas.microsoft.com/office/drawing/2014/main" id="{569FB0A9-A2AE-43EA-AF5E-102D6568FE63}"/>
                </a:ext>
              </a:extLst>
            </p:cNvPr>
            <p:cNvSpPr txBox="1"/>
            <p:nvPr/>
          </p:nvSpPr>
          <p:spPr>
            <a:xfrm>
              <a:off x="5543497" y="6038281"/>
              <a:ext cx="686766" cy="210935"/>
            </a:xfrm>
            <a:prstGeom prst="rect">
              <a:avLst/>
            </a:prstGeom>
            <a:noFill/>
          </p:spPr>
          <p:txBody>
            <a:bodyPr wrap="square" lIns="0" tIns="0" rIns="0" bIns="0" rtlCol="0" anchor="t">
              <a:noAutofit/>
            </a:bodyPr>
            <a:lstStyle/>
            <a:p>
              <a:pPr algn="ctr"/>
              <a:r>
                <a:rPr lang="en-US" sz="800" dirty="0"/>
                <a:t>Amazon Elasticsearch</a:t>
              </a:r>
            </a:p>
          </p:txBody>
        </p:sp>
        <p:sp>
          <p:nvSpPr>
            <p:cNvPr id="221" name="TextBox 220">
              <a:extLst>
                <a:ext uri="{FF2B5EF4-FFF2-40B4-BE49-F238E27FC236}">
                  <a16:creationId xmlns:a16="http://schemas.microsoft.com/office/drawing/2014/main" id="{922B6E94-AEF5-4EBE-AC56-6300D808C2A9}"/>
                </a:ext>
              </a:extLst>
            </p:cNvPr>
            <p:cNvSpPr txBox="1"/>
            <p:nvPr/>
          </p:nvSpPr>
          <p:spPr>
            <a:xfrm>
              <a:off x="4496053" y="6088424"/>
              <a:ext cx="686766" cy="210935"/>
            </a:xfrm>
            <a:prstGeom prst="rect">
              <a:avLst/>
            </a:prstGeom>
            <a:noFill/>
          </p:spPr>
          <p:txBody>
            <a:bodyPr wrap="square" lIns="0" tIns="0" rIns="0" bIns="0" rtlCol="0" anchor="t">
              <a:noAutofit/>
            </a:bodyPr>
            <a:lstStyle/>
            <a:p>
              <a:pPr algn="ctr"/>
              <a:r>
                <a:rPr lang="en-US" sz="800" dirty="0"/>
                <a:t>AWS</a:t>
              </a:r>
            </a:p>
            <a:p>
              <a:pPr algn="ctr"/>
              <a:r>
                <a:rPr lang="en-US" sz="800" dirty="0"/>
                <a:t>WAF</a:t>
              </a:r>
            </a:p>
          </p:txBody>
        </p:sp>
        <p:sp>
          <p:nvSpPr>
            <p:cNvPr id="222" name="TextBox 241">
              <a:extLst>
                <a:ext uri="{FF2B5EF4-FFF2-40B4-BE49-F238E27FC236}">
                  <a16:creationId xmlns:a16="http://schemas.microsoft.com/office/drawing/2014/main" id="{93057AA1-9826-4071-B053-F72C2780DA88}"/>
                </a:ext>
              </a:extLst>
            </p:cNvPr>
            <p:cNvSpPr txBox="1"/>
            <p:nvPr/>
          </p:nvSpPr>
          <p:spPr>
            <a:xfrm>
              <a:off x="11403299" y="6045537"/>
              <a:ext cx="698500" cy="111760"/>
            </a:xfrm>
            <a:prstGeom prst="rect">
              <a:avLst/>
            </a:prstGeom>
            <a:noFill/>
          </p:spPr>
          <p:txBody>
            <a:bodyPr wrap="square" lIns="0" tIns="0" rIns="0" bIns="0" rtlCol="0" anchor="t">
              <a:noAutofit/>
            </a:bodyPr>
            <a:lstStyle/>
            <a:p>
              <a:pPr marL="0" marR="0" algn="ctr">
                <a:spcBef>
                  <a:spcPts val="0"/>
                </a:spcBef>
                <a:spcAft>
                  <a:spcPts val="0"/>
                </a:spcAft>
              </a:pPr>
              <a:r>
                <a:rPr lang="en-US" sz="800" kern="1200" dirty="0">
                  <a:solidFill>
                    <a:srgbClr val="000000"/>
                  </a:solidFill>
                  <a:effectLst/>
                  <a:latin typeface="+mj-lt"/>
                  <a:ea typeface="PMingLiU"/>
                  <a:cs typeface="Times New Roman" panose="02020603050405020304" pitchFamily="18" charset="0"/>
                </a:rPr>
                <a:t>AWS </a:t>
              </a:r>
              <a:r>
                <a:rPr lang="en-US" sz="800" dirty="0">
                  <a:solidFill>
                    <a:srgbClr val="000000"/>
                  </a:solidFill>
                  <a:latin typeface="+mj-lt"/>
                  <a:ea typeface="PMingLiU"/>
                  <a:cs typeface="Times New Roman" panose="02020603050405020304" pitchFamily="18" charset="0"/>
                </a:rPr>
                <a:t>IoT Events</a:t>
              </a:r>
              <a:endParaRPr lang="en-US" sz="1200" dirty="0">
                <a:effectLst/>
                <a:latin typeface="+mj-lt"/>
                <a:ea typeface="PMingLiU"/>
              </a:endParaRPr>
            </a:p>
          </p:txBody>
        </p:sp>
        <p:sp>
          <p:nvSpPr>
            <p:cNvPr id="223" name="TextBox 222">
              <a:extLst>
                <a:ext uri="{FF2B5EF4-FFF2-40B4-BE49-F238E27FC236}">
                  <a16:creationId xmlns:a16="http://schemas.microsoft.com/office/drawing/2014/main" id="{D717D4AD-224D-493C-9743-8A9D5E643F35}"/>
                </a:ext>
              </a:extLst>
            </p:cNvPr>
            <p:cNvSpPr txBox="1"/>
            <p:nvPr/>
          </p:nvSpPr>
          <p:spPr>
            <a:xfrm>
              <a:off x="5528453" y="5315891"/>
              <a:ext cx="686766" cy="210935"/>
            </a:xfrm>
            <a:prstGeom prst="rect">
              <a:avLst/>
            </a:prstGeom>
            <a:noFill/>
          </p:spPr>
          <p:txBody>
            <a:bodyPr wrap="square" lIns="0" tIns="0" rIns="0" bIns="0" rtlCol="0" anchor="t">
              <a:noAutofit/>
            </a:bodyPr>
            <a:lstStyle/>
            <a:p>
              <a:pPr algn="ctr"/>
              <a:r>
                <a:rPr lang="en-US" sz="800" dirty="0"/>
                <a:t>Kibana</a:t>
              </a:r>
            </a:p>
          </p:txBody>
        </p:sp>
        <p:sp>
          <p:nvSpPr>
            <p:cNvPr id="224" name="TextBox 223">
              <a:extLst>
                <a:ext uri="{FF2B5EF4-FFF2-40B4-BE49-F238E27FC236}">
                  <a16:creationId xmlns:a16="http://schemas.microsoft.com/office/drawing/2014/main" id="{949C2F47-FEEC-4A63-A855-32CBA9D5340E}"/>
                </a:ext>
              </a:extLst>
            </p:cNvPr>
            <p:cNvSpPr txBox="1"/>
            <p:nvPr/>
          </p:nvSpPr>
          <p:spPr>
            <a:xfrm>
              <a:off x="3267863" y="5146615"/>
              <a:ext cx="640080" cy="274320"/>
            </a:xfrm>
            <a:prstGeom prst="rect">
              <a:avLst/>
            </a:prstGeom>
            <a:noFill/>
          </p:spPr>
          <p:txBody>
            <a:bodyPr wrap="square" lIns="0" tIns="0" rIns="0" bIns="0" rtlCol="0" anchor="t">
              <a:noAutofit/>
            </a:bodyPr>
            <a:lstStyle/>
            <a:p>
              <a:pPr algn="ctr"/>
              <a:r>
                <a:rPr lang="en-US" sz="800" dirty="0"/>
                <a:t>Security Group and NACL</a:t>
              </a:r>
              <a:endParaRPr lang="en-US" sz="1400" dirty="0"/>
            </a:p>
          </p:txBody>
        </p:sp>
        <p:pic>
          <p:nvPicPr>
            <p:cNvPr id="225" name="Picture 224">
              <a:extLst>
                <a:ext uri="{FF2B5EF4-FFF2-40B4-BE49-F238E27FC236}">
                  <a16:creationId xmlns:a16="http://schemas.microsoft.com/office/drawing/2014/main" id="{75A5C949-4622-4B44-9D42-84DE7DFECCBE}"/>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3437763" y="4817286"/>
              <a:ext cx="308292" cy="318237"/>
            </a:xfrm>
            <a:prstGeom prst="rect">
              <a:avLst/>
            </a:prstGeom>
          </p:spPr>
        </p:pic>
        <p:pic>
          <p:nvPicPr>
            <p:cNvPr id="226" name="Picture 225">
              <a:extLst>
                <a:ext uri="{FF2B5EF4-FFF2-40B4-BE49-F238E27FC236}">
                  <a16:creationId xmlns:a16="http://schemas.microsoft.com/office/drawing/2014/main" id="{1CA9A34C-872D-4B6E-9B58-510FBDE68964}"/>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4690244" y="5656429"/>
              <a:ext cx="280695" cy="341716"/>
            </a:xfrm>
            <a:prstGeom prst="rect">
              <a:avLst/>
            </a:prstGeom>
          </p:spPr>
        </p:pic>
        <p:pic>
          <p:nvPicPr>
            <p:cNvPr id="227" name="Picture 2" descr="Image result for amazon elasticsearch service icon">
              <a:extLst>
                <a:ext uri="{FF2B5EF4-FFF2-40B4-BE49-F238E27FC236}">
                  <a16:creationId xmlns:a16="http://schemas.microsoft.com/office/drawing/2014/main" id="{06756637-6B4D-49A7-8AEA-156ADF78CD73}"/>
                </a:ext>
              </a:extLst>
            </p:cNvPr>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5669297" y="5635321"/>
              <a:ext cx="377399" cy="377399"/>
            </a:xfrm>
            <a:prstGeom prst="rect">
              <a:avLst/>
            </a:prstGeom>
            <a:noFill/>
            <a:extLst>
              <a:ext uri="{909E8E84-426E-40DD-AFC4-6F175D3DCCD1}">
                <a14:hiddenFill xmlns:a14="http://schemas.microsoft.com/office/drawing/2010/main">
                  <a:solidFill>
                    <a:srgbClr val="FFFFFF"/>
                  </a:solidFill>
                </a14:hiddenFill>
              </a:ext>
            </a:extLst>
          </p:spPr>
        </p:pic>
        <p:pic>
          <p:nvPicPr>
            <p:cNvPr id="228" name="Picture 6" descr="Related image">
              <a:extLst>
                <a:ext uri="{FF2B5EF4-FFF2-40B4-BE49-F238E27FC236}">
                  <a16:creationId xmlns:a16="http://schemas.microsoft.com/office/drawing/2014/main" id="{4D304C0D-951D-43DB-9176-6A432DB9D8EA}"/>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5595572" y="4939915"/>
              <a:ext cx="538333" cy="293636"/>
            </a:xfrm>
            <a:prstGeom prst="rect">
              <a:avLst/>
            </a:prstGeom>
            <a:noFill/>
            <a:extLst>
              <a:ext uri="{909E8E84-426E-40DD-AFC4-6F175D3DCCD1}">
                <a14:hiddenFill xmlns:a14="http://schemas.microsoft.com/office/drawing/2010/main">
                  <a:solidFill>
                    <a:srgbClr val="FFFFFF"/>
                  </a:solidFill>
                </a14:hiddenFill>
              </a:ext>
            </a:extLst>
          </p:spPr>
        </p:pic>
        <p:pic>
          <p:nvPicPr>
            <p:cNvPr id="229" name="Picture 228">
              <a:extLst>
                <a:ext uri="{FF2B5EF4-FFF2-40B4-BE49-F238E27FC236}">
                  <a16:creationId xmlns:a16="http://schemas.microsoft.com/office/drawing/2014/main" id="{82F60893-B8AA-4024-AE4D-768FA89FFB70}"/>
                </a:ext>
              </a:extLst>
            </p:cNvPr>
            <p:cNvPicPr>
              <a:picLocks noChangeAspect="1"/>
            </p:cNvPicPr>
            <p:nvPr/>
          </p:nvPicPr>
          <p:blipFill rotWithShape="1">
            <a:blip r:embed="rId36"/>
            <a:srcRect l="81209" t="60251" r="13440" b="26830"/>
            <a:stretch/>
          </p:blipFill>
          <p:spPr>
            <a:xfrm>
              <a:off x="11579641" y="5678418"/>
              <a:ext cx="345816" cy="309888"/>
            </a:xfrm>
            <a:prstGeom prst="rect">
              <a:avLst/>
            </a:prstGeom>
          </p:spPr>
        </p:pic>
      </p:grpSp>
      <p:pic>
        <p:nvPicPr>
          <p:cNvPr id="4104" name="Picture 8" descr="Image result for dragos">
            <a:extLst>
              <a:ext uri="{FF2B5EF4-FFF2-40B4-BE49-F238E27FC236}">
                <a16:creationId xmlns:a16="http://schemas.microsoft.com/office/drawing/2014/main" id="{81F2A83A-CC21-4265-B8C4-0A2E89699017}"/>
              </a:ext>
            </a:extLst>
          </p:cNvPr>
          <p:cNvPicPr>
            <a:picLocks noChangeAspect="1" noChangeArrowheads="1"/>
          </p:cNvPicPr>
          <p:nvPr/>
        </p:nvPicPr>
        <p:blipFill rotWithShape="1">
          <a:blip r:embed="rId37">
            <a:extLst>
              <a:ext uri="{28A0092B-C50C-407E-A947-70E740481C1C}">
                <a14:useLocalDpi xmlns:a14="http://schemas.microsoft.com/office/drawing/2010/main" val="0"/>
              </a:ext>
            </a:extLst>
          </a:blip>
          <a:srcRect/>
          <a:stretch/>
        </p:blipFill>
        <p:spPr bwMode="auto">
          <a:xfrm>
            <a:off x="5941957" y="6209242"/>
            <a:ext cx="1012398" cy="227429"/>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Image result for tenable iot security">
            <a:extLst>
              <a:ext uri="{FF2B5EF4-FFF2-40B4-BE49-F238E27FC236}">
                <a16:creationId xmlns:a16="http://schemas.microsoft.com/office/drawing/2014/main" id="{93B6F28A-81C1-4467-966E-02F886654A1F}"/>
              </a:ext>
            </a:extLst>
          </p:cNvPr>
          <p:cNvPicPr>
            <a:picLocks noChangeAspect="1" noChangeArrowheads="1"/>
          </p:cNvPicPr>
          <p:nvPr/>
        </p:nvPicPr>
        <p:blipFill rotWithShape="1">
          <a:blip r:embed="rId38">
            <a:extLst>
              <a:ext uri="{28A0092B-C50C-407E-A947-70E740481C1C}">
                <a14:useLocalDpi xmlns:a14="http://schemas.microsoft.com/office/drawing/2010/main" val="0"/>
              </a:ext>
            </a:extLst>
          </a:blip>
          <a:srcRect/>
          <a:stretch/>
        </p:blipFill>
        <p:spPr bwMode="auto">
          <a:xfrm>
            <a:off x="7633129" y="6201142"/>
            <a:ext cx="1140492" cy="2623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532AE6A2-DAA0-4ECE-9774-78897EA00642}"/>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4121172" y="6153714"/>
            <a:ext cx="1009136" cy="383443"/>
          </a:xfrm>
          <a:prstGeom prst="rect">
            <a:avLst/>
          </a:prstGeom>
        </p:spPr>
      </p:pic>
    </p:spTree>
    <p:extLst>
      <p:ext uri="{BB962C8B-B14F-4D97-AF65-F5344CB8AC3E}">
        <p14:creationId xmlns:p14="http://schemas.microsoft.com/office/powerpoint/2010/main" val="192180035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2AC598-7381-4BF6-932C-87E24DE56E12}"/>
              </a:ext>
            </a:extLst>
          </p:cNvPr>
          <p:cNvSpPr>
            <a:spLocks noGrp="1"/>
          </p:cNvSpPr>
          <p:nvPr>
            <p:ph type="body" sz="quarter" idx="13"/>
          </p:nvPr>
        </p:nvSpPr>
        <p:spPr/>
        <p:txBody>
          <a:bodyPr/>
          <a:lstStyle/>
          <a:p>
            <a:r>
              <a:rPr lang="en-US" sz="1600" dirty="0"/>
              <a:t>Reference architecture that emulates a real IoT solution in the field</a:t>
            </a:r>
          </a:p>
        </p:txBody>
      </p:sp>
      <p:sp>
        <p:nvSpPr>
          <p:cNvPr id="4" name="Title 3">
            <a:extLst>
              <a:ext uri="{FF2B5EF4-FFF2-40B4-BE49-F238E27FC236}">
                <a16:creationId xmlns:a16="http://schemas.microsoft.com/office/drawing/2014/main" id="{F72DEED9-D85E-492C-8055-B1B7F13619A3}"/>
              </a:ext>
            </a:extLst>
          </p:cNvPr>
          <p:cNvSpPr>
            <a:spLocks noGrp="1"/>
          </p:cNvSpPr>
          <p:nvPr>
            <p:ph type="title"/>
          </p:nvPr>
        </p:nvSpPr>
        <p:spPr/>
        <p:txBody>
          <a:bodyPr/>
          <a:lstStyle/>
          <a:p>
            <a:r>
              <a:rPr lang="en-US" dirty="0"/>
              <a:t>AWS IoT core backbone architecture </a:t>
            </a:r>
          </a:p>
        </p:txBody>
      </p:sp>
      <p:pic>
        <p:nvPicPr>
          <p:cNvPr id="2" name="Picture 1">
            <a:extLst>
              <a:ext uri="{FF2B5EF4-FFF2-40B4-BE49-F238E27FC236}">
                <a16:creationId xmlns:a16="http://schemas.microsoft.com/office/drawing/2014/main" id="{9FCE6067-50E9-4FEE-87F1-F779AACB3ED6}"/>
              </a:ext>
            </a:extLst>
          </p:cNvPr>
          <p:cNvPicPr>
            <a:picLocks noChangeAspect="1"/>
          </p:cNvPicPr>
          <p:nvPr/>
        </p:nvPicPr>
        <p:blipFill>
          <a:blip r:embed="rId2"/>
          <a:stretch>
            <a:fillRect/>
          </a:stretch>
        </p:blipFill>
        <p:spPr>
          <a:xfrm>
            <a:off x="808457" y="1493943"/>
            <a:ext cx="10443625" cy="4748328"/>
          </a:xfrm>
          <a:prstGeom prst="rect">
            <a:avLst/>
          </a:prstGeom>
        </p:spPr>
      </p:pic>
      <p:cxnSp>
        <p:nvCxnSpPr>
          <p:cNvPr id="6" name="Straight Arrow Connector 5">
            <a:extLst>
              <a:ext uri="{FF2B5EF4-FFF2-40B4-BE49-F238E27FC236}">
                <a16:creationId xmlns:a16="http://schemas.microsoft.com/office/drawing/2014/main" id="{8FB58D0D-2A8D-45C1-B49C-E06875499DAB}"/>
              </a:ext>
            </a:extLst>
          </p:cNvPr>
          <p:cNvCxnSpPr/>
          <p:nvPr/>
        </p:nvCxnSpPr>
        <p:spPr>
          <a:xfrm>
            <a:off x="5357090" y="6538510"/>
            <a:ext cx="609600"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F6730C96-F467-4022-AFE4-47BB529E0B56}"/>
              </a:ext>
            </a:extLst>
          </p:cNvPr>
          <p:cNvSpPr txBox="1"/>
          <p:nvPr/>
        </p:nvSpPr>
        <p:spPr>
          <a:xfrm>
            <a:off x="6096000" y="6455413"/>
            <a:ext cx="1316066" cy="153888"/>
          </a:xfrm>
          <a:prstGeom prst="rect">
            <a:avLst/>
          </a:prstGeom>
          <a:noFill/>
        </p:spPr>
        <p:txBody>
          <a:bodyPr vert="horz" wrap="none" lIns="0" tIns="0" rIns="0" bIns="0" rtlCol="0">
            <a:spAutoFit/>
          </a:bodyPr>
          <a:lstStyle/>
          <a:p>
            <a:pPr>
              <a:spcBef>
                <a:spcPts val="200"/>
              </a:spcBef>
              <a:buSzPct val="100000"/>
            </a:pPr>
            <a:r>
              <a:rPr lang="en-US" sz="1000" dirty="0"/>
              <a:t>Data flow and traffic</a:t>
            </a:r>
          </a:p>
        </p:txBody>
      </p:sp>
    </p:spTree>
    <p:extLst>
      <p:ext uri="{BB962C8B-B14F-4D97-AF65-F5344CB8AC3E}">
        <p14:creationId xmlns:p14="http://schemas.microsoft.com/office/powerpoint/2010/main" val="216194774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204392C1-A652-490F-9225-08F8409AB3E4}"/>
              </a:ext>
            </a:extLst>
          </p:cNvPr>
          <p:cNvPicPr>
            <a:picLocks noChangeAspect="1"/>
          </p:cNvPicPr>
          <p:nvPr/>
        </p:nvPicPr>
        <p:blipFill>
          <a:blip r:embed="rId2"/>
          <a:stretch>
            <a:fillRect/>
          </a:stretch>
        </p:blipFill>
        <p:spPr>
          <a:xfrm>
            <a:off x="896463" y="1893709"/>
            <a:ext cx="9298325" cy="4227603"/>
          </a:xfrm>
          <a:prstGeom prst="rect">
            <a:avLst/>
          </a:prstGeom>
        </p:spPr>
      </p:pic>
      <p:sp>
        <p:nvSpPr>
          <p:cNvPr id="3" name="Text Placeholder 2">
            <a:extLst>
              <a:ext uri="{FF2B5EF4-FFF2-40B4-BE49-F238E27FC236}">
                <a16:creationId xmlns:a16="http://schemas.microsoft.com/office/drawing/2014/main" id="{CD2AC598-7381-4BF6-932C-87E24DE56E12}"/>
              </a:ext>
            </a:extLst>
          </p:cNvPr>
          <p:cNvSpPr>
            <a:spLocks noGrp="1"/>
          </p:cNvSpPr>
          <p:nvPr>
            <p:ph type="body" sz="quarter" idx="13"/>
          </p:nvPr>
        </p:nvSpPr>
        <p:spPr>
          <a:xfrm>
            <a:off x="469900" y="736688"/>
            <a:ext cx="11252200" cy="757255"/>
          </a:xfrm>
        </p:spPr>
        <p:txBody>
          <a:bodyPr/>
          <a:lstStyle/>
          <a:p>
            <a:r>
              <a:rPr lang="en-US" sz="1600" dirty="0"/>
              <a:t>Data generated from Edge is transmitted, processed, transformed, stored, and analyzed in cloud. Providing end to end security right from device to the cloud</a:t>
            </a:r>
          </a:p>
        </p:txBody>
      </p:sp>
      <p:sp>
        <p:nvSpPr>
          <p:cNvPr id="4" name="Title 3">
            <a:extLst>
              <a:ext uri="{FF2B5EF4-FFF2-40B4-BE49-F238E27FC236}">
                <a16:creationId xmlns:a16="http://schemas.microsoft.com/office/drawing/2014/main" id="{F72DEED9-D85E-492C-8055-B1B7F13619A3}"/>
              </a:ext>
            </a:extLst>
          </p:cNvPr>
          <p:cNvSpPr>
            <a:spLocks noGrp="1"/>
          </p:cNvSpPr>
          <p:nvPr>
            <p:ph type="title"/>
          </p:nvPr>
        </p:nvSpPr>
        <p:spPr/>
        <p:txBody>
          <a:bodyPr/>
          <a:lstStyle/>
          <a:p>
            <a:r>
              <a:rPr lang="en-US" dirty="0"/>
              <a:t>AWS IoT data value chain </a:t>
            </a:r>
          </a:p>
        </p:txBody>
      </p:sp>
      <p:grpSp>
        <p:nvGrpSpPr>
          <p:cNvPr id="27" name="Group 26">
            <a:extLst>
              <a:ext uri="{FF2B5EF4-FFF2-40B4-BE49-F238E27FC236}">
                <a16:creationId xmlns:a16="http://schemas.microsoft.com/office/drawing/2014/main" id="{252D505C-F153-4772-A5C2-D6C19E08338C}"/>
              </a:ext>
            </a:extLst>
          </p:cNvPr>
          <p:cNvGrpSpPr/>
          <p:nvPr/>
        </p:nvGrpSpPr>
        <p:grpSpPr>
          <a:xfrm>
            <a:off x="5194706" y="1360978"/>
            <a:ext cx="1768543" cy="631356"/>
            <a:chOff x="5194706" y="1360978"/>
            <a:chExt cx="1768543" cy="631356"/>
          </a:xfrm>
        </p:grpSpPr>
        <p:sp>
          <p:nvSpPr>
            <p:cNvPr id="15" name="Oval 14">
              <a:extLst>
                <a:ext uri="{FF2B5EF4-FFF2-40B4-BE49-F238E27FC236}">
                  <a16:creationId xmlns:a16="http://schemas.microsoft.com/office/drawing/2014/main" id="{ABE3F8AF-9EFB-4364-ACF3-34EC999DD2D5}"/>
                </a:ext>
              </a:extLst>
            </p:cNvPr>
            <p:cNvSpPr/>
            <p:nvPr/>
          </p:nvSpPr>
          <p:spPr bwMode="gray">
            <a:xfrm>
              <a:off x="5194706" y="1818431"/>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4</a:t>
              </a:r>
            </a:p>
          </p:txBody>
        </p:sp>
        <p:sp>
          <p:nvSpPr>
            <p:cNvPr id="6" name="Speech Bubble: Rectangle 5">
              <a:extLst>
                <a:ext uri="{FF2B5EF4-FFF2-40B4-BE49-F238E27FC236}">
                  <a16:creationId xmlns:a16="http://schemas.microsoft.com/office/drawing/2014/main" id="{5C663B97-C133-467A-BABF-6662B379C6F3}"/>
                </a:ext>
              </a:extLst>
            </p:cNvPr>
            <p:cNvSpPr/>
            <p:nvPr/>
          </p:nvSpPr>
          <p:spPr bwMode="gray">
            <a:xfrm>
              <a:off x="5703012" y="1360978"/>
              <a:ext cx="1260237" cy="612649"/>
            </a:xfrm>
            <a:prstGeom prst="wedgeRectCallout">
              <a:avLst>
                <a:gd name="adj1" fmla="val -70999"/>
                <a:gd name="adj2" fmla="val 34705"/>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4. Stream high-velocity data via Kinesis to ELK for real-time monitoring</a:t>
              </a:r>
            </a:p>
          </p:txBody>
        </p:sp>
      </p:grpSp>
      <p:grpSp>
        <p:nvGrpSpPr>
          <p:cNvPr id="18" name="Group 17">
            <a:extLst>
              <a:ext uri="{FF2B5EF4-FFF2-40B4-BE49-F238E27FC236}">
                <a16:creationId xmlns:a16="http://schemas.microsoft.com/office/drawing/2014/main" id="{B463682F-D32E-4DB1-9986-696154CECBFE}"/>
              </a:ext>
            </a:extLst>
          </p:cNvPr>
          <p:cNvGrpSpPr/>
          <p:nvPr/>
        </p:nvGrpSpPr>
        <p:grpSpPr>
          <a:xfrm>
            <a:off x="7048116" y="5593530"/>
            <a:ext cx="1389710" cy="1136351"/>
            <a:chOff x="7048116" y="5593530"/>
            <a:chExt cx="1389710" cy="1136351"/>
          </a:xfrm>
        </p:grpSpPr>
        <p:sp>
          <p:nvSpPr>
            <p:cNvPr id="19" name="Oval 18">
              <a:extLst>
                <a:ext uri="{FF2B5EF4-FFF2-40B4-BE49-F238E27FC236}">
                  <a16:creationId xmlns:a16="http://schemas.microsoft.com/office/drawing/2014/main" id="{81615B4E-1210-41C2-A41A-DE59CE75C037}"/>
                </a:ext>
              </a:extLst>
            </p:cNvPr>
            <p:cNvSpPr/>
            <p:nvPr/>
          </p:nvSpPr>
          <p:spPr bwMode="gray">
            <a:xfrm>
              <a:off x="7185981" y="5593530"/>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3</a:t>
              </a:r>
            </a:p>
          </p:txBody>
        </p:sp>
        <p:sp>
          <p:nvSpPr>
            <p:cNvPr id="21" name="Speech Bubble: Rectangle 20">
              <a:extLst>
                <a:ext uri="{FF2B5EF4-FFF2-40B4-BE49-F238E27FC236}">
                  <a16:creationId xmlns:a16="http://schemas.microsoft.com/office/drawing/2014/main" id="{963F396F-3D39-42CA-B619-78593FD98814}"/>
                </a:ext>
              </a:extLst>
            </p:cNvPr>
            <p:cNvSpPr/>
            <p:nvPr/>
          </p:nvSpPr>
          <p:spPr bwMode="gray">
            <a:xfrm>
              <a:off x="7048116" y="6182989"/>
              <a:ext cx="1389710" cy="546892"/>
            </a:xfrm>
            <a:prstGeom prst="wedgeRectCallout">
              <a:avLst>
                <a:gd name="adj1" fmla="val -31271"/>
                <a:gd name="adj2" fmla="val -116992"/>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3. Analyze data in Quicksight to aid reporting and decision making</a:t>
              </a:r>
            </a:p>
          </p:txBody>
        </p:sp>
      </p:grpSp>
      <p:grpSp>
        <p:nvGrpSpPr>
          <p:cNvPr id="17" name="Group 16">
            <a:extLst>
              <a:ext uri="{FF2B5EF4-FFF2-40B4-BE49-F238E27FC236}">
                <a16:creationId xmlns:a16="http://schemas.microsoft.com/office/drawing/2014/main" id="{81075251-4B0C-4A97-911F-E09667A804FF}"/>
              </a:ext>
            </a:extLst>
          </p:cNvPr>
          <p:cNvGrpSpPr/>
          <p:nvPr/>
        </p:nvGrpSpPr>
        <p:grpSpPr>
          <a:xfrm>
            <a:off x="5343441" y="5554783"/>
            <a:ext cx="1140920" cy="948992"/>
            <a:chOff x="5343441" y="5554783"/>
            <a:chExt cx="1140920" cy="948992"/>
          </a:xfrm>
        </p:grpSpPr>
        <p:sp>
          <p:nvSpPr>
            <p:cNvPr id="12" name="Oval 11">
              <a:extLst>
                <a:ext uri="{FF2B5EF4-FFF2-40B4-BE49-F238E27FC236}">
                  <a16:creationId xmlns:a16="http://schemas.microsoft.com/office/drawing/2014/main" id="{8FF6329E-A91D-400A-8BBE-522AF39B8B9C}"/>
                </a:ext>
              </a:extLst>
            </p:cNvPr>
            <p:cNvSpPr/>
            <p:nvPr/>
          </p:nvSpPr>
          <p:spPr bwMode="gray">
            <a:xfrm>
              <a:off x="5728004" y="5554783"/>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6</a:t>
              </a:r>
            </a:p>
          </p:txBody>
        </p:sp>
        <p:sp>
          <p:nvSpPr>
            <p:cNvPr id="22" name="Speech Bubble: Rectangle 21">
              <a:extLst>
                <a:ext uri="{FF2B5EF4-FFF2-40B4-BE49-F238E27FC236}">
                  <a16:creationId xmlns:a16="http://schemas.microsoft.com/office/drawing/2014/main" id="{AC555476-9294-4D69-ACC3-30E4D8C873F4}"/>
                </a:ext>
              </a:extLst>
            </p:cNvPr>
            <p:cNvSpPr/>
            <p:nvPr/>
          </p:nvSpPr>
          <p:spPr bwMode="gray">
            <a:xfrm>
              <a:off x="5343441" y="6121966"/>
              <a:ext cx="1140920" cy="381809"/>
            </a:xfrm>
            <a:prstGeom prst="wedgeRectCallout">
              <a:avLst>
                <a:gd name="adj1" fmla="val -12497"/>
                <a:gd name="adj2" fmla="val -138850"/>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6. Visualize data in ELK stack</a:t>
              </a:r>
            </a:p>
          </p:txBody>
        </p:sp>
      </p:grpSp>
      <p:grpSp>
        <p:nvGrpSpPr>
          <p:cNvPr id="2" name="Group 1">
            <a:extLst>
              <a:ext uri="{FF2B5EF4-FFF2-40B4-BE49-F238E27FC236}">
                <a16:creationId xmlns:a16="http://schemas.microsoft.com/office/drawing/2014/main" id="{5500938C-F431-4A3F-9CE6-CE51FC3B0045}"/>
              </a:ext>
            </a:extLst>
          </p:cNvPr>
          <p:cNvGrpSpPr/>
          <p:nvPr/>
        </p:nvGrpSpPr>
        <p:grpSpPr>
          <a:xfrm>
            <a:off x="9457070" y="4097416"/>
            <a:ext cx="1564113" cy="717378"/>
            <a:chOff x="9457070" y="4097416"/>
            <a:chExt cx="1564113" cy="717378"/>
          </a:xfrm>
        </p:grpSpPr>
        <p:sp>
          <p:nvSpPr>
            <p:cNvPr id="8" name="Oval 7">
              <a:extLst>
                <a:ext uri="{FF2B5EF4-FFF2-40B4-BE49-F238E27FC236}">
                  <a16:creationId xmlns:a16="http://schemas.microsoft.com/office/drawing/2014/main" id="{AF5A5EEB-8D6A-4D47-910D-D6AFE6079C5C}"/>
                </a:ext>
              </a:extLst>
            </p:cNvPr>
            <p:cNvSpPr/>
            <p:nvPr/>
          </p:nvSpPr>
          <p:spPr bwMode="gray">
            <a:xfrm>
              <a:off x="9457070" y="4640891"/>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7</a:t>
              </a:r>
            </a:p>
          </p:txBody>
        </p:sp>
        <p:sp>
          <p:nvSpPr>
            <p:cNvPr id="23" name="Speech Bubble: Rectangle 22">
              <a:extLst>
                <a:ext uri="{FF2B5EF4-FFF2-40B4-BE49-F238E27FC236}">
                  <a16:creationId xmlns:a16="http://schemas.microsoft.com/office/drawing/2014/main" id="{50482B0F-4C6C-4271-95D5-9F018D17B8FF}"/>
                </a:ext>
              </a:extLst>
            </p:cNvPr>
            <p:cNvSpPr/>
            <p:nvPr/>
          </p:nvSpPr>
          <p:spPr bwMode="gray">
            <a:xfrm>
              <a:off x="9956601" y="4097416"/>
              <a:ext cx="1064582" cy="525697"/>
            </a:xfrm>
            <a:prstGeom prst="wedgeRectCallout">
              <a:avLst>
                <a:gd name="adj1" fmla="val -77310"/>
                <a:gd name="adj2" fmla="val 56766"/>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7. Store data directly to S3 for log centralization</a:t>
              </a:r>
            </a:p>
          </p:txBody>
        </p:sp>
      </p:grpSp>
      <p:grpSp>
        <p:nvGrpSpPr>
          <p:cNvPr id="7" name="Group 6">
            <a:extLst>
              <a:ext uri="{FF2B5EF4-FFF2-40B4-BE49-F238E27FC236}">
                <a16:creationId xmlns:a16="http://schemas.microsoft.com/office/drawing/2014/main" id="{011D132E-6ACC-48EF-B001-B56D28A89E88}"/>
              </a:ext>
            </a:extLst>
          </p:cNvPr>
          <p:cNvGrpSpPr/>
          <p:nvPr/>
        </p:nvGrpSpPr>
        <p:grpSpPr>
          <a:xfrm>
            <a:off x="9791897" y="4913249"/>
            <a:ext cx="1729543" cy="612650"/>
            <a:chOff x="9791897" y="4913249"/>
            <a:chExt cx="1729543" cy="612650"/>
          </a:xfrm>
        </p:grpSpPr>
        <p:sp>
          <p:nvSpPr>
            <p:cNvPr id="14" name="Oval 13">
              <a:extLst>
                <a:ext uri="{FF2B5EF4-FFF2-40B4-BE49-F238E27FC236}">
                  <a16:creationId xmlns:a16="http://schemas.microsoft.com/office/drawing/2014/main" id="{22581290-F143-4092-9899-9A89FC6BEDB1}"/>
                </a:ext>
              </a:extLst>
            </p:cNvPr>
            <p:cNvSpPr/>
            <p:nvPr/>
          </p:nvSpPr>
          <p:spPr bwMode="gray">
            <a:xfrm>
              <a:off x="9791897" y="5351996"/>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5</a:t>
              </a:r>
            </a:p>
          </p:txBody>
        </p:sp>
        <p:sp>
          <p:nvSpPr>
            <p:cNvPr id="24" name="Speech Bubble: Rectangle 23">
              <a:extLst>
                <a:ext uri="{FF2B5EF4-FFF2-40B4-BE49-F238E27FC236}">
                  <a16:creationId xmlns:a16="http://schemas.microsoft.com/office/drawing/2014/main" id="{9C1F56F4-8C08-4C8B-B0A8-D812F4001623}"/>
                </a:ext>
              </a:extLst>
            </p:cNvPr>
            <p:cNvSpPr/>
            <p:nvPr/>
          </p:nvSpPr>
          <p:spPr bwMode="gray">
            <a:xfrm>
              <a:off x="10344418" y="4913249"/>
              <a:ext cx="1177022" cy="525697"/>
            </a:xfrm>
            <a:prstGeom prst="wedgeRectCallout">
              <a:avLst>
                <a:gd name="adj1" fmla="val -72393"/>
                <a:gd name="adj2" fmla="val 36622"/>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5. Stream high-velocity data to S3 via Kinesis</a:t>
              </a:r>
            </a:p>
          </p:txBody>
        </p:sp>
      </p:grpSp>
      <p:grpSp>
        <p:nvGrpSpPr>
          <p:cNvPr id="9" name="Group 8">
            <a:extLst>
              <a:ext uri="{FF2B5EF4-FFF2-40B4-BE49-F238E27FC236}">
                <a16:creationId xmlns:a16="http://schemas.microsoft.com/office/drawing/2014/main" id="{BB290C99-8238-4F18-A264-DE16E8A60226}"/>
              </a:ext>
            </a:extLst>
          </p:cNvPr>
          <p:cNvGrpSpPr/>
          <p:nvPr/>
        </p:nvGrpSpPr>
        <p:grpSpPr>
          <a:xfrm>
            <a:off x="5380603" y="3501357"/>
            <a:ext cx="1103758" cy="1226486"/>
            <a:chOff x="5380603" y="3501357"/>
            <a:chExt cx="1103758" cy="1226486"/>
          </a:xfrm>
        </p:grpSpPr>
        <p:sp>
          <p:nvSpPr>
            <p:cNvPr id="10" name="Oval 9">
              <a:extLst>
                <a:ext uri="{FF2B5EF4-FFF2-40B4-BE49-F238E27FC236}">
                  <a16:creationId xmlns:a16="http://schemas.microsoft.com/office/drawing/2014/main" id="{2912BBB7-6132-4EE9-8436-ACC69BB4327D}"/>
                </a:ext>
              </a:extLst>
            </p:cNvPr>
            <p:cNvSpPr/>
            <p:nvPr/>
          </p:nvSpPr>
          <p:spPr bwMode="gray">
            <a:xfrm>
              <a:off x="5380603" y="4553940"/>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1</a:t>
              </a:r>
            </a:p>
          </p:txBody>
        </p:sp>
        <p:sp>
          <p:nvSpPr>
            <p:cNvPr id="25" name="Speech Bubble: Rectangle 24">
              <a:extLst>
                <a:ext uri="{FF2B5EF4-FFF2-40B4-BE49-F238E27FC236}">
                  <a16:creationId xmlns:a16="http://schemas.microsoft.com/office/drawing/2014/main" id="{29B6B39F-632E-4EF9-B0BD-565EB85D5DE9}"/>
                </a:ext>
              </a:extLst>
            </p:cNvPr>
            <p:cNvSpPr/>
            <p:nvPr/>
          </p:nvSpPr>
          <p:spPr bwMode="gray">
            <a:xfrm>
              <a:off x="5473551" y="3501357"/>
              <a:ext cx="1010810" cy="612648"/>
            </a:xfrm>
            <a:prstGeom prst="wedgeRectCallout">
              <a:avLst>
                <a:gd name="adj1" fmla="val -48501"/>
                <a:gd name="adj2" fmla="val 108769"/>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1. Store device data to NoSQL DynamoDB for data parsing</a:t>
              </a:r>
            </a:p>
          </p:txBody>
        </p:sp>
      </p:grpSp>
      <p:grpSp>
        <p:nvGrpSpPr>
          <p:cNvPr id="13" name="Group 12">
            <a:extLst>
              <a:ext uri="{FF2B5EF4-FFF2-40B4-BE49-F238E27FC236}">
                <a16:creationId xmlns:a16="http://schemas.microsoft.com/office/drawing/2014/main" id="{E622B5D8-55DE-462E-AA0A-3EA20FC5E844}"/>
              </a:ext>
            </a:extLst>
          </p:cNvPr>
          <p:cNvGrpSpPr/>
          <p:nvPr/>
        </p:nvGrpSpPr>
        <p:grpSpPr>
          <a:xfrm>
            <a:off x="7093032" y="4553939"/>
            <a:ext cx="1396095" cy="642927"/>
            <a:chOff x="7093032" y="4553939"/>
            <a:chExt cx="1396095" cy="642927"/>
          </a:xfrm>
        </p:grpSpPr>
        <p:sp>
          <p:nvSpPr>
            <p:cNvPr id="11" name="Oval 10">
              <a:extLst>
                <a:ext uri="{FF2B5EF4-FFF2-40B4-BE49-F238E27FC236}">
                  <a16:creationId xmlns:a16="http://schemas.microsoft.com/office/drawing/2014/main" id="{C7078B66-A391-43CD-BBFD-34B53C175B2F}"/>
                </a:ext>
              </a:extLst>
            </p:cNvPr>
            <p:cNvSpPr/>
            <p:nvPr/>
          </p:nvSpPr>
          <p:spPr bwMode="gray">
            <a:xfrm>
              <a:off x="7093032" y="4553939"/>
              <a:ext cx="185897" cy="173903"/>
            </a:xfrm>
            <a:prstGeom prst="ellipse">
              <a:avLst/>
            </a:prstGeom>
            <a:solidFill>
              <a:srgbClr val="2392D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700" b="1" dirty="0">
                  <a:solidFill>
                    <a:schemeClr val="bg1"/>
                  </a:solidFill>
                </a:rPr>
                <a:t>2</a:t>
              </a:r>
            </a:p>
          </p:txBody>
        </p:sp>
        <p:sp>
          <p:nvSpPr>
            <p:cNvPr id="26" name="Speech Bubble: Rectangle 25">
              <a:extLst>
                <a:ext uri="{FF2B5EF4-FFF2-40B4-BE49-F238E27FC236}">
                  <a16:creationId xmlns:a16="http://schemas.microsoft.com/office/drawing/2014/main" id="{E81BF72C-77B2-457A-9106-F0469F2DFEB0}"/>
                </a:ext>
              </a:extLst>
            </p:cNvPr>
            <p:cNvSpPr/>
            <p:nvPr/>
          </p:nvSpPr>
          <p:spPr bwMode="gray">
            <a:xfrm>
              <a:off x="7330230" y="4584218"/>
              <a:ext cx="1158897" cy="612648"/>
            </a:xfrm>
            <a:prstGeom prst="wedgeRectCallout">
              <a:avLst>
                <a:gd name="adj1" fmla="val -57049"/>
                <a:gd name="adj2" fmla="val -71579"/>
              </a:avLst>
            </a:prstGeom>
            <a:solidFill>
              <a:schemeClr val="bg1"/>
            </a:solidFill>
            <a:ln w="19050" algn="ctr">
              <a:solidFill>
                <a:srgbClr val="2392D2"/>
              </a:solidFill>
              <a:miter lim="800000"/>
              <a:headEnd/>
              <a:tailEnd/>
            </a:ln>
          </p:spPr>
          <p:txBody>
            <a:bodyPr wrap="square" lIns="88900" tIns="88900" rIns="88900" bIns="88900" rtlCol="0" anchor="ctr"/>
            <a:lstStyle/>
            <a:p>
              <a:pPr>
                <a:spcBef>
                  <a:spcPts val="200"/>
                </a:spcBef>
                <a:buSzPct val="100000"/>
              </a:pPr>
              <a:r>
                <a:rPr lang="en-US" sz="800" dirty="0"/>
                <a:t>2. Store data in different data sets via data pipelines for analysis</a:t>
              </a:r>
            </a:p>
          </p:txBody>
        </p:sp>
      </p:grpSp>
    </p:spTree>
    <p:extLst>
      <p:ext uri="{BB962C8B-B14F-4D97-AF65-F5344CB8AC3E}">
        <p14:creationId xmlns:p14="http://schemas.microsoft.com/office/powerpoint/2010/main" val="292978322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2AC598-7381-4BF6-932C-87E24DE56E12}"/>
              </a:ext>
            </a:extLst>
          </p:cNvPr>
          <p:cNvSpPr>
            <a:spLocks noGrp="1"/>
          </p:cNvSpPr>
          <p:nvPr>
            <p:ph type="body" sz="quarter" idx="13"/>
          </p:nvPr>
        </p:nvSpPr>
        <p:spPr>
          <a:xfrm>
            <a:off x="469900" y="736688"/>
            <a:ext cx="11252200" cy="757255"/>
          </a:xfrm>
        </p:spPr>
        <p:txBody>
          <a:bodyPr/>
          <a:lstStyle/>
          <a:p>
            <a:r>
              <a:rPr lang="en-US" sz="1600" dirty="0"/>
              <a:t>Deloitte’s solution offers a wide breadth of security capabilities that aim to prevent attacks by implementing preventative security controls </a:t>
            </a:r>
          </a:p>
        </p:txBody>
      </p:sp>
      <p:sp>
        <p:nvSpPr>
          <p:cNvPr id="4" name="Title 3">
            <a:extLst>
              <a:ext uri="{FF2B5EF4-FFF2-40B4-BE49-F238E27FC236}">
                <a16:creationId xmlns:a16="http://schemas.microsoft.com/office/drawing/2014/main" id="{F72DEED9-D85E-492C-8055-B1B7F13619A3}"/>
              </a:ext>
            </a:extLst>
          </p:cNvPr>
          <p:cNvSpPr>
            <a:spLocks noGrp="1"/>
          </p:cNvSpPr>
          <p:nvPr>
            <p:ph type="title"/>
          </p:nvPr>
        </p:nvSpPr>
        <p:spPr/>
        <p:txBody>
          <a:bodyPr/>
          <a:lstStyle/>
          <a:p>
            <a:r>
              <a:rPr lang="en-US" dirty="0"/>
              <a:t>Identify &amp; Protect</a:t>
            </a:r>
          </a:p>
        </p:txBody>
      </p:sp>
      <p:grpSp>
        <p:nvGrpSpPr>
          <p:cNvPr id="7" name="Group 6">
            <a:extLst>
              <a:ext uri="{FF2B5EF4-FFF2-40B4-BE49-F238E27FC236}">
                <a16:creationId xmlns:a16="http://schemas.microsoft.com/office/drawing/2014/main" id="{28537DBA-ADEB-42CD-872F-52CFBC0C5E08}"/>
              </a:ext>
            </a:extLst>
          </p:cNvPr>
          <p:cNvGrpSpPr/>
          <p:nvPr/>
        </p:nvGrpSpPr>
        <p:grpSpPr>
          <a:xfrm>
            <a:off x="469900" y="1407567"/>
            <a:ext cx="9064623" cy="5185995"/>
            <a:chOff x="1349824" y="1283781"/>
            <a:chExt cx="9064623" cy="5185995"/>
          </a:xfrm>
        </p:grpSpPr>
        <p:pic>
          <p:nvPicPr>
            <p:cNvPr id="2" name="Picture 1">
              <a:extLst>
                <a:ext uri="{FF2B5EF4-FFF2-40B4-BE49-F238E27FC236}">
                  <a16:creationId xmlns:a16="http://schemas.microsoft.com/office/drawing/2014/main" id="{64E17B41-8525-4E94-816E-6D5A1D704A8C}"/>
                </a:ext>
              </a:extLst>
            </p:cNvPr>
            <p:cNvPicPr>
              <a:picLocks noChangeAspect="1"/>
            </p:cNvPicPr>
            <p:nvPr/>
          </p:nvPicPr>
          <p:blipFill>
            <a:blip r:embed="rId2"/>
            <a:stretch>
              <a:fillRect/>
            </a:stretch>
          </p:blipFill>
          <p:spPr>
            <a:xfrm>
              <a:off x="1450924" y="1283781"/>
              <a:ext cx="8963523" cy="5185995"/>
            </a:xfrm>
            <a:prstGeom prst="rect">
              <a:avLst/>
            </a:prstGeom>
          </p:spPr>
        </p:pic>
        <p:sp>
          <p:nvSpPr>
            <p:cNvPr id="5" name="Oval 4">
              <a:extLst>
                <a:ext uri="{FF2B5EF4-FFF2-40B4-BE49-F238E27FC236}">
                  <a16:creationId xmlns:a16="http://schemas.microsoft.com/office/drawing/2014/main" id="{B854FBFA-B855-49AF-82B9-93F737071EF6}"/>
                </a:ext>
              </a:extLst>
            </p:cNvPr>
            <p:cNvSpPr/>
            <p:nvPr/>
          </p:nvSpPr>
          <p:spPr bwMode="gray">
            <a:xfrm>
              <a:off x="6915513" y="2384868"/>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6</a:t>
              </a:r>
            </a:p>
          </p:txBody>
        </p:sp>
        <p:sp>
          <p:nvSpPr>
            <p:cNvPr id="17" name="Oval 16">
              <a:extLst>
                <a:ext uri="{FF2B5EF4-FFF2-40B4-BE49-F238E27FC236}">
                  <a16:creationId xmlns:a16="http://schemas.microsoft.com/office/drawing/2014/main" id="{D6FA9CAA-7EDE-45C7-9E47-D30426988C8C}"/>
                </a:ext>
              </a:extLst>
            </p:cNvPr>
            <p:cNvSpPr/>
            <p:nvPr/>
          </p:nvSpPr>
          <p:spPr bwMode="gray">
            <a:xfrm>
              <a:off x="1349824" y="2916741"/>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1</a:t>
              </a:r>
            </a:p>
          </p:txBody>
        </p:sp>
        <p:sp>
          <p:nvSpPr>
            <p:cNvPr id="18" name="Oval 17">
              <a:extLst>
                <a:ext uri="{FF2B5EF4-FFF2-40B4-BE49-F238E27FC236}">
                  <a16:creationId xmlns:a16="http://schemas.microsoft.com/office/drawing/2014/main" id="{6D558006-0EB2-4AFE-A97C-003C6E2472CE}"/>
                </a:ext>
              </a:extLst>
            </p:cNvPr>
            <p:cNvSpPr/>
            <p:nvPr/>
          </p:nvSpPr>
          <p:spPr bwMode="gray">
            <a:xfrm>
              <a:off x="2646541" y="2714543"/>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2</a:t>
              </a:r>
            </a:p>
          </p:txBody>
        </p:sp>
        <p:sp>
          <p:nvSpPr>
            <p:cNvPr id="19" name="Oval 18">
              <a:extLst>
                <a:ext uri="{FF2B5EF4-FFF2-40B4-BE49-F238E27FC236}">
                  <a16:creationId xmlns:a16="http://schemas.microsoft.com/office/drawing/2014/main" id="{8B637029-BB21-40BF-92DE-B2A97A4D1A04}"/>
                </a:ext>
              </a:extLst>
            </p:cNvPr>
            <p:cNvSpPr/>
            <p:nvPr/>
          </p:nvSpPr>
          <p:spPr bwMode="gray">
            <a:xfrm>
              <a:off x="3981020" y="2283768"/>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3</a:t>
              </a:r>
            </a:p>
          </p:txBody>
        </p:sp>
        <p:sp>
          <p:nvSpPr>
            <p:cNvPr id="20" name="Oval 19">
              <a:extLst>
                <a:ext uri="{FF2B5EF4-FFF2-40B4-BE49-F238E27FC236}">
                  <a16:creationId xmlns:a16="http://schemas.microsoft.com/office/drawing/2014/main" id="{16E1F145-5DD1-43B6-B6D9-28C2CF36EC97}"/>
                </a:ext>
              </a:extLst>
            </p:cNvPr>
            <p:cNvSpPr/>
            <p:nvPr/>
          </p:nvSpPr>
          <p:spPr bwMode="gray">
            <a:xfrm>
              <a:off x="2520865" y="4925553"/>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4</a:t>
              </a:r>
            </a:p>
          </p:txBody>
        </p:sp>
        <p:sp>
          <p:nvSpPr>
            <p:cNvPr id="21" name="Oval 20">
              <a:extLst>
                <a:ext uri="{FF2B5EF4-FFF2-40B4-BE49-F238E27FC236}">
                  <a16:creationId xmlns:a16="http://schemas.microsoft.com/office/drawing/2014/main" id="{FD01AE1C-7F06-424E-9B2A-ADC3AD274F5C}"/>
                </a:ext>
              </a:extLst>
            </p:cNvPr>
            <p:cNvSpPr/>
            <p:nvPr/>
          </p:nvSpPr>
          <p:spPr bwMode="gray">
            <a:xfrm>
              <a:off x="4604396" y="3628368"/>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5</a:t>
              </a:r>
            </a:p>
          </p:txBody>
        </p:sp>
        <p:sp>
          <p:nvSpPr>
            <p:cNvPr id="22" name="Oval 21">
              <a:extLst>
                <a:ext uri="{FF2B5EF4-FFF2-40B4-BE49-F238E27FC236}">
                  <a16:creationId xmlns:a16="http://schemas.microsoft.com/office/drawing/2014/main" id="{4DC23C70-F7D9-4850-A8B4-ADAAFAEA8CCF}"/>
                </a:ext>
              </a:extLst>
            </p:cNvPr>
            <p:cNvSpPr/>
            <p:nvPr/>
          </p:nvSpPr>
          <p:spPr bwMode="gray">
            <a:xfrm>
              <a:off x="6008809" y="3278335"/>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7</a:t>
              </a:r>
            </a:p>
          </p:txBody>
        </p:sp>
        <p:sp>
          <p:nvSpPr>
            <p:cNvPr id="23" name="Oval 22">
              <a:extLst>
                <a:ext uri="{FF2B5EF4-FFF2-40B4-BE49-F238E27FC236}">
                  <a16:creationId xmlns:a16="http://schemas.microsoft.com/office/drawing/2014/main" id="{B0D5096F-DE31-459C-9D8A-C57BC318BBEA}"/>
                </a:ext>
              </a:extLst>
            </p:cNvPr>
            <p:cNvSpPr/>
            <p:nvPr/>
          </p:nvSpPr>
          <p:spPr bwMode="gray">
            <a:xfrm>
              <a:off x="9557298" y="3614799"/>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8</a:t>
              </a:r>
            </a:p>
          </p:txBody>
        </p:sp>
      </p:grpSp>
      <p:graphicFrame>
        <p:nvGraphicFramePr>
          <p:cNvPr id="8" name="Table 7">
            <a:extLst>
              <a:ext uri="{FF2B5EF4-FFF2-40B4-BE49-F238E27FC236}">
                <a16:creationId xmlns:a16="http://schemas.microsoft.com/office/drawing/2014/main" id="{D8EEB2F0-D87E-42A2-B602-65EA857D0E71}"/>
              </a:ext>
            </a:extLst>
          </p:cNvPr>
          <p:cNvGraphicFramePr>
            <a:graphicFrameLocks noGrp="1"/>
          </p:cNvGraphicFramePr>
          <p:nvPr/>
        </p:nvGraphicFramePr>
        <p:xfrm>
          <a:off x="9741689" y="2160245"/>
          <a:ext cx="2317962" cy="2971592"/>
        </p:xfrm>
        <a:graphic>
          <a:graphicData uri="http://schemas.openxmlformats.org/drawingml/2006/table">
            <a:tbl>
              <a:tblPr firstRow="1" bandRow="1">
                <a:tableStyleId>{5C22544A-7EE6-4342-B048-85BDC9FD1C3A}</a:tableStyleId>
              </a:tblPr>
              <a:tblGrid>
                <a:gridCol w="259897">
                  <a:extLst>
                    <a:ext uri="{9D8B030D-6E8A-4147-A177-3AD203B41FA5}">
                      <a16:colId xmlns:a16="http://schemas.microsoft.com/office/drawing/2014/main" val="1040248395"/>
                    </a:ext>
                  </a:extLst>
                </a:gridCol>
                <a:gridCol w="2058065">
                  <a:extLst>
                    <a:ext uri="{9D8B030D-6E8A-4147-A177-3AD203B41FA5}">
                      <a16:colId xmlns:a16="http://schemas.microsoft.com/office/drawing/2014/main" val="701658626"/>
                    </a:ext>
                  </a:extLst>
                </a:gridCol>
              </a:tblGrid>
              <a:tr h="267109">
                <a:tc>
                  <a:txBody>
                    <a:bodyPr/>
                    <a:lstStyle/>
                    <a:p>
                      <a:pPr algn="l"/>
                      <a:r>
                        <a:rPr lang="en-US" sz="1000" b="1" dirty="0">
                          <a:solidFill>
                            <a:schemeClr val="tx1"/>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tx1"/>
                          </a:solidFill>
                        </a:rPr>
                        <a:t>Multi-factor Auth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3750634"/>
                  </a:ext>
                </a:extLst>
              </a:tr>
              <a:tr h="267109">
                <a:tc>
                  <a:txBody>
                    <a:bodyPr/>
                    <a:lstStyle/>
                    <a:p>
                      <a:pPr algn="l"/>
                      <a:r>
                        <a:rPr lang="en-US" sz="1000" b="1" dirty="0">
                          <a:solidFill>
                            <a:schemeClr val="tx1"/>
                          </a:solidFill>
                        </a:rPr>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tx1"/>
                          </a:solidFill>
                        </a:rPr>
                        <a:t>WAN Security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50661333"/>
                  </a:ext>
                </a:extLst>
              </a:tr>
              <a:tr h="267109">
                <a:tc>
                  <a:txBody>
                    <a:bodyPr/>
                    <a:lstStyle/>
                    <a:p>
                      <a:pPr algn="l"/>
                      <a:r>
                        <a:rPr lang="en-US" sz="1000" b="1" dirty="0">
                          <a:solidFill>
                            <a:schemeClr val="tx1"/>
                          </a:solidFill>
                        </a:rPr>
                        <a:t>3</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tx1"/>
                          </a:solidFill>
                        </a:rPr>
                        <a:t>Non-Default Credentials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00985569"/>
                  </a:ext>
                </a:extLst>
              </a:tr>
              <a:tr h="434053">
                <a:tc>
                  <a:txBody>
                    <a:bodyPr/>
                    <a:lstStyle/>
                    <a:p>
                      <a:pPr algn="l"/>
                      <a:r>
                        <a:rPr lang="en-US" sz="1000" b="1" dirty="0">
                          <a:solidFill>
                            <a:schemeClr val="tx1"/>
                          </a:solidFill>
                        </a:rPr>
                        <a:t>4</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tx1"/>
                          </a:solidFill>
                        </a:rPr>
                        <a:t>Identity Management and Access Governance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94340105"/>
                  </a:ext>
                </a:extLst>
              </a:tr>
              <a:tr h="434053">
                <a:tc>
                  <a:txBody>
                    <a:bodyPr/>
                    <a:lstStyle/>
                    <a:p>
                      <a:pPr algn="l"/>
                      <a:r>
                        <a:rPr lang="en-US" sz="1000" b="1" dirty="0">
                          <a:solidFill>
                            <a:schemeClr val="tx1"/>
                          </a:solidFill>
                        </a:rPr>
                        <a:t>5</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solidFill>
                            <a:schemeClr val="tx1"/>
                          </a:solidFill>
                        </a:rPr>
                        <a:t>Network security &amp; Traffic monitoring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88342848"/>
                  </a:ext>
                </a:extLst>
              </a:tr>
              <a:tr h="434053">
                <a:tc>
                  <a:txBody>
                    <a:bodyPr/>
                    <a:lstStyle/>
                    <a:p>
                      <a:pPr algn="l"/>
                      <a:r>
                        <a:rPr lang="en-US" sz="1000" b="1" dirty="0">
                          <a:solidFill>
                            <a:schemeClr val="tx1"/>
                          </a:solidFill>
                        </a:rPr>
                        <a:t>6</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spcBef>
                          <a:spcPts val="200"/>
                        </a:spcBef>
                        <a:buSzPct val="100000"/>
                      </a:pPr>
                      <a:r>
                        <a:rPr lang="en-US" sz="1000" b="0" dirty="0"/>
                        <a:t>Intrusion Prevention &amp; Whitelisting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12542191"/>
                  </a:ext>
                </a:extLst>
              </a:tr>
              <a:tr h="434053">
                <a:tc>
                  <a:txBody>
                    <a:bodyPr/>
                    <a:lstStyle/>
                    <a:p>
                      <a:pPr algn="l"/>
                      <a:r>
                        <a:rPr lang="en-US" sz="1000" b="1" dirty="0">
                          <a:solidFill>
                            <a:schemeClr val="tx1"/>
                          </a:solidFill>
                        </a:rPr>
                        <a:t>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t>Device Identity and Encrypted Transmission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59682166"/>
                  </a:ext>
                </a:extLst>
              </a:tr>
              <a:tr h="434053">
                <a:tc>
                  <a:txBody>
                    <a:bodyPr/>
                    <a:lstStyle/>
                    <a:p>
                      <a:pPr algn="l"/>
                      <a:r>
                        <a:rPr lang="en-US" sz="1000" b="1" dirty="0">
                          <a:solidFill>
                            <a:schemeClr val="tx1"/>
                          </a:solidFill>
                        </a:rPr>
                        <a:t>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dirty="0"/>
                        <a:t>Data Protection and Certificate Management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94738974"/>
                  </a:ext>
                </a:extLst>
              </a:tr>
            </a:tbl>
          </a:graphicData>
        </a:graphic>
      </p:graphicFrame>
      <p:sp>
        <p:nvSpPr>
          <p:cNvPr id="24" name="Oval 23">
            <a:extLst>
              <a:ext uri="{FF2B5EF4-FFF2-40B4-BE49-F238E27FC236}">
                <a16:creationId xmlns:a16="http://schemas.microsoft.com/office/drawing/2014/main" id="{A29D854D-01F0-4FF6-8BEC-CA9E8F4602AD}"/>
              </a:ext>
            </a:extLst>
          </p:cNvPr>
          <p:cNvSpPr/>
          <p:nvPr/>
        </p:nvSpPr>
        <p:spPr bwMode="gray">
          <a:xfrm>
            <a:off x="9779231" y="2178908"/>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1</a:t>
            </a:r>
          </a:p>
        </p:txBody>
      </p:sp>
      <p:sp>
        <p:nvSpPr>
          <p:cNvPr id="27" name="Oval 26">
            <a:extLst>
              <a:ext uri="{FF2B5EF4-FFF2-40B4-BE49-F238E27FC236}">
                <a16:creationId xmlns:a16="http://schemas.microsoft.com/office/drawing/2014/main" id="{01D7EEFC-9F2E-489E-B069-6EAF2E040877}"/>
              </a:ext>
            </a:extLst>
          </p:cNvPr>
          <p:cNvSpPr/>
          <p:nvPr/>
        </p:nvSpPr>
        <p:spPr bwMode="gray">
          <a:xfrm>
            <a:off x="9779231" y="2461552"/>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2</a:t>
            </a:r>
          </a:p>
        </p:txBody>
      </p:sp>
      <p:sp>
        <p:nvSpPr>
          <p:cNvPr id="28" name="Oval 27">
            <a:extLst>
              <a:ext uri="{FF2B5EF4-FFF2-40B4-BE49-F238E27FC236}">
                <a16:creationId xmlns:a16="http://schemas.microsoft.com/office/drawing/2014/main" id="{B0867B11-4396-4A19-B537-8822EFDF6FCC}"/>
              </a:ext>
            </a:extLst>
          </p:cNvPr>
          <p:cNvSpPr/>
          <p:nvPr/>
        </p:nvSpPr>
        <p:spPr bwMode="gray">
          <a:xfrm>
            <a:off x="9779231" y="2723553"/>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3</a:t>
            </a:r>
          </a:p>
        </p:txBody>
      </p:sp>
      <p:sp>
        <p:nvSpPr>
          <p:cNvPr id="31" name="Oval 30">
            <a:extLst>
              <a:ext uri="{FF2B5EF4-FFF2-40B4-BE49-F238E27FC236}">
                <a16:creationId xmlns:a16="http://schemas.microsoft.com/office/drawing/2014/main" id="{8E6E27F8-6190-477C-A97A-225A5F1732A6}"/>
              </a:ext>
            </a:extLst>
          </p:cNvPr>
          <p:cNvSpPr/>
          <p:nvPr/>
        </p:nvSpPr>
        <p:spPr bwMode="gray">
          <a:xfrm>
            <a:off x="9779231" y="3029857"/>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4</a:t>
            </a:r>
          </a:p>
        </p:txBody>
      </p:sp>
      <p:sp>
        <p:nvSpPr>
          <p:cNvPr id="33" name="Oval 32">
            <a:extLst>
              <a:ext uri="{FF2B5EF4-FFF2-40B4-BE49-F238E27FC236}">
                <a16:creationId xmlns:a16="http://schemas.microsoft.com/office/drawing/2014/main" id="{9755C3F7-9A72-4E66-86CB-94668052156A}"/>
              </a:ext>
            </a:extLst>
          </p:cNvPr>
          <p:cNvSpPr/>
          <p:nvPr/>
        </p:nvSpPr>
        <p:spPr bwMode="gray">
          <a:xfrm>
            <a:off x="9779231" y="3434541"/>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5</a:t>
            </a:r>
          </a:p>
        </p:txBody>
      </p:sp>
      <p:sp>
        <p:nvSpPr>
          <p:cNvPr id="35" name="Oval 34">
            <a:extLst>
              <a:ext uri="{FF2B5EF4-FFF2-40B4-BE49-F238E27FC236}">
                <a16:creationId xmlns:a16="http://schemas.microsoft.com/office/drawing/2014/main" id="{A74D39E1-564D-4DD7-ABA6-6C9915C065BD}"/>
              </a:ext>
            </a:extLst>
          </p:cNvPr>
          <p:cNvSpPr/>
          <p:nvPr/>
        </p:nvSpPr>
        <p:spPr bwMode="gray">
          <a:xfrm>
            <a:off x="9779231" y="3857693"/>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6</a:t>
            </a:r>
          </a:p>
        </p:txBody>
      </p:sp>
      <p:sp>
        <p:nvSpPr>
          <p:cNvPr id="37" name="Oval 36">
            <a:extLst>
              <a:ext uri="{FF2B5EF4-FFF2-40B4-BE49-F238E27FC236}">
                <a16:creationId xmlns:a16="http://schemas.microsoft.com/office/drawing/2014/main" id="{0CA97C6C-FC6D-4561-8256-E573BA9223B5}"/>
              </a:ext>
            </a:extLst>
          </p:cNvPr>
          <p:cNvSpPr/>
          <p:nvPr/>
        </p:nvSpPr>
        <p:spPr bwMode="gray">
          <a:xfrm>
            <a:off x="9779231" y="4254797"/>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7</a:t>
            </a:r>
          </a:p>
        </p:txBody>
      </p:sp>
      <p:sp>
        <p:nvSpPr>
          <p:cNvPr id="38" name="Oval 37">
            <a:extLst>
              <a:ext uri="{FF2B5EF4-FFF2-40B4-BE49-F238E27FC236}">
                <a16:creationId xmlns:a16="http://schemas.microsoft.com/office/drawing/2014/main" id="{43AB8698-4CFD-46EE-90FB-DAC19984B5C5}"/>
              </a:ext>
            </a:extLst>
          </p:cNvPr>
          <p:cNvSpPr/>
          <p:nvPr/>
        </p:nvSpPr>
        <p:spPr bwMode="gray">
          <a:xfrm>
            <a:off x="9779231" y="4688603"/>
            <a:ext cx="202198" cy="20219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8</a:t>
            </a:r>
          </a:p>
        </p:txBody>
      </p:sp>
    </p:spTree>
    <p:extLst>
      <p:ext uri="{BB962C8B-B14F-4D97-AF65-F5344CB8AC3E}">
        <p14:creationId xmlns:p14="http://schemas.microsoft.com/office/powerpoint/2010/main" val="426255348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p:cNvSpPr>
            <a:spLocks noGrp="1"/>
          </p:cNvSpPr>
          <p:nvPr>
            <p:ph sz="quarter" idx="10"/>
          </p:nvPr>
        </p:nvSpPr>
        <p:spPr>
          <a:xfrm>
            <a:off x="1127024" y="1907669"/>
            <a:ext cx="4580887" cy="3398939"/>
          </a:xfrm>
        </p:spPr>
        <p:txBody>
          <a:bodyPr/>
          <a:lstStyle/>
          <a:p>
            <a:pPr>
              <a:spcBef>
                <a:spcPts val="2406"/>
              </a:spcBef>
            </a:pPr>
            <a:r>
              <a:rPr lang="en-US" sz="1404" dirty="0"/>
              <a:t>IoT Security Overview</a:t>
            </a:r>
          </a:p>
          <a:p>
            <a:pPr>
              <a:spcBef>
                <a:spcPts val="2406"/>
              </a:spcBef>
            </a:pPr>
            <a:r>
              <a:rPr lang="en-US" sz="1404" dirty="0"/>
              <a:t>Deloitte’s Capabilities</a:t>
            </a:r>
          </a:p>
          <a:p>
            <a:pPr>
              <a:spcBef>
                <a:spcPts val="2406"/>
              </a:spcBef>
            </a:pPr>
            <a:r>
              <a:rPr lang="en-US" sz="1404" dirty="0"/>
              <a:t>Cloud &amp; IoT Cyber and Privacy Framework</a:t>
            </a:r>
          </a:p>
          <a:p>
            <a:pPr>
              <a:spcBef>
                <a:spcPts val="2406"/>
              </a:spcBef>
            </a:pPr>
            <a:r>
              <a:rPr lang="en-US" sz="1404" dirty="0"/>
              <a:t>AWS IoT Security POV</a:t>
            </a:r>
          </a:p>
          <a:p>
            <a:pPr>
              <a:spcBef>
                <a:spcPts val="2406"/>
              </a:spcBef>
            </a:pPr>
            <a:r>
              <a:rPr lang="en-US" sz="1404" dirty="0"/>
              <a:t>Azure IoT Security POV</a:t>
            </a:r>
          </a:p>
        </p:txBody>
      </p:sp>
      <p:sp>
        <p:nvSpPr>
          <p:cNvPr id="15" name="Title 14"/>
          <p:cNvSpPr>
            <a:spLocks noGrp="1"/>
          </p:cNvSpPr>
          <p:nvPr>
            <p:ph type="title"/>
          </p:nvPr>
        </p:nvSpPr>
        <p:spPr>
          <a:xfrm>
            <a:off x="541339" y="485507"/>
            <a:ext cx="11248773" cy="698289"/>
          </a:xfrm>
        </p:spPr>
        <p:txBody>
          <a:bodyPr/>
          <a:lstStyle/>
          <a:p>
            <a:r>
              <a:rPr lang="en-US" noProof="0" dirty="0">
                <a:solidFill>
                  <a:schemeClr val="tx1"/>
                </a:solidFill>
              </a:rPr>
              <a:t>Contents</a:t>
            </a:r>
          </a:p>
        </p:txBody>
      </p:sp>
      <p:sp>
        <p:nvSpPr>
          <p:cNvPr id="7" name="Oval 6">
            <a:hlinkClick r:id="rId3" action="ppaction://hlinksldjump"/>
          </p:cNvPr>
          <p:cNvSpPr/>
          <p:nvPr/>
        </p:nvSpPr>
        <p:spPr bwMode="gray">
          <a:xfrm>
            <a:off x="638787" y="1807495"/>
            <a:ext cx="370009" cy="370009"/>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pPr>
            <a:r>
              <a:rPr lang="ru-RU" sz="1404" dirty="0">
                <a:solidFill>
                  <a:schemeClr val="bg1"/>
                </a:solidFill>
              </a:rPr>
              <a:t>0</a:t>
            </a:r>
            <a:r>
              <a:rPr lang="en-US" sz="1404" dirty="0">
                <a:solidFill>
                  <a:schemeClr val="bg1"/>
                </a:solidFill>
              </a:rPr>
              <a:t>3</a:t>
            </a:r>
            <a:endParaRPr lang="en-GB" sz="1404" dirty="0">
              <a:solidFill>
                <a:schemeClr val="bg1"/>
              </a:solidFill>
            </a:endParaRPr>
          </a:p>
        </p:txBody>
      </p:sp>
      <p:sp>
        <p:nvSpPr>
          <p:cNvPr id="10" name="Oval 9">
            <a:hlinkClick r:id="rId3" action="ppaction://hlinksldjump"/>
          </p:cNvPr>
          <p:cNvSpPr/>
          <p:nvPr/>
        </p:nvSpPr>
        <p:spPr bwMode="gray">
          <a:xfrm>
            <a:off x="638787" y="2446657"/>
            <a:ext cx="370009" cy="370009"/>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pPr>
            <a:r>
              <a:rPr lang="en-US" sz="1404" dirty="0">
                <a:solidFill>
                  <a:schemeClr val="bg1"/>
                </a:solidFill>
              </a:rPr>
              <a:t>07</a:t>
            </a:r>
            <a:endParaRPr lang="en-GB" sz="1404" dirty="0">
              <a:solidFill>
                <a:schemeClr val="bg1"/>
              </a:solidFill>
            </a:endParaRPr>
          </a:p>
        </p:txBody>
      </p:sp>
      <p:sp>
        <p:nvSpPr>
          <p:cNvPr id="11" name="Oval 10">
            <a:hlinkClick r:id="rId3" action="ppaction://hlinksldjump"/>
          </p:cNvPr>
          <p:cNvSpPr/>
          <p:nvPr/>
        </p:nvSpPr>
        <p:spPr bwMode="gray">
          <a:xfrm>
            <a:off x="630242" y="3108200"/>
            <a:ext cx="370009" cy="370009"/>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pPr>
            <a:r>
              <a:rPr lang="en-US" sz="1404" dirty="0">
                <a:solidFill>
                  <a:schemeClr val="bg1"/>
                </a:solidFill>
              </a:rPr>
              <a:t>10</a:t>
            </a:r>
            <a:endParaRPr lang="en-GB" sz="1404" dirty="0">
              <a:solidFill>
                <a:schemeClr val="bg1"/>
              </a:solidFill>
            </a:endParaRPr>
          </a:p>
        </p:txBody>
      </p:sp>
      <p:sp>
        <p:nvSpPr>
          <p:cNvPr id="12" name="Oval 11">
            <a:hlinkClick r:id="rId3" action="ppaction://hlinksldjump"/>
          </p:cNvPr>
          <p:cNvSpPr/>
          <p:nvPr/>
        </p:nvSpPr>
        <p:spPr bwMode="gray">
          <a:xfrm>
            <a:off x="630242" y="3738572"/>
            <a:ext cx="370009" cy="370009"/>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pPr>
            <a:r>
              <a:rPr lang="en-US" sz="1404" dirty="0">
                <a:solidFill>
                  <a:schemeClr val="bg1"/>
                </a:solidFill>
              </a:rPr>
              <a:t>12</a:t>
            </a:r>
            <a:endParaRPr lang="en-GB" sz="1404" dirty="0">
              <a:solidFill>
                <a:schemeClr val="bg1"/>
              </a:solidFill>
            </a:endParaRPr>
          </a:p>
        </p:txBody>
      </p:sp>
      <p:pic>
        <p:nvPicPr>
          <p:cNvPr id="4" name="Picture 3">
            <a:extLst>
              <a:ext uri="{FF2B5EF4-FFF2-40B4-BE49-F238E27FC236}">
                <a16:creationId xmlns:a16="http://schemas.microsoft.com/office/drawing/2014/main" id="{30C0D8AF-6AF9-4939-88ED-8AFF1565B8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5071" y="1234529"/>
            <a:ext cx="4479773" cy="4487359"/>
          </a:xfrm>
          <a:prstGeom prst="rect">
            <a:avLst/>
          </a:prstGeom>
          <a:effectLst>
            <a:softEdge rad="127000"/>
          </a:effectLst>
        </p:spPr>
      </p:pic>
      <p:sp>
        <p:nvSpPr>
          <p:cNvPr id="13" name="Oval 12">
            <a:hlinkClick r:id="rId3" action="ppaction://hlinksldjump"/>
            <a:extLst>
              <a:ext uri="{FF2B5EF4-FFF2-40B4-BE49-F238E27FC236}">
                <a16:creationId xmlns:a16="http://schemas.microsoft.com/office/drawing/2014/main" id="{35EB2C46-5E35-404D-BF72-AA89904257BA}"/>
              </a:ext>
            </a:extLst>
          </p:cNvPr>
          <p:cNvSpPr/>
          <p:nvPr/>
        </p:nvSpPr>
        <p:spPr bwMode="gray">
          <a:xfrm>
            <a:off x="638787" y="4408905"/>
            <a:ext cx="370009" cy="370009"/>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pPr>
            <a:r>
              <a:rPr lang="en-US" sz="1404" dirty="0">
                <a:solidFill>
                  <a:schemeClr val="bg1"/>
                </a:solidFill>
              </a:rPr>
              <a:t>19</a:t>
            </a:r>
            <a:endParaRPr lang="en-GB" sz="1404" dirty="0">
              <a:solidFill>
                <a:schemeClr val="bg1"/>
              </a:solidFill>
            </a:endParaRPr>
          </a:p>
        </p:txBody>
      </p:sp>
    </p:spTree>
    <p:extLst>
      <p:ext uri="{BB962C8B-B14F-4D97-AF65-F5344CB8AC3E}">
        <p14:creationId xmlns:p14="http://schemas.microsoft.com/office/powerpoint/2010/main" val="257193180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7FBE8-24C9-4AD3-B672-DD14E6D3D9DE}"/>
              </a:ext>
            </a:extLst>
          </p:cNvPr>
          <p:cNvSpPr>
            <a:spLocks noGrp="1"/>
          </p:cNvSpPr>
          <p:nvPr>
            <p:ph type="title"/>
          </p:nvPr>
        </p:nvSpPr>
        <p:spPr/>
        <p:txBody>
          <a:bodyPr/>
          <a:lstStyle/>
          <a:p>
            <a:r>
              <a:rPr lang="en-US" dirty="0"/>
              <a:t>IoT Security Overview</a:t>
            </a:r>
          </a:p>
        </p:txBody>
      </p:sp>
    </p:spTree>
    <p:extLst>
      <p:ext uri="{BB962C8B-B14F-4D97-AF65-F5344CB8AC3E}">
        <p14:creationId xmlns:p14="http://schemas.microsoft.com/office/powerpoint/2010/main" val="335003102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42F8FA53-8AE5-47D1-8EE6-951E4DADB53E}"/>
              </a:ext>
            </a:extLst>
          </p:cNvPr>
          <p:cNvSpPr/>
          <p:nvPr/>
        </p:nvSpPr>
        <p:spPr bwMode="gray">
          <a:xfrm>
            <a:off x="8344270" y="1500912"/>
            <a:ext cx="3206387" cy="447962"/>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Rectangle 85">
            <a:extLst>
              <a:ext uri="{FF2B5EF4-FFF2-40B4-BE49-F238E27FC236}">
                <a16:creationId xmlns:a16="http://schemas.microsoft.com/office/drawing/2014/main" id="{DA943BEB-B21C-4608-A67B-6CE2D0700DDE}"/>
              </a:ext>
            </a:extLst>
          </p:cNvPr>
          <p:cNvSpPr/>
          <p:nvPr/>
        </p:nvSpPr>
        <p:spPr bwMode="gray">
          <a:xfrm>
            <a:off x="5134139" y="1502525"/>
            <a:ext cx="2704656" cy="447962"/>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 name="Rectangle 13">
            <a:extLst>
              <a:ext uri="{FF2B5EF4-FFF2-40B4-BE49-F238E27FC236}">
                <a16:creationId xmlns:a16="http://schemas.microsoft.com/office/drawing/2014/main" id="{9AB4F475-109C-43EC-8624-2D89A16D1B8D}"/>
              </a:ext>
            </a:extLst>
          </p:cNvPr>
          <p:cNvSpPr/>
          <p:nvPr/>
        </p:nvSpPr>
        <p:spPr bwMode="gray">
          <a:xfrm>
            <a:off x="694276" y="1493944"/>
            <a:ext cx="3900834" cy="447962"/>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Title 3"/>
          <p:cNvSpPr>
            <a:spLocks noGrp="1"/>
          </p:cNvSpPr>
          <p:nvPr>
            <p:ph type="title"/>
          </p:nvPr>
        </p:nvSpPr>
        <p:spPr>
          <a:xfrm>
            <a:off x="469900" y="402587"/>
            <a:ext cx="11252200" cy="334102"/>
          </a:xfrm>
        </p:spPr>
        <p:txBody>
          <a:bodyPr/>
          <a:lstStyle/>
          <a:p>
            <a:r>
              <a:rPr lang="en-US" dirty="0"/>
              <a:t>Growth and prevalence of IoT</a:t>
            </a:r>
          </a:p>
        </p:txBody>
      </p:sp>
      <p:sp>
        <p:nvSpPr>
          <p:cNvPr id="6" name="Rectangle 5">
            <a:extLst>
              <a:ext uri="{FF2B5EF4-FFF2-40B4-BE49-F238E27FC236}">
                <a16:creationId xmlns:a16="http://schemas.microsoft.com/office/drawing/2014/main" id="{14E11FD8-F9EE-4FE1-9BBF-E8DDEDCE84AA}"/>
              </a:ext>
            </a:extLst>
          </p:cNvPr>
          <p:cNvSpPr/>
          <p:nvPr/>
        </p:nvSpPr>
        <p:spPr>
          <a:xfrm>
            <a:off x="691919" y="5821230"/>
            <a:ext cx="4041055" cy="600164"/>
          </a:xfrm>
          <a:prstGeom prst="rect">
            <a:avLst/>
          </a:prstGeom>
        </p:spPr>
        <p:txBody>
          <a:bodyPr wrap="square">
            <a:spAutoFit/>
          </a:bodyPr>
          <a:lstStyle/>
          <a:p>
            <a:pPr>
              <a:spcBef>
                <a:spcPts val="200"/>
              </a:spcBef>
              <a:buSzPct val="100000"/>
            </a:pPr>
            <a:r>
              <a:rPr lang="en-US" sz="700" dirty="0">
                <a:latin typeface="Open Sans" panose="020B0606030504020204" pitchFamily="34" charset="0"/>
                <a:ea typeface="Open Sans" panose="020B0606030504020204" pitchFamily="34" charset="0"/>
                <a:cs typeface="Open Sans" panose="020B0606030504020204" pitchFamily="34" charset="0"/>
              </a:rPr>
              <a:t>Sources: </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Ericsson Mobility Report, Ericsson, June 2018</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Worldwide Semiannual Internet of Things Spending Guide, IDC, June 2018</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2018 Roundup Of Internet Of Things Forecasts And Market Estimates, Forbes, Dec 2018</a:t>
            </a:r>
          </a:p>
        </p:txBody>
      </p:sp>
      <p:sp>
        <p:nvSpPr>
          <p:cNvPr id="7" name="TextBox 6">
            <a:extLst>
              <a:ext uri="{FF2B5EF4-FFF2-40B4-BE49-F238E27FC236}">
                <a16:creationId xmlns:a16="http://schemas.microsoft.com/office/drawing/2014/main" id="{53DFCCA9-A576-4E97-88B1-B71373622CA2}"/>
              </a:ext>
            </a:extLst>
          </p:cNvPr>
          <p:cNvSpPr txBox="1"/>
          <p:nvPr/>
        </p:nvSpPr>
        <p:spPr>
          <a:xfrm>
            <a:off x="5405942" y="2144305"/>
            <a:ext cx="2211754" cy="830997"/>
          </a:xfrm>
          <a:prstGeom prst="rect">
            <a:avLst/>
          </a:prstGeom>
          <a:noFill/>
          <a:ln w="3175">
            <a:noFill/>
          </a:ln>
        </p:spPr>
        <p:txBody>
          <a:bodyPr wrap="square" lIns="0" rIns="0" rtlCol="0">
            <a:spAutoFit/>
          </a:bodyPr>
          <a:lstStyle/>
          <a:p>
            <a:pPr marL="0" marR="0" lvl="0" indent="0" algn="l" defTabSz="1008126" rtl="0" eaLnBrk="1" fontAlgn="auto" latinLnBrk="0" hangingPunct="1">
              <a:lnSpc>
                <a:spcPct val="100000"/>
              </a:lnSpc>
              <a:spcBef>
                <a:spcPts val="662"/>
              </a:spcBef>
              <a:spcAft>
                <a:spcPts val="0"/>
              </a:spcAft>
              <a:buClrTx/>
              <a:buSzTx/>
              <a:buFontTx/>
              <a:buNone/>
              <a:tabLst/>
              <a:defRPr/>
            </a:pPr>
            <a:r>
              <a:rPr kumimoji="0" lang="en-GB" sz="2400" b="1" i="0" u="none" strike="noStrike" kern="1200" cap="none" spc="0" normalizeH="0" baseline="0" noProof="0" dirty="0">
                <a:ln>
                  <a:noFill/>
                </a:ln>
                <a:solidFill>
                  <a:schemeClr val="accent1"/>
                </a:solidFill>
                <a:effectLst/>
                <a:uLnTx/>
                <a:uFillTx/>
                <a:latin typeface="Verdana"/>
                <a:ea typeface="+mn-ea"/>
                <a:cs typeface="Arial" pitchFamily="34" charset="0"/>
              </a:rPr>
              <a:t>$1.2T</a:t>
            </a:r>
            <a:r>
              <a:rPr kumimoji="0" lang="en-GB" sz="2400" b="0" i="0" u="none" strike="noStrike" kern="1200" cap="none" spc="0" normalizeH="0" baseline="0" noProof="0" dirty="0">
                <a:ln>
                  <a:noFill/>
                </a:ln>
                <a:solidFill>
                  <a:schemeClr val="accent1"/>
                </a:solidFill>
                <a:effectLst/>
                <a:uLnTx/>
                <a:uFillTx/>
                <a:latin typeface="Verdana"/>
                <a:ea typeface="+mn-ea"/>
                <a:cs typeface="Arial" pitchFamily="34" charset="0"/>
              </a:rPr>
              <a:t> </a:t>
            </a:r>
            <a:br>
              <a:rPr kumimoji="0" lang="en-GB" sz="1800" b="0" i="0" u="none" strike="noStrike" kern="1200" cap="none" spc="0" normalizeH="0" baseline="0" noProof="0" dirty="0">
                <a:ln>
                  <a:noFill/>
                </a:ln>
                <a:solidFill>
                  <a:schemeClr val="tx1"/>
                </a:solidFill>
                <a:effectLst/>
                <a:uLnTx/>
                <a:uFillTx/>
                <a:latin typeface="Verdana"/>
                <a:ea typeface="+mn-ea"/>
                <a:cs typeface="Arial" pitchFamily="34" charset="0"/>
              </a:rPr>
            </a:br>
            <a:r>
              <a:rPr kumimoji="0" lang="en-GB" sz="1200" b="0" i="0" u="none" strike="noStrike" kern="1200" cap="none" spc="0" normalizeH="0" baseline="0" noProof="0" dirty="0">
                <a:ln>
                  <a:noFill/>
                </a:ln>
                <a:solidFill>
                  <a:schemeClr val="tx1"/>
                </a:solidFill>
                <a:effectLst/>
                <a:uLnTx/>
                <a:uFillTx/>
                <a:latin typeface="Verdana"/>
                <a:ea typeface="+mn-ea"/>
                <a:cs typeface="Arial" pitchFamily="34" charset="0"/>
              </a:rPr>
              <a:t>estimated spend on IoT by 2022</a:t>
            </a:r>
            <a:r>
              <a:rPr lang="en-GB" sz="1200" baseline="30000" dirty="0">
                <a:latin typeface="Verdana"/>
                <a:cs typeface="Arial" pitchFamily="34" charset="0"/>
              </a:rPr>
              <a:t>2</a:t>
            </a:r>
            <a:endParaRPr kumimoji="0" lang="en-GB" sz="1200" b="0" i="0" u="none" strike="noStrike" kern="1200" cap="none" spc="0" normalizeH="0" baseline="0" noProof="0" dirty="0">
              <a:ln>
                <a:noFill/>
              </a:ln>
              <a:solidFill>
                <a:schemeClr val="tx1"/>
              </a:solidFill>
              <a:effectLst/>
              <a:uLnTx/>
              <a:uFillTx/>
              <a:latin typeface="Verdana"/>
              <a:ea typeface="+mn-ea"/>
              <a:cs typeface="Arial" pitchFamily="34" charset="0"/>
            </a:endParaRPr>
          </a:p>
        </p:txBody>
      </p:sp>
      <p:sp>
        <p:nvSpPr>
          <p:cNvPr id="9" name="TextBox 8">
            <a:extLst>
              <a:ext uri="{FF2B5EF4-FFF2-40B4-BE49-F238E27FC236}">
                <a16:creationId xmlns:a16="http://schemas.microsoft.com/office/drawing/2014/main" id="{06D92CF4-8E3B-4DDD-8648-10217C0082BD}"/>
              </a:ext>
            </a:extLst>
          </p:cNvPr>
          <p:cNvSpPr txBox="1"/>
          <p:nvPr/>
        </p:nvSpPr>
        <p:spPr>
          <a:xfrm>
            <a:off x="5405942" y="4535191"/>
            <a:ext cx="2326850" cy="830997"/>
          </a:xfrm>
          <a:prstGeom prst="rect">
            <a:avLst/>
          </a:prstGeom>
          <a:noFill/>
          <a:ln w="3175">
            <a:noFill/>
          </a:ln>
        </p:spPr>
        <p:txBody>
          <a:bodyPr wrap="square" lIns="0" rIns="0" rtlCol="0">
            <a:spAutoFit/>
          </a:bodyPr>
          <a:lstStyle/>
          <a:p>
            <a:pPr marL="0" marR="0" lvl="0" indent="0" algn="l" defTabSz="1008126" rtl="0" eaLnBrk="1" fontAlgn="auto" latinLnBrk="0" hangingPunct="1">
              <a:lnSpc>
                <a:spcPct val="100000"/>
              </a:lnSpc>
              <a:spcBef>
                <a:spcPts val="662"/>
              </a:spcBef>
              <a:spcAft>
                <a:spcPts val="0"/>
              </a:spcAft>
              <a:buClrTx/>
              <a:buSzTx/>
              <a:buFontTx/>
              <a:buNone/>
              <a:tabLst/>
              <a:defRPr/>
            </a:pPr>
            <a:r>
              <a:rPr kumimoji="0" lang="en-GB" sz="2400" b="1" i="0" u="none" strike="noStrike" kern="1200" cap="none" spc="0" normalizeH="0" baseline="0" noProof="0" dirty="0">
                <a:ln>
                  <a:noFill/>
                </a:ln>
                <a:solidFill>
                  <a:schemeClr val="accent1"/>
                </a:solidFill>
                <a:effectLst/>
                <a:uLnTx/>
                <a:uFillTx/>
                <a:latin typeface="Verdana"/>
                <a:ea typeface="+mn-ea"/>
                <a:cs typeface="Arial" pitchFamily="34" charset="0"/>
              </a:rPr>
              <a:t>90%</a:t>
            </a:r>
            <a:r>
              <a:rPr kumimoji="0" lang="en-GB" sz="1800" b="0" i="0" u="none" strike="noStrike" kern="1200" cap="none" spc="0" normalizeH="0" baseline="0" noProof="0" dirty="0">
                <a:ln>
                  <a:noFill/>
                </a:ln>
                <a:solidFill>
                  <a:schemeClr val="accent1"/>
                </a:solidFill>
                <a:effectLst/>
                <a:uLnTx/>
                <a:uFillTx/>
                <a:latin typeface="Verdana"/>
                <a:ea typeface="+mn-ea"/>
                <a:cs typeface="Arial" pitchFamily="34" charset="0"/>
              </a:rPr>
              <a:t> </a:t>
            </a:r>
            <a:br>
              <a:rPr kumimoji="0" lang="en-GB" sz="1800" b="0" i="0" u="none" strike="noStrike" kern="1200" cap="none" spc="0" normalizeH="0" baseline="0" noProof="0" dirty="0">
                <a:ln>
                  <a:noFill/>
                </a:ln>
                <a:solidFill>
                  <a:schemeClr val="tx1"/>
                </a:solidFill>
                <a:effectLst/>
                <a:uLnTx/>
                <a:uFillTx/>
                <a:latin typeface="Verdana"/>
                <a:ea typeface="+mn-ea"/>
                <a:cs typeface="Arial" pitchFamily="34" charset="0"/>
              </a:rPr>
            </a:br>
            <a:r>
              <a:rPr kumimoji="0" lang="en-GB" sz="1200" b="0" i="0" u="none" strike="noStrike" kern="1200" cap="none" spc="0" normalizeH="0" baseline="0" noProof="0" dirty="0">
                <a:ln>
                  <a:noFill/>
                </a:ln>
                <a:solidFill>
                  <a:schemeClr val="tx1"/>
                </a:solidFill>
                <a:effectLst/>
                <a:uLnTx/>
                <a:uFillTx/>
                <a:latin typeface="Verdana"/>
                <a:ea typeface="+mn-ea"/>
                <a:cs typeface="Arial" pitchFamily="34" charset="0"/>
              </a:rPr>
              <a:t>of Senior Executives cite IoT as critical to their business</a:t>
            </a:r>
            <a:r>
              <a:rPr kumimoji="0" lang="en-GB" sz="1200" b="0" i="0" u="none" strike="noStrike" kern="1200" cap="none" spc="0" normalizeH="0" baseline="30000" noProof="0" dirty="0">
                <a:ln>
                  <a:noFill/>
                </a:ln>
                <a:solidFill>
                  <a:schemeClr val="tx1"/>
                </a:solidFill>
                <a:effectLst/>
                <a:uLnTx/>
                <a:uFillTx/>
                <a:latin typeface="Verdana"/>
                <a:ea typeface="+mn-ea"/>
                <a:cs typeface="Arial" pitchFamily="34" charset="0"/>
              </a:rPr>
              <a:t>3</a:t>
            </a:r>
          </a:p>
        </p:txBody>
      </p:sp>
      <p:sp>
        <p:nvSpPr>
          <p:cNvPr id="11" name="TextBox 10">
            <a:extLst>
              <a:ext uri="{FF2B5EF4-FFF2-40B4-BE49-F238E27FC236}">
                <a16:creationId xmlns:a16="http://schemas.microsoft.com/office/drawing/2014/main" id="{77F2E918-4FF7-4483-9899-9A7CF96A0AB4}"/>
              </a:ext>
            </a:extLst>
          </p:cNvPr>
          <p:cNvSpPr txBox="1"/>
          <p:nvPr/>
        </p:nvSpPr>
        <p:spPr>
          <a:xfrm>
            <a:off x="5405942" y="3279741"/>
            <a:ext cx="2074417" cy="1015663"/>
          </a:xfrm>
          <a:prstGeom prst="rect">
            <a:avLst/>
          </a:prstGeom>
          <a:noFill/>
          <a:ln w="3175">
            <a:noFill/>
          </a:ln>
        </p:spPr>
        <p:txBody>
          <a:bodyPr wrap="square" lIns="0" rIns="0" rtlCol="0">
            <a:spAutoFit/>
          </a:bodyPr>
          <a:lstStyle/>
          <a:p>
            <a:pPr lvl="0" defTabSz="1008126">
              <a:spcBef>
                <a:spcPts val="662"/>
              </a:spcBef>
              <a:defRPr/>
            </a:pPr>
            <a:r>
              <a:rPr kumimoji="0" lang="en-GB" sz="2400" b="1" i="0" u="none" strike="noStrike" kern="1200" cap="none" spc="0" normalizeH="0" baseline="0" noProof="0" dirty="0">
                <a:ln>
                  <a:noFill/>
                </a:ln>
                <a:solidFill>
                  <a:schemeClr val="accent1"/>
                </a:solidFill>
                <a:effectLst/>
                <a:uLnTx/>
                <a:uFillTx/>
                <a:latin typeface="Verdana"/>
                <a:ea typeface="+mn-ea"/>
                <a:cs typeface="Arial" pitchFamily="34" charset="0"/>
              </a:rPr>
              <a:t>$520B</a:t>
            </a:r>
            <a:r>
              <a:rPr kumimoji="0" lang="en-GB" sz="2400" b="0" i="0" u="none" strike="noStrike" kern="1200" cap="none" spc="0" normalizeH="0" baseline="0" noProof="0" dirty="0">
                <a:ln>
                  <a:noFill/>
                </a:ln>
                <a:solidFill>
                  <a:schemeClr val="accent1"/>
                </a:solidFill>
                <a:effectLst/>
                <a:uLnTx/>
                <a:uFillTx/>
                <a:latin typeface="Verdana"/>
                <a:ea typeface="+mn-ea"/>
                <a:cs typeface="Arial" pitchFamily="34" charset="0"/>
              </a:rPr>
              <a:t> </a:t>
            </a:r>
            <a:br>
              <a:rPr kumimoji="0" lang="en-GB" sz="1800" b="0" i="0" u="none" strike="noStrike" kern="1200" cap="none" spc="0" normalizeH="0" baseline="0" noProof="0" dirty="0">
                <a:ln>
                  <a:noFill/>
                </a:ln>
                <a:solidFill>
                  <a:schemeClr val="tx1"/>
                </a:solidFill>
                <a:effectLst/>
                <a:uLnTx/>
                <a:uFillTx/>
                <a:latin typeface="Verdana"/>
                <a:ea typeface="+mn-ea"/>
                <a:cs typeface="Arial" pitchFamily="34" charset="0"/>
              </a:rPr>
            </a:br>
            <a:r>
              <a:rPr lang="en-GB" sz="1200" dirty="0">
                <a:latin typeface="Verdana"/>
                <a:cs typeface="Arial" pitchFamily="34" charset="0"/>
              </a:rPr>
              <a:t>estimated growth in IoT and analytics revenue by 2021</a:t>
            </a:r>
            <a:r>
              <a:rPr lang="en-GB" sz="1200" baseline="30000" dirty="0">
                <a:cs typeface="Arial" pitchFamily="34" charset="0"/>
              </a:rPr>
              <a:t>3</a:t>
            </a:r>
            <a:endParaRPr kumimoji="0" lang="en-GB" sz="1200" b="0" i="0" u="none" strike="noStrike" kern="1200" cap="none" spc="0" normalizeH="0" baseline="0" noProof="0" dirty="0">
              <a:ln>
                <a:noFill/>
              </a:ln>
              <a:solidFill>
                <a:schemeClr val="tx1"/>
              </a:solidFill>
              <a:effectLst/>
              <a:uLnTx/>
              <a:uFillTx/>
              <a:latin typeface="Verdana"/>
              <a:ea typeface="+mn-ea"/>
              <a:cs typeface="Arial" pitchFamily="34" charset="0"/>
            </a:endParaRPr>
          </a:p>
        </p:txBody>
      </p:sp>
      <p:sp>
        <p:nvSpPr>
          <p:cNvPr id="12" name="Isosceles Triangle 11">
            <a:extLst>
              <a:ext uri="{FF2B5EF4-FFF2-40B4-BE49-F238E27FC236}">
                <a16:creationId xmlns:a16="http://schemas.microsoft.com/office/drawing/2014/main" id="{BCC95521-8E85-41DA-B284-2C58E01246EA}"/>
              </a:ext>
            </a:extLst>
          </p:cNvPr>
          <p:cNvSpPr/>
          <p:nvPr/>
        </p:nvSpPr>
        <p:spPr bwMode="gray">
          <a:xfrm rot="5400000">
            <a:off x="3961275" y="3474771"/>
            <a:ext cx="1898349" cy="304311"/>
          </a:xfrm>
          <a:prstGeom prst="triangle">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1" name="TextBox 200">
            <a:extLst>
              <a:ext uri="{FF2B5EF4-FFF2-40B4-BE49-F238E27FC236}">
                <a16:creationId xmlns:a16="http://schemas.microsoft.com/office/drawing/2014/main" id="{2F71CAB8-96C9-417D-AC52-66FB43260009}"/>
              </a:ext>
            </a:extLst>
          </p:cNvPr>
          <p:cNvSpPr txBox="1"/>
          <p:nvPr/>
        </p:nvSpPr>
        <p:spPr>
          <a:xfrm>
            <a:off x="6129088" y="1150483"/>
            <a:ext cx="1560002" cy="184666"/>
          </a:xfrm>
          <a:prstGeom prst="rect">
            <a:avLst/>
          </a:prstGeom>
          <a:solidFill>
            <a:schemeClr val="bg1"/>
          </a:solidFill>
        </p:spPr>
        <p:txBody>
          <a:bodyPr vert="horz" wrap="square" lIns="0" tIns="0" rIns="0" bIns="0" rtlCol="0">
            <a:spAutoFit/>
          </a:bodyPr>
          <a:lstStyle/>
          <a:p>
            <a:pPr>
              <a:spcBef>
                <a:spcPts val="200"/>
              </a:spcBef>
              <a:buSzPct val="100000"/>
            </a:pPr>
            <a:endParaRPr lang="en-US" sz="1200" b="1" dirty="0"/>
          </a:p>
        </p:txBody>
      </p:sp>
      <p:sp>
        <p:nvSpPr>
          <p:cNvPr id="202" name="TextBox 201">
            <a:extLst>
              <a:ext uri="{FF2B5EF4-FFF2-40B4-BE49-F238E27FC236}">
                <a16:creationId xmlns:a16="http://schemas.microsoft.com/office/drawing/2014/main" id="{E03FC1D8-37F4-48D7-901B-7C5634639295}"/>
              </a:ext>
            </a:extLst>
          </p:cNvPr>
          <p:cNvSpPr txBox="1"/>
          <p:nvPr/>
        </p:nvSpPr>
        <p:spPr>
          <a:xfrm>
            <a:off x="8613884" y="2020146"/>
            <a:ext cx="3145540" cy="3749744"/>
          </a:xfrm>
          <a:prstGeom prst="rect">
            <a:avLst/>
          </a:prstGeom>
          <a:noFill/>
        </p:spPr>
        <p:txBody>
          <a:bodyPr vert="horz" wrap="square" lIns="0" tIns="0" rIns="0" bIns="0" rtlCol="0">
            <a:spAutoFit/>
          </a:bodyPr>
          <a:lstStyle/>
          <a:p>
            <a:pPr marL="171450" indent="-171450">
              <a:spcBef>
                <a:spcPts val="200"/>
              </a:spcBef>
              <a:buSzPct val="100000"/>
              <a:buFont typeface="Wingdings" panose="05000000000000000000" pitchFamily="2" charset="2"/>
              <a:buChar char="§"/>
            </a:pPr>
            <a:r>
              <a:rPr lang="en-US" sz="1200" b="1" dirty="0">
                <a:solidFill>
                  <a:schemeClr val="accent1"/>
                </a:solidFill>
              </a:rPr>
              <a:t>Smart Cities</a:t>
            </a:r>
          </a:p>
          <a:p>
            <a:pPr marL="628650" lvl="1" indent="-171450">
              <a:spcBef>
                <a:spcPts val="200"/>
              </a:spcBef>
              <a:buSzPct val="100000"/>
              <a:buFont typeface="Verdana" panose="020B0604030504040204" pitchFamily="34" charset="0"/>
              <a:buChar char="-"/>
            </a:pPr>
            <a:r>
              <a:rPr lang="en-US" sz="1100" dirty="0"/>
              <a:t>Congestion control system</a:t>
            </a:r>
          </a:p>
          <a:p>
            <a:pPr marL="628650" lvl="1" indent="-171450">
              <a:spcBef>
                <a:spcPts val="200"/>
              </a:spcBef>
              <a:buSzPct val="100000"/>
              <a:buFont typeface="Verdana" panose="020B0604030504040204" pitchFamily="34" charset="0"/>
              <a:buChar char="-"/>
            </a:pPr>
            <a:r>
              <a:rPr lang="en-US" sz="1100" dirty="0"/>
              <a:t>Gunshot detection system</a:t>
            </a:r>
          </a:p>
          <a:p>
            <a:pPr lvl="1">
              <a:spcBef>
                <a:spcPts val="200"/>
              </a:spcBef>
              <a:buSzPct val="100000"/>
            </a:pPr>
            <a:endParaRPr lang="en-US" sz="500" dirty="0"/>
          </a:p>
          <a:p>
            <a:pPr marL="171450" indent="-171450">
              <a:spcBef>
                <a:spcPts val="200"/>
              </a:spcBef>
              <a:buSzPct val="100000"/>
              <a:buFont typeface="Wingdings" panose="05000000000000000000" pitchFamily="2" charset="2"/>
              <a:buChar char="§"/>
            </a:pPr>
            <a:r>
              <a:rPr lang="en-US" sz="1200" b="1" dirty="0">
                <a:solidFill>
                  <a:schemeClr val="accent1"/>
                </a:solidFill>
              </a:rPr>
              <a:t>IIoT (Industrial 4.0)</a:t>
            </a:r>
          </a:p>
          <a:p>
            <a:pPr marL="628650" lvl="1" indent="-171450">
              <a:spcBef>
                <a:spcPts val="200"/>
              </a:spcBef>
              <a:buSzPct val="100000"/>
              <a:buFont typeface="Verdana" panose="020B0604030504040204" pitchFamily="34" charset="0"/>
              <a:buChar char="-"/>
            </a:pPr>
            <a:r>
              <a:rPr lang="en-US" sz="1100" dirty="0"/>
              <a:t>Predictive maintenance</a:t>
            </a:r>
          </a:p>
          <a:p>
            <a:pPr marL="628650" lvl="1" indent="-171450">
              <a:spcBef>
                <a:spcPts val="200"/>
              </a:spcBef>
              <a:buSzPct val="100000"/>
              <a:buFont typeface="Verdana" panose="020B0604030504040204" pitchFamily="34" charset="0"/>
              <a:buChar char="-"/>
            </a:pPr>
            <a:r>
              <a:rPr lang="en-US" sz="1100" dirty="0"/>
              <a:t>Smart asset tracking and monitoring </a:t>
            </a:r>
          </a:p>
          <a:p>
            <a:pPr lvl="1">
              <a:spcBef>
                <a:spcPts val="200"/>
              </a:spcBef>
              <a:buSzPct val="100000"/>
            </a:pPr>
            <a:endParaRPr lang="en-US" sz="500" dirty="0"/>
          </a:p>
          <a:p>
            <a:pPr marL="171450" indent="-171450">
              <a:spcBef>
                <a:spcPts val="200"/>
              </a:spcBef>
              <a:buSzPct val="100000"/>
              <a:buFont typeface="Wingdings" panose="05000000000000000000" pitchFamily="2" charset="2"/>
              <a:buChar char="§"/>
            </a:pPr>
            <a:r>
              <a:rPr lang="en-US" sz="1200" b="1" dirty="0">
                <a:solidFill>
                  <a:schemeClr val="accent1"/>
                </a:solidFill>
              </a:rPr>
              <a:t>Connected Vehicles</a:t>
            </a:r>
          </a:p>
          <a:p>
            <a:pPr marL="628650" lvl="1" indent="-171450">
              <a:spcBef>
                <a:spcPts val="200"/>
              </a:spcBef>
              <a:buSzPct val="100000"/>
              <a:buFont typeface="Verdana" panose="020B0604030504040204" pitchFamily="34" charset="0"/>
              <a:buChar char="-"/>
            </a:pPr>
            <a:r>
              <a:rPr lang="en-US" sz="1100" dirty="0"/>
              <a:t>Autonomous driving cars</a:t>
            </a:r>
          </a:p>
          <a:p>
            <a:pPr marL="628650" lvl="1" indent="-171450">
              <a:spcBef>
                <a:spcPts val="200"/>
              </a:spcBef>
              <a:buSzPct val="100000"/>
              <a:buFont typeface="Verdana" panose="020B0604030504040204" pitchFamily="34" charset="0"/>
              <a:buChar char="-"/>
            </a:pPr>
            <a:r>
              <a:rPr lang="en-US" sz="1100" dirty="0"/>
              <a:t>Fleet management</a:t>
            </a:r>
          </a:p>
          <a:p>
            <a:pPr lvl="1">
              <a:spcBef>
                <a:spcPts val="200"/>
              </a:spcBef>
              <a:buSzPct val="100000"/>
            </a:pPr>
            <a:endParaRPr lang="en-US" sz="500" dirty="0"/>
          </a:p>
          <a:p>
            <a:pPr marL="171450" indent="-171450">
              <a:spcBef>
                <a:spcPts val="200"/>
              </a:spcBef>
              <a:buSzPct val="100000"/>
              <a:buFont typeface="Wingdings" panose="05000000000000000000" pitchFamily="2" charset="2"/>
              <a:buChar char="§"/>
            </a:pPr>
            <a:r>
              <a:rPr lang="en-US" sz="1200" b="1" dirty="0">
                <a:solidFill>
                  <a:schemeClr val="accent1"/>
                </a:solidFill>
              </a:rPr>
              <a:t>Connected Medical Device</a:t>
            </a:r>
          </a:p>
          <a:p>
            <a:pPr marL="628650" lvl="1" indent="-171450">
              <a:spcBef>
                <a:spcPts val="200"/>
              </a:spcBef>
              <a:buSzPct val="100000"/>
              <a:buFont typeface="Verdana" panose="020B0604030504040204" pitchFamily="34" charset="0"/>
              <a:buChar char="-"/>
            </a:pPr>
            <a:r>
              <a:rPr lang="en-US" sz="1100" dirty="0"/>
              <a:t>Embedded medical devices</a:t>
            </a:r>
          </a:p>
          <a:p>
            <a:pPr marL="628650" lvl="1" indent="-171450">
              <a:spcBef>
                <a:spcPts val="200"/>
              </a:spcBef>
              <a:buSzPct val="100000"/>
              <a:buFont typeface="Verdana" panose="020B0604030504040204" pitchFamily="34" charset="0"/>
              <a:buChar char="-"/>
            </a:pPr>
            <a:r>
              <a:rPr lang="en-US" sz="1100" dirty="0"/>
              <a:t>Smart medicines</a:t>
            </a:r>
          </a:p>
          <a:p>
            <a:pPr lvl="1">
              <a:spcBef>
                <a:spcPts val="200"/>
              </a:spcBef>
              <a:buSzPct val="100000"/>
            </a:pPr>
            <a:endParaRPr lang="en-US" sz="500" dirty="0"/>
          </a:p>
          <a:p>
            <a:pPr marL="171450" indent="-171450">
              <a:spcBef>
                <a:spcPts val="200"/>
              </a:spcBef>
              <a:buSzPct val="100000"/>
              <a:buFont typeface="Wingdings" panose="05000000000000000000" pitchFamily="2" charset="2"/>
              <a:buChar char="§"/>
            </a:pPr>
            <a:r>
              <a:rPr lang="en-US" sz="1200" b="1" dirty="0">
                <a:solidFill>
                  <a:schemeClr val="accent1"/>
                </a:solidFill>
              </a:rPr>
              <a:t>Smart Homes</a:t>
            </a:r>
          </a:p>
          <a:p>
            <a:pPr marL="628650" lvl="1" indent="-171450">
              <a:spcBef>
                <a:spcPts val="200"/>
              </a:spcBef>
              <a:buSzPct val="100000"/>
              <a:buFont typeface="Verdana" panose="020B0604030504040204" pitchFamily="34" charset="0"/>
              <a:buChar char="-"/>
            </a:pPr>
            <a:r>
              <a:rPr lang="en-US" sz="1100" dirty="0"/>
              <a:t>Connected appliances</a:t>
            </a:r>
          </a:p>
          <a:p>
            <a:pPr marL="628650" lvl="1" indent="-171450">
              <a:spcBef>
                <a:spcPts val="200"/>
              </a:spcBef>
              <a:buSzPct val="100000"/>
              <a:buFont typeface="Verdana" panose="020B0604030504040204" pitchFamily="34" charset="0"/>
              <a:buChar char="-"/>
            </a:pPr>
            <a:r>
              <a:rPr lang="en-US" sz="1100" dirty="0"/>
              <a:t>Energy management</a:t>
            </a:r>
          </a:p>
          <a:p>
            <a:pPr marL="628650" lvl="1" indent="-171450">
              <a:spcBef>
                <a:spcPts val="200"/>
              </a:spcBef>
              <a:buSzPct val="100000"/>
              <a:buFont typeface="Verdana" panose="020B0604030504040204" pitchFamily="34" charset="0"/>
              <a:buChar char="-"/>
            </a:pPr>
            <a:endParaRPr lang="en-US" sz="1100" dirty="0"/>
          </a:p>
        </p:txBody>
      </p:sp>
      <p:graphicFrame>
        <p:nvGraphicFramePr>
          <p:cNvPr id="4" name="Chart 3">
            <a:extLst>
              <a:ext uri="{FF2B5EF4-FFF2-40B4-BE49-F238E27FC236}">
                <a16:creationId xmlns:a16="http://schemas.microsoft.com/office/drawing/2014/main" id="{A2FEC7FD-EF96-43D1-A53D-C20EBAC9E2F1}"/>
              </a:ext>
            </a:extLst>
          </p:cNvPr>
          <p:cNvGraphicFramePr/>
          <p:nvPr/>
        </p:nvGraphicFramePr>
        <p:xfrm>
          <a:off x="694276" y="2183365"/>
          <a:ext cx="3842759" cy="3271498"/>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B5CD2576-0C51-413A-AB7A-91A659A65537}"/>
              </a:ext>
            </a:extLst>
          </p:cNvPr>
          <p:cNvSpPr txBox="1"/>
          <p:nvPr/>
        </p:nvSpPr>
        <p:spPr>
          <a:xfrm>
            <a:off x="793585" y="2029477"/>
            <a:ext cx="2600071" cy="153888"/>
          </a:xfrm>
          <a:prstGeom prst="rect">
            <a:avLst/>
          </a:prstGeom>
          <a:noFill/>
        </p:spPr>
        <p:txBody>
          <a:bodyPr vert="horz" wrap="none" lIns="0" tIns="0" rIns="0" bIns="0" rtlCol="0">
            <a:spAutoFit/>
          </a:bodyPr>
          <a:lstStyle/>
          <a:p>
            <a:pPr>
              <a:spcBef>
                <a:spcPts val="200"/>
              </a:spcBef>
              <a:buSzPct val="100000"/>
            </a:pPr>
            <a:r>
              <a:rPr lang="en-US" sz="1000" dirty="0"/>
              <a:t>Number of Connected Device in Billions</a:t>
            </a:r>
            <a:r>
              <a:rPr lang="en-US" sz="1000" baseline="30000" dirty="0">
                <a:latin typeface="Open Sans" panose="020B0606030504020204" pitchFamily="34" charset="0"/>
                <a:ea typeface="Open Sans" panose="020B0606030504020204" pitchFamily="34" charset="0"/>
                <a:cs typeface="Open Sans" panose="020B0606030504020204" pitchFamily="34" charset="0"/>
              </a:rPr>
              <a:t>1</a:t>
            </a:r>
            <a:endParaRPr lang="en-US" sz="1000" dirty="0"/>
          </a:p>
        </p:txBody>
      </p:sp>
      <p:sp>
        <p:nvSpPr>
          <p:cNvPr id="78" name="Isosceles Triangle 77">
            <a:extLst>
              <a:ext uri="{FF2B5EF4-FFF2-40B4-BE49-F238E27FC236}">
                <a16:creationId xmlns:a16="http://schemas.microsoft.com/office/drawing/2014/main" id="{14858AF8-25C1-4DA5-A270-7259CF4F76B1}"/>
              </a:ext>
            </a:extLst>
          </p:cNvPr>
          <p:cNvSpPr/>
          <p:nvPr/>
        </p:nvSpPr>
        <p:spPr bwMode="gray">
          <a:xfrm rot="5400000">
            <a:off x="7173103" y="3474771"/>
            <a:ext cx="1898349" cy="304311"/>
          </a:xfrm>
          <a:prstGeom prst="triangle">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 name="Rectangle 9">
            <a:extLst>
              <a:ext uri="{FF2B5EF4-FFF2-40B4-BE49-F238E27FC236}">
                <a16:creationId xmlns:a16="http://schemas.microsoft.com/office/drawing/2014/main" id="{967BDE46-EA46-43C3-866F-85D3C3FCF14B}"/>
              </a:ext>
            </a:extLst>
          </p:cNvPr>
          <p:cNvSpPr/>
          <p:nvPr/>
        </p:nvSpPr>
        <p:spPr bwMode="gray">
          <a:xfrm>
            <a:off x="694276" y="1493944"/>
            <a:ext cx="3900834" cy="4128896"/>
          </a:xfrm>
          <a:prstGeom prst="rect">
            <a:avLst/>
          </a:prstGeom>
          <a:noFill/>
          <a:ln w="19050" algn="ctr">
            <a:solidFill>
              <a:schemeClr val="bg1">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0" name="Rectangle 79">
            <a:extLst>
              <a:ext uri="{FF2B5EF4-FFF2-40B4-BE49-F238E27FC236}">
                <a16:creationId xmlns:a16="http://schemas.microsoft.com/office/drawing/2014/main" id="{7C4AF144-A9EF-4681-A54C-03AA342A72EB}"/>
              </a:ext>
            </a:extLst>
          </p:cNvPr>
          <p:cNvSpPr/>
          <p:nvPr/>
        </p:nvSpPr>
        <p:spPr bwMode="gray">
          <a:xfrm>
            <a:off x="5119783" y="1493943"/>
            <a:ext cx="2734308" cy="4128896"/>
          </a:xfrm>
          <a:prstGeom prst="rect">
            <a:avLst/>
          </a:prstGeom>
          <a:noFill/>
          <a:ln w="19050" algn="ctr">
            <a:solidFill>
              <a:schemeClr val="bg1">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1" name="Rectangle 80">
            <a:extLst>
              <a:ext uri="{FF2B5EF4-FFF2-40B4-BE49-F238E27FC236}">
                <a16:creationId xmlns:a16="http://schemas.microsoft.com/office/drawing/2014/main" id="{F65281DD-C857-4A2F-86A0-6894A5253358}"/>
              </a:ext>
            </a:extLst>
          </p:cNvPr>
          <p:cNvSpPr/>
          <p:nvPr/>
        </p:nvSpPr>
        <p:spPr bwMode="gray">
          <a:xfrm>
            <a:off x="8335035" y="1493943"/>
            <a:ext cx="3231338" cy="4128895"/>
          </a:xfrm>
          <a:prstGeom prst="rect">
            <a:avLst/>
          </a:prstGeom>
          <a:noFill/>
          <a:ln w="19050" algn="ctr">
            <a:solidFill>
              <a:schemeClr val="bg1">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 name="TextBox 12">
            <a:extLst>
              <a:ext uri="{FF2B5EF4-FFF2-40B4-BE49-F238E27FC236}">
                <a16:creationId xmlns:a16="http://schemas.microsoft.com/office/drawing/2014/main" id="{680396E5-24BE-48B0-8A88-910E2F66DC20}"/>
              </a:ext>
            </a:extLst>
          </p:cNvPr>
          <p:cNvSpPr txBox="1"/>
          <p:nvPr/>
        </p:nvSpPr>
        <p:spPr>
          <a:xfrm>
            <a:off x="818536" y="1608397"/>
            <a:ext cx="3433665" cy="215444"/>
          </a:xfrm>
          <a:prstGeom prst="rect">
            <a:avLst/>
          </a:prstGeom>
          <a:noFill/>
        </p:spPr>
        <p:txBody>
          <a:bodyPr vert="horz" wrap="square" lIns="0" tIns="0" rIns="0" bIns="0" rtlCol="0">
            <a:spAutoFit/>
          </a:bodyPr>
          <a:lstStyle/>
          <a:p>
            <a:pPr>
              <a:spcBef>
                <a:spcPts val="200"/>
              </a:spcBef>
              <a:buSzPct val="100000"/>
            </a:pPr>
            <a:r>
              <a:rPr lang="en-US" sz="1400" b="1" dirty="0"/>
              <a:t>Exponential growth</a:t>
            </a:r>
          </a:p>
        </p:txBody>
      </p:sp>
      <p:sp>
        <p:nvSpPr>
          <p:cNvPr id="83" name="TextBox 82">
            <a:extLst>
              <a:ext uri="{FF2B5EF4-FFF2-40B4-BE49-F238E27FC236}">
                <a16:creationId xmlns:a16="http://schemas.microsoft.com/office/drawing/2014/main" id="{98C1DA21-C620-452C-B5DF-220AAE9EB014}"/>
              </a:ext>
            </a:extLst>
          </p:cNvPr>
          <p:cNvSpPr txBox="1"/>
          <p:nvPr/>
        </p:nvSpPr>
        <p:spPr>
          <a:xfrm>
            <a:off x="5405942" y="1608397"/>
            <a:ext cx="2367127" cy="215444"/>
          </a:xfrm>
          <a:prstGeom prst="rect">
            <a:avLst/>
          </a:prstGeom>
          <a:noFill/>
        </p:spPr>
        <p:txBody>
          <a:bodyPr vert="horz" wrap="square" lIns="0" tIns="0" rIns="0" bIns="0" rtlCol="0">
            <a:spAutoFit/>
          </a:bodyPr>
          <a:lstStyle/>
          <a:p>
            <a:pPr>
              <a:spcBef>
                <a:spcPts val="200"/>
              </a:spcBef>
              <a:buSzPct val="100000"/>
            </a:pPr>
            <a:r>
              <a:rPr lang="en-US" sz="1400" b="1" dirty="0"/>
              <a:t>Growth implication</a:t>
            </a:r>
          </a:p>
        </p:txBody>
      </p:sp>
      <p:sp>
        <p:nvSpPr>
          <p:cNvPr id="84" name="TextBox 83">
            <a:extLst>
              <a:ext uri="{FF2B5EF4-FFF2-40B4-BE49-F238E27FC236}">
                <a16:creationId xmlns:a16="http://schemas.microsoft.com/office/drawing/2014/main" id="{0718F67C-D0E9-4ABF-930B-02F6146A9C63}"/>
              </a:ext>
            </a:extLst>
          </p:cNvPr>
          <p:cNvSpPr txBox="1"/>
          <p:nvPr/>
        </p:nvSpPr>
        <p:spPr>
          <a:xfrm>
            <a:off x="8613653" y="1608397"/>
            <a:ext cx="2927770" cy="215444"/>
          </a:xfrm>
          <a:prstGeom prst="rect">
            <a:avLst/>
          </a:prstGeom>
          <a:noFill/>
        </p:spPr>
        <p:txBody>
          <a:bodyPr vert="horz" wrap="square" lIns="0" tIns="0" rIns="0" bIns="0" rtlCol="0">
            <a:spAutoFit/>
          </a:bodyPr>
          <a:lstStyle/>
          <a:p>
            <a:pPr>
              <a:spcBef>
                <a:spcPts val="200"/>
              </a:spcBef>
              <a:buSzPct val="100000"/>
            </a:pPr>
            <a:r>
              <a:rPr lang="en-US" sz="1400" b="1" dirty="0"/>
              <a:t>Common use cases</a:t>
            </a:r>
          </a:p>
        </p:txBody>
      </p:sp>
      <p:sp>
        <p:nvSpPr>
          <p:cNvPr id="23" name="Text Placeholder 2">
            <a:extLst>
              <a:ext uri="{FF2B5EF4-FFF2-40B4-BE49-F238E27FC236}">
                <a16:creationId xmlns:a16="http://schemas.microsoft.com/office/drawing/2014/main" id="{7D57F39C-6547-46F3-8753-EC5421BC9D87}"/>
              </a:ext>
            </a:extLst>
          </p:cNvPr>
          <p:cNvSpPr txBox="1">
            <a:spLocks/>
          </p:cNvSpPr>
          <p:nvPr/>
        </p:nvSpPr>
        <p:spPr>
          <a:xfrm>
            <a:off x="469900" y="736688"/>
            <a:ext cx="11252200" cy="634021"/>
          </a:xfrm>
          <a:prstGeom prst="rect">
            <a:avLst/>
          </a:prstGeom>
        </p:spPr>
        <p:txBody>
          <a:bodyPr vert="horz" lIns="0" tIns="0" rIns="0" bIns="0" rtlCol="0">
            <a:noAutofit/>
          </a:bodyPr>
          <a:lstStyle>
            <a:lvl1pPr marL="0" indent="0" algn="l" defTabSz="914400" rtl="0" eaLnBrk="1" latinLnBrk="0" hangingPunct="1">
              <a:spcBef>
                <a:spcPts val="0"/>
              </a:spcBef>
              <a:spcAft>
                <a:spcPts val="1000"/>
              </a:spcAft>
              <a:buSzPct val="100000"/>
              <a:buFontTx/>
              <a:buNone/>
              <a:defRPr sz="2000" b="0" kern="1200">
                <a:solidFill>
                  <a:srgbClr val="575757"/>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marL="0" lvl="1" indent="0">
              <a:spcAft>
                <a:spcPts val="0"/>
              </a:spcAft>
              <a:buSzPct val="75000"/>
              <a:buNone/>
              <a:defRPr/>
            </a:pPr>
            <a:r>
              <a:rPr lang="en-US" sz="1600" dirty="0">
                <a:solidFill>
                  <a:srgbClr val="63666A"/>
                </a:solidFill>
              </a:rPr>
              <a:t>IoT devices continue to proliferate and become a common place technology across industries</a:t>
            </a:r>
          </a:p>
        </p:txBody>
      </p:sp>
    </p:spTree>
    <p:extLst>
      <p:ext uri="{BB962C8B-B14F-4D97-AF65-F5344CB8AC3E}">
        <p14:creationId xmlns:p14="http://schemas.microsoft.com/office/powerpoint/2010/main" val="344036994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C3D1F98-FABB-8544-9D0A-90472288C8AF}"/>
              </a:ext>
            </a:extLst>
          </p:cNvPr>
          <p:cNvSpPr>
            <a:spLocks noGrp="1"/>
          </p:cNvSpPr>
          <p:nvPr>
            <p:ph type="title"/>
          </p:nvPr>
        </p:nvSpPr>
        <p:spPr>
          <a:xfrm>
            <a:off x="469900" y="398575"/>
            <a:ext cx="11298030" cy="746088"/>
          </a:xfrm>
        </p:spPr>
        <p:txBody>
          <a:bodyPr/>
          <a:lstStyle/>
          <a:p>
            <a:r>
              <a:rPr lang="en-US" sz="2000" dirty="0"/>
              <a:t>Challenges exist in solving IoT security issues</a:t>
            </a:r>
          </a:p>
        </p:txBody>
      </p:sp>
      <p:sp>
        <p:nvSpPr>
          <p:cNvPr id="175" name="Text Placeholder 14">
            <a:extLst>
              <a:ext uri="{FF2B5EF4-FFF2-40B4-BE49-F238E27FC236}">
                <a16:creationId xmlns:a16="http://schemas.microsoft.com/office/drawing/2014/main" id="{7EF4ADCD-BB4C-D44E-861C-AEED1634BE13}"/>
              </a:ext>
            </a:extLst>
          </p:cNvPr>
          <p:cNvSpPr>
            <a:spLocks noGrp="1"/>
          </p:cNvSpPr>
          <p:nvPr>
            <p:ph type="body" sz="quarter" idx="14"/>
          </p:nvPr>
        </p:nvSpPr>
        <p:spPr>
          <a:xfrm>
            <a:off x="469900" y="738152"/>
            <a:ext cx="11268169" cy="479270"/>
          </a:xfrm>
        </p:spPr>
        <p:txBody>
          <a:bodyPr/>
          <a:lstStyle/>
          <a:p>
            <a:pPr marL="0" lvl="1" indent="0" defTabSz="914400">
              <a:spcAft>
                <a:spcPts val="0"/>
              </a:spcAft>
              <a:buSzPct val="75000"/>
              <a:buNone/>
              <a:defRPr/>
            </a:pPr>
            <a:r>
              <a:rPr lang="en-US" sz="1600" dirty="0">
                <a:solidFill>
                  <a:srgbClr val="63666A"/>
                </a:solidFill>
              </a:rPr>
              <a:t>IoT creates desirable business opportunities, and solves complex problems, however, ensuring secure adoption requires many considerations</a:t>
            </a:r>
          </a:p>
        </p:txBody>
      </p:sp>
      <p:grpSp>
        <p:nvGrpSpPr>
          <p:cNvPr id="3" name="Group 2">
            <a:extLst>
              <a:ext uri="{FF2B5EF4-FFF2-40B4-BE49-F238E27FC236}">
                <a16:creationId xmlns:a16="http://schemas.microsoft.com/office/drawing/2014/main" id="{ACA94A74-8456-4174-93F0-82D42B499F6F}"/>
              </a:ext>
            </a:extLst>
          </p:cNvPr>
          <p:cNvGrpSpPr/>
          <p:nvPr/>
        </p:nvGrpSpPr>
        <p:grpSpPr>
          <a:xfrm>
            <a:off x="1290176" y="1815334"/>
            <a:ext cx="9611648" cy="4473788"/>
            <a:chOff x="1184989" y="1514545"/>
            <a:chExt cx="9611648" cy="4473788"/>
          </a:xfrm>
        </p:grpSpPr>
        <p:grpSp>
          <p:nvGrpSpPr>
            <p:cNvPr id="2" name="Group 1">
              <a:extLst>
                <a:ext uri="{FF2B5EF4-FFF2-40B4-BE49-F238E27FC236}">
                  <a16:creationId xmlns:a16="http://schemas.microsoft.com/office/drawing/2014/main" id="{D2228241-6FB4-4258-9DEB-30DC18F5E1A6}"/>
                </a:ext>
              </a:extLst>
            </p:cNvPr>
            <p:cNvGrpSpPr/>
            <p:nvPr/>
          </p:nvGrpSpPr>
          <p:grpSpPr>
            <a:xfrm>
              <a:off x="1184989" y="1514545"/>
              <a:ext cx="9611648" cy="4473788"/>
              <a:chOff x="-18896" y="1169708"/>
              <a:chExt cx="11567618" cy="5384206"/>
            </a:xfrm>
          </p:grpSpPr>
          <p:grpSp>
            <p:nvGrpSpPr>
              <p:cNvPr id="147" name="Group 146">
                <a:extLst>
                  <a:ext uri="{FF2B5EF4-FFF2-40B4-BE49-F238E27FC236}">
                    <a16:creationId xmlns:a16="http://schemas.microsoft.com/office/drawing/2014/main" id="{12107AE4-2F88-4DCD-80C9-3AE430904BD8}"/>
                  </a:ext>
                </a:extLst>
              </p:cNvPr>
              <p:cNvGrpSpPr/>
              <p:nvPr/>
            </p:nvGrpSpPr>
            <p:grpSpPr>
              <a:xfrm>
                <a:off x="-18896" y="1186007"/>
                <a:ext cx="11550325" cy="5367907"/>
                <a:chOff x="-203060" y="1170483"/>
                <a:chExt cx="12374959" cy="5751153"/>
              </a:xfrm>
            </p:grpSpPr>
            <p:sp>
              <p:nvSpPr>
                <p:cNvPr id="148" name="Freeform 147"/>
                <p:cNvSpPr/>
                <p:nvPr/>
              </p:nvSpPr>
              <p:spPr bwMode="gray">
                <a:xfrm>
                  <a:off x="2006338" y="1741491"/>
                  <a:ext cx="3287983" cy="434561"/>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grpSp>
              <p:nvGrpSpPr>
                <p:cNvPr id="149" name="Group 148"/>
                <p:cNvGrpSpPr/>
                <p:nvPr/>
              </p:nvGrpSpPr>
              <p:grpSpPr>
                <a:xfrm>
                  <a:off x="6948538" y="2148192"/>
                  <a:ext cx="1662090" cy="1627844"/>
                  <a:chOff x="6975467" y="2149798"/>
                  <a:chExt cx="1836023" cy="1810022"/>
                </a:xfrm>
              </p:grpSpPr>
              <p:sp>
                <p:nvSpPr>
                  <p:cNvPr id="218" name="Oval 217"/>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19" name="Oval 218"/>
                  <p:cNvSpPr>
                    <a:spLocks noChangeAspect="1"/>
                  </p:cNvSpPr>
                  <p:nvPr/>
                </p:nvSpPr>
                <p:spPr>
                  <a:xfrm>
                    <a:off x="7038605" y="2231846"/>
                    <a:ext cx="1724096" cy="1649500"/>
                  </a:xfrm>
                  <a:prstGeom prst="ellipse">
                    <a:avLst/>
                  </a:prstGeom>
                  <a:solidFill>
                    <a:schemeClr val="accent4">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50" name="Group 149"/>
                <p:cNvGrpSpPr/>
                <p:nvPr/>
              </p:nvGrpSpPr>
              <p:grpSpPr>
                <a:xfrm>
                  <a:off x="6893078" y="3081609"/>
                  <a:ext cx="1567762" cy="1545559"/>
                  <a:chOff x="6975467" y="2149798"/>
                  <a:chExt cx="1836023" cy="1810022"/>
                </a:xfrm>
              </p:grpSpPr>
              <p:sp>
                <p:nvSpPr>
                  <p:cNvPr id="216" name="Oval 215"/>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17" name="Oval 216"/>
                  <p:cNvSpPr>
                    <a:spLocks noChangeAspect="1"/>
                  </p:cNvSpPr>
                  <p:nvPr/>
                </p:nvSpPr>
                <p:spPr>
                  <a:xfrm>
                    <a:off x="7038605" y="2231846"/>
                    <a:ext cx="1724096" cy="1649500"/>
                  </a:xfrm>
                  <a:prstGeom prst="ellips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51" name="Group 150"/>
                <p:cNvGrpSpPr/>
                <p:nvPr/>
              </p:nvGrpSpPr>
              <p:grpSpPr>
                <a:xfrm>
                  <a:off x="4835774" y="4565713"/>
                  <a:ext cx="1567762" cy="1545559"/>
                  <a:chOff x="6975467" y="2149798"/>
                  <a:chExt cx="1836023" cy="1810022"/>
                </a:xfrm>
              </p:grpSpPr>
              <p:sp>
                <p:nvSpPr>
                  <p:cNvPr id="214" name="Oval 213"/>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15" name="Oval 214"/>
                  <p:cNvSpPr>
                    <a:spLocks noChangeAspect="1"/>
                  </p:cNvSpPr>
                  <p:nvPr/>
                </p:nvSpPr>
                <p:spPr>
                  <a:xfrm>
                    <a:off x="7038605" y="2231846"/>
                    <a:ext cx="1724096" cy="1649500"/>
                  </a:xfrm>
                  <a:prstGeom prst="ellipse">
                    <a:avLst/>
                  </a:prstGeom>
                  <a:solidFill>
                    <a:schemeClr val="accent3">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sp>
              <p:nvSpPr>
                <p:cNvPr id="152" name="Freeform 151"/>
                <p:cNvSpPr/>
                <p:nvPr/>
              </p:nvSpPr>
              <p:spPr bwMode="gray">
                <a:xfrm>
                  <a:off x="939895" y="2597353"/>
                  <a:ext cx="3205096" cy="292128"/>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65" name="Freeform 164"/>
                <p:cNvSpPr/>
                <p:nvPr/>
              </p:nvSpPr>
              <p:spPr bwMode="gray">
                <a:xfrm flipH="1">
                  <a:off x="7244942" y="1738471"/>
                  <a:ext cx="3488277" cy="386237"/>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66" name="Rectangle 165"/>
                <p:cNvSpPr/>
                <p:nvPr/>
              </p:nvSpPr>
              <p:spPr>
                <a:xfrm>
                  <a:off x="7835116" y="1170483"/>
                  <a:ext cx="2890071" cy="535754"/>
                </a:xfrm>
                <a:prstGeom prst="rect">
                  <a:avLst/>
                </a:prstGeom>
              </p:spPr>
              <p:txBody>
                <a:bodyPr wrap="square" lIns="0" tIns="0" rIns="0" bIns="0">
                  <a:spAutoFit/>
                </a:bodyPr>
                <a:lstStyle/>
                <a:p>
                  <a:r>
                    <a:rPr lang="en-US" sz="900" b="1" dirty="0">
                      <a:solidFill>
                        <a:schemeClr val="accent5">
                          <a:lumMod val="50000"/>
                        </a:schemeClr>
                      </a:solidFill>
                      <a:ea typeface="Open Sans" panose="020B0606030504020204" pitchFamily="34" charset="0"/>
                      <a:cs typeface="Open Sans" panose="020B0606030504020204" pitchFamily="34" charset="0"/>
                    </a:rPr>
                    <a:t>IoT devices use default passwords and manual password management on devices is costly.</a:t>
                  </a:r>
                  <a:endParaRPr lang="en-US" sz="900" b="1" dirty="0">
                    <a:solidFill>
                      <a:srgbClr val="005587"/>
                    </a:solidFill>
                    <a:ea typeface="Open Sans" panose="020B0606030504020204" pitchFamily="34" charset="0"/>
                    <a:cs typeface="Open Sans" panose="020B0606030504020204" pitchFamily="34" charset="0"/>
                  </a:endParaRPr>
                </a:p>
              </p:txBody>
            </p:sp>
            <p:sp>
              <p:nvSpPr>
                <p:cNvPr id="176" name="Freeform 175"/>
                <p:cNvSpPr/>
                <p:nvPr/>
              </p:nvSpPr>
              <p:spPr bwMode="gray">
                <a:xfrm flipV="1">
                  <a:off x="662584" y="4594643"/>
                  <a:ext cx="3290336" cy="474667"/>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grpSp>
              <p:nvGrpSpPr>
                <p:cNvPr id="177" name="Group 176"/>
                <p:cNvGrpSpPr/>
                <p:nvPr/>
              </p:nvGrpSpPr>
              <p:grpSpPr>
                <a:xfrm>
                  <a:off x="3611713" y="4638377"/>
                  <a:ext cx="1567762" cy="1545559"/>
                  <a:chOff x="6975467" y="2149798"/>
                  <a:chExt cx="1836023" cy="1810022"/>
                </a:xfrm>
              </p:grpSpPr>
              <p:sp>
                <p:nvSpPr>
                  <p:cNvPr id="212" name="Oval 211"/>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13" name="Oval 212"/>
                  <p:cNvSpPr>
                    <a:spLocks noChangeAspect="1"/>
                  </p:cNvSpPr>
                  <p:nvPr/>
                </p:nvSpPr>
                <p:spPr>
                  <a:xfrm>
                    <a:off x="7038605" y="2231846"/>
                    <a:ext cx="1724096" cy="1649500"/>
                  </a:xfrm>
                  <a:prstGeom prst="ellips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sp>
              <p:nvSpPr>
                <p:cNvPr id="178" name="Rectangle 177"/>
                <p:cNvSpPr/>
                <p:nvPr/>
              </p:nvSpPr>
              <p:spPr>
                <a:xfrm>
                  <a:off x="578902" y="4638926"/>
                  <a:ext cx="3023803" cy="33738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r>
                    <a:rPr lang="en-US" altLang="en-US" sz="900" b="1" dirty="0">
                      <a:solidFill>
                        <a:schemeClr val="tx1"/>
                      </a:solidFill>
                      <a:ea typeface="Open Sans" panose="020B0606030504020204" pitchFamily="34" charset="0"/>
                      <a:cs typeface="Open Sans" panose="020B0606030504020204" pitchFamily="34" charset="0"/>
                    </a:rPr>
                    <a:t>IoT devices lack identity and authentication-level controls.</a:t>
                  </a:r>
                </a:p>
              </p:txBody>
            </p:sp>
            <p:grpSp>
              <p:nvGrpSpPr>
                <p:cNvPr id="179" name="Group 178"/>
                <p:cNvGrpSpPr/>
                <p:nvPr/>
              </p:nvGrpSpPr>
              <p:grpSpPr>
                <a:xfrm>
                  <a:off x="3244536" y="2941295"/>
                  <a:ext cx="1567762" cy="1545559"/>
                  <a:chOff x="6975467" y="2149798"/>
                  <a:chExt cx="1836023" cy="1810022"/>
                </a:xfrm>
              </p:grpSpPr>
              <p:sp>
                <p:nvSpPr>
                  <p:cNvPr id="210" name="Oval 209"/>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11" name="Oval 210"/>
                  <p:cNvSpPr>
                    <a:spLocks noChangeAspect="1"/>
                  </p:cNvSpPr>
                  <p:nvPr/>
                </p:nvSpPr>
                <p:spPr>
                  <a:xfrm>
                    <a:off x="7038605" y="2231846"/>
                    <a:ext cx="1724096" cy="1649500"/>
                  </a:xfrm>
                  <a:prstGeom prst="ellipse">
                    <a:avLst/>
                  </a:prstGeom>
                  <a:solidFill>
                    <a:schemeClr val="accent3">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sp>
              <p:nvSpPr>
                <p:cNvPr id="180" name="Oval 179"/>
                <p:cNvSpPr/>
                <p:nvPr/>
              </p:nvSpPr>
              <p:spPr>
                <a:xfrm>
                  <a:off x="3917801" y="3599182"/>
                  <a:ext cx="1626948" cy="1626948"/>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181" name="Oval 180"/>
                <p:cNvSpPr>
                  <a:spLocks noChangeAspect="1"/>
                </p:cNvSpPr>
                <p:nvPr/>
              </p:nvSpPr>
              <p:spPr>
                <a:xfrm>
                  <a:off x="3970008" y="3651389"/>
                  <a:ext cx="1522532" cy="1522532"/>
                </a:xfrm>
                <a:prstGeom prst="ellipse">
                  <a:avLst/>
                </a:prstGeom>
                <a:solidFill>
                  <a:schemeClr val="tx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nvGrpSpPr>
                <p:cNvPr id="182" name="Group 181"/>
                <p:cNvGrpSpPr/>
                <p:nvPr/>
              </p:nvGrpSpPr>
              <p:grpSpPr>
                <a:xfrm>
                  <a:off x="6122114" y="1975274"/>
                  <a:ext cx="1567762" cy="1545559"/>
                  <a:chOff x="6975467" y="2149798"/>
                  <a:chExt cx="1836023" cy="1810022"/>
                </a:xfrm>
              </p:grpSpPr>
              <p:sp>
                <p:nvSpPr>
                  <p:cNvPr id="208" name="Oval 207"/>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09" name="Oval 208"/>
                  <p:cNvSpPr>
                    <a:spLocks noChangeAspect="1"/>
                  </p:cNvSpPr>
                  <p:nvPr/>
                </p:nvSpPr>
                <p:spPr>
                  <a:xfrm>
                    <a:off x="7038605" y="2231846"/>
                    <a:ext cx="1724096" cy="1649500"/>
                  </a:xfrm>
                  <a:prstGeom prst="ellipse">
                    <a:avLst/>
                  </a:prstGeom>
                  <a:solidFill>
                    <a:schemeClr val="accent5">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83" name="Group 182"/>
                <p:cNvGrpSpPr/>
                <p:nvPr/>
              </p:nvGrpSpPr>
              <p:grpSpPr>
                <a:xfrm>
                  <a:off x="7186653" y="3854158"/>
                  <a:ext cx="1567762" cy="1545559"/>
                  <a:chOff x="6975467" y="2149798"/>
                  <a:chExt cx="1836023" cy="1810022"/>
                </a:xfrm>
              </p:grpSpPr>
              <p:sp>
                <p:nvSpPr>
                  <p:cNvPr id="206" name="Oval 205"/>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07" name="Oval 206"/>
                  <p:cNvSpPr>
                    <a:spLocks noChangeAspect="1"/>
                  </p:cNvSpPr>
                  <p:nvPr/>
                </p:nvSpPr>
                <p:spPr>
                  <a:xfrm>
                    <a:off x="7038605" y="2231846"/>
                    <a:ext cx="1724096" cy="1649500"/>
                  </a:xfrm>
                  <a:prstGeom prst="ellipse">
                    <a:avLst/>
                  </a:prstGeom>
                  <a:solidFill>
                    <a:schemeClr val="accent5">
                      <a:lumMod val="7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84" name="Group 183"/>
                <p:cNvGrpSpPr/>
                <p:nvPr/>
              </p:nvGrpSpPr>
              <p:grpSpPr>
                <a:xfrm>
                  <a:off x="4140539" y="2281673"/>
                  <a:ext cx="1567762" cy="1545559"/>
                  <a:chOff x="6975467" y="2149798"/>
                  <a:chExt cx="1836023" cy="1810022"/>
                </a:xfrm>
              </p:grpSpPr>
              <p:sp>
                <p:nvSpPr>
                  <p:cNvPr id="204" name="Oval 203"/>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05" name="Oval 204"/>
                  <p:cNvSpPr>
                    <a:spLocks noChangeAspect="1"/>
                  </p:cNvSpPr>
                  <p:nvPr/>
                </p:nvSpPr>
                <p:spPr>
                  <a:xfrm>
                    <a:off x="7038605" y="2231846"/>
                    <a:ext cx="1724096" cy="1649500"/>
                  </a:xfrm>
                  <a:prstGeom prst="ellipse">
                    <a:avLst/>
                  </a:prstGeom>
                  <a:solidFill>
                    <a:schemeClr val="accent1">
                      <a:lumMod val="7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85" name="Group 184"/>
                <p:cNvGrpSpPr/>
                <p:nvPr/>
              </p:nvGrpSpPr>
              <p:grpSpPr>
                <a:xfrm>
                  <a:off x="6187578" y="4225245"/>
                  <a:ext cx="1567762" cy="1545559"/>
                  <a:chOff x="6975467" y="2149798"/>
                  <a:chExt cx="1836023" cy="1810022"/>
                </a:xfrm>
              </p:grpSpPr>
              <p:sp>
                <p:nvSpPr>
                  <p:cNvPr id="202" name="Oval 201"/>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03" name="Oval 202"/>
                  <p:cNvSpPr>
                    <a:spLocks noChangeAspect="1"/>
                  </p:cNvSpPr>
                  <p:nvPr/>
                </p:nvSpPr>
                <p:spPr>
                  <a:xfrm>
                    <a:off x="7038605" y="2231846"/>
                    <a:ext cx="1724096" cy="1649500"/>
                  </a:xfrm>
                  <a:prstGeom prst="ellipse">
                    <a:avLst/>
                  </a:prstGeom>
                  <a:solidFill>
                    <a:srgbClr val="0097A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grpSp>
              <p:nvGrpSpPr>
                <p:cNvPr id="186" name="Group 185"/>
                <p:cNvGrpSpPr/>
                <p:nvPr/>
              </p:nvGrpSpPr>
              <p:grpSpPr>
                <a:xfrm>
                  <a:off x="4937495" y="1670017"/>
                  <a:ext cx="1662090" cy="1627844"/>
                  <a:chOff x="6975467" y="2149798"/>
                  <a:chExt cx="1836023" cy="1810022"/>
                </a:xfrm>
              </p:grpSpPr>
              <p:sp>
                <p:nvSpPr>
                  <p:cNvPr id="200" name="Oval 199"/>
                  <p:cNvSpPr/>
                  <p:nvPr/>
                </p:nvSpPr>
                <p:spPr>
                  <a:xfrm>
                    <a:off x="6975467" y="2149798"/>
                    <a:ext cx="1836023" cy="1810022"/>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201" name="Oval 200"/>
                  <p:cNvSpPr>
                    <a:spLocks noChangeAspect="1"/>
                  </p:cNvSpPr>
                  <p:nvPr/>
                </p:nvSpPr>
                <p:spPr>
                  <a:xfrm>
                    <a:off x="7038605" y="2231846"/>
                    <a:ext cx="1724096" cy="1649500"/>
                  </a:xfrm>
                  <a:prstGeom prst="ellipse">
                    <a:avLst/>
                  </a:prstGeom>
                  <a:solidFill>
                    <a:srgbClr val="C4D600"/>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grpSp>
            <p:sp>
              <p:nvSpPr>
                <p:cNvPr id="187" name="Oval 186"/>
                <p:cNvSpPr/>
                <p:nvPr/>
              </p:nvSpPr>
              <p:spPr>
                <a:xfrm>
                  <a:off x="4786739" y="2533366"/>
                  <a:ext cx="2607789" cy="2607788"/>
                </a:xfrm>
                <a:prstGeom prst="ellipse">
                  <a:avLst/>
                </a:prstGeom>
                <a:solidFill>
                  <a:schemeClr val="bg1">
                    <a:lumMod val="8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188" name="Oval 187"/>
                <p:cNvSpPr>
                  <a:spLocks noChangeAspect="1"/>
                </p:cNvSpPr>
                <p:nvPr/>
              </p:nvSpPr>
              <p:spPr>
                <a:xfrm>
                  <a:off x="4870422" y="2617050"/>
                  <a:ext cx="2440424" cy="2440423"/>
                </a:xfrm>
                <a:prstGeom prst="ellipse">
                  <a:avLst/>
                </a:prstGeom>
                <a:solidFill>
                  <a:schemeClr val="bg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200" dirty="0">
                    <a:solidFill>
                      <a:schemeClr val="tx2"/>
                    </a:solidFill>
                    <a:ea typeface="Open Sans" panose="020B0606030504020204" pitchFamily="34" charset="0"/>
                    <a:cs typeface="Open Sans" panose="020B0606030504020204" pitchFamily="34" charset="0"/>
                  </a:endParaRPr>
                </a:p>
              </p:txBody>
            </p:sp>
            <p:sp>
              <p:nvSpPr>
                <p:cNvPr id="189" name="Freeform 188"/>
                <p:cNvSpPr/>
                <p:nvPr/>
              </p:nvSpPr>
              <p:spPr bwMode="gray">
                <a:xfrm flipH="1">
                  <a:off x="8495621" y="3620140"/>
                  <a:ext cx="3520185" cy="3045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0" name="Freeform 189"/>
                <p:cNvSpPr/>
                <p:nvPr/>
              </p:nvSpPr>
              <p:spPr bwMode="gray">
                <a:xfrm flipH="1" flipV="1">
                  <a:off x="7571371" y="5577837"/>
                  <a:ext cx="4202811" cy="380478"/>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1" name="Freeform 190"/>
                <p:cNvSpPr/>
                <p:nvPr/>
              </p:nvSpPr>
              <p:spPr bwMode="gray">
                <a:xfrm flipH="1" flipV="1">
                  <a:off x="8774945" y="4627167"/>
                  <a:ext cx="3240860" cy="328579"/>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2" name="Rectangle 191"/>
                <p:cNvSpPr/>
                <p:nvPr/>
              </p:nvSpPr>
              <p:spPr>
                <a:xfrm>
                  <a:off x="9228169" y="2295576"/>
                  <a:ext cx="2943730" cy="357170"/>
                </a:xfrm>
                <a:prstGeom prst="rect">
                  <a:avLst/>
                </a:prstGeom>
              </p:spPr>
              <p:txBody>
                <a:bodyPr wrap="square" lIns="0" tIns="0" rIns="0" bIns="0">
                  <a:spAutoFit/>
                </a:bodyPr>
                <a:lstStyle/>
                <a:p>
                  <a:r>
                    <a:rPr lang="en-US" sz="900" b="1" dirty="0">
                      <a:solidFill>
                        <a:srgbClr val="041E42"/>
                      </a:solidFill>
                      <a:ea typeface="Open Sans" panose="020B0606030504020204" pitchFamily="34" charset="0"/>
                      <a:cs typeface="Open Sans" panose="020B0606030504020204" pitchFamily="34" charset="0"/>
                    </a:rPr>
                    <a:t>Most IoT devices lack sufficient device activity logging capabilities. </a:t>
                  </a:r>
                </a:p>
              </p:txBody>
            </p:sp>
            <p:sp>
              <p:nvSpPr>
                <p:cNvPr id="193" name="Freeform 192"/>
                <p:cNvSpPr/>
                <p:nvPr/>
              </p:nvSpPr>
              <p:spPr bwMode="gray">
                <a:xfrm flipH="1">
                  <a:off x="8598052" y="2679283"/>
                  <a:ext cx="3520186" cy="224557"/>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4" name="Rectangle 193"/>
                <p:cNvSpPr/>
                <p:nvPr/>
              </p:nvSpPr>
              <p:spPr>
                <a:xfrm>
                  <a:off x="9575287" y="4375788"/>
                  <a:ext cx="2542950" cy="535754"/>
                </a:xfrm>
                <a:prstGeom prst="rect">
                  <a:avLst/>
                </a:prstGeom>
              </p:spPr>
              <p:txBody>
                <a:bodyPr wrap="square" lIns="0" tIns="0" rIns="0" bIns="0">
                  <a:spAutoFit/>
                </a:bodyPr>
                <a:lstStyle/>
                <a:p>
                  <a:r>
                    <a:rPr lang="en-US" sz="900" b="1" dirty="0">
                      <a:solidFill>
                        <a:srgbClr val="00717F"/>
                      </a:solidFill>
                      <a:ea typeface="Open Sans" panose="020B0606030504020204" pitchFamily="34" charset="0"/>
                      <a:cs typeface="Open Sans" panose="020B0606030504020204" pitchFamily="34" charset="0"/>
                    </a:rPr>
                    <a:t>Insecure network protocols are typically used to connect IoT devices to the internet. </a:t>
                  </a:r>
                </a:p>
              </p:txBody>
            </p:sp>
            <p:sp>
              <p:nvSpPr>
                <p:cNvPr id="195" name="Freeform 194"/>
                <p:cNvSpPr/>
                <p:nvPr/>
              </p:nvSpPr>
              <p:spPr bwMode="gray">
                <a:xfrm flipH="1" flipV="1">
                  <a:off x="5666639" y="6053662"/>
                  <a:ext cx="3863469" cy="867974"/>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6" name="Freeform 195"/>
                <p:cNvSpPr/>
                <p:nvPr/>
              </p:nvSpPr>
              <p:spPr bwMode="gray">
                <a:xfrm flipV="1">
                  <a:off x="350234" y="5825083"/>
                  <a:ext cx="3404161" cy="519883"/>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7" name="Rectangle 196"/>
                <p:cNvSpPr/>
                <p:nvPr/>
              </p:nvSpPr>
              <p:spPr>
                <a:xfrm>
                  <a:off x="-176494" y="3102082"/>
                  <a:ext cx="2879580" cy="535754"/>
                </a:xfrm>
                <a:prstGeom prst="rect">
                  <a:avLst/>
                </a:prstGeom>
                <a:noFill/>
                <a:ln>
                  <a:noFill/>
                </a:ln>
              </p:spPr>
              <p:txBody>
                <a:bodyPr wrap="square" lIns="0" tIns="0" rIns="0" bIns="0">
                  <a:spAutoFit/>
                </a:bodyPr>
                <a:lstStyle/>
                <a:p>
                  <a:r>
                    <a:rPr lang="en-US" sz="900" b="1" dirty="0">
                      <a:solidFill>
                        <a:schemeClr val="accent5"/>
                      </a:solidFill>
                    </a:rPr>
                    <a:t>IoT device management in a legacy IT architecture requires more complicated security design</a:t>
                  </a:r>
                  <a:endParaRPr lang="en-GB" sz="900" b="1" dirty="0">
                    <a:solidFill>
                      <a:srgbClr val="00A3E0"/>
                    </a:solidFill>
                  </a:endParaRPr>
                </a:p>
              </p:txBody>
            </p:sp>
            <p:sp>
              <p:nvSpPr>
                <p:cNvPr id="198" name="Freeform 197"/>
                <p:cNvSpPr/>
                <p:nvPr/>
              </p:nvSpPr>
              <p:spPr bwMode="gray">
                <a:xfrm>
                  <a:off x="-203060" y="3640652"/>
                  <a:ext cx="3480693" cy="212976"/>
                </a:xfrm>
                <a:custGeom>
                  <a:avLst/>
                  <a:gdLst>
                    <a:gd name="connsiteX0" fmla="*/ 2127564 w 2127564"/>
                    <a:gd name="connsiteY0" fmla="*/ 217283 h 217283"/>
                    <a:gd name="connsiteX1" fmla="*/ 1765425 w 2127564"/>
                    <a:gd name="connsiteY1" fmla="*/ 0 h 217283"/>
                    <a:gd name="connsiteX2" fmla="*/ 0 w 2127564"/>
                    <a:gd name="connsiteY2" fmla="*/ 0 h 217283"/>
                  </a:gdLst>
                  <a:ahLst/>
                  <a:cxnLst>
                    <a:cxn ang="0">
                      <a:pos x="connsiteX0" y="connsiteY0"/>
                    </a:cxn>
                    <a:cxn ang="0">
                      <a:pos x="connsiteX1" y="connsiteY1"/>
                    </a:cxn>
                    <a:cxn ang="0">
                      <a:pos x="connsiteX2" y="connsiteY2"/>
                    </a:cxn>
                  </a:cxnLst>
                  <a:rect l="l" t="t" r="r" b="b"/>
                  <a:pathLst>
                    <a:path w="2127564" h="217283">
                      <a:moveTo>
                        <a:pt x="2127564" y="217283"/>
                      </a:moveTo>
                      <a:lnTo>
                        <a:pt x="1765425" y="0"/>
                      </a:lnTo>
                      <a:lnTo>
                        <a:pt x="0" y="0"/>
                      </a:lnTo>
                    </a:path>
                  </a:pathLst>
                </a:custGeom>
                <a:noFill/>
                <a:ln w="9525" algn="ctr">
                  <a:solidFill>
                    <a:schemeClr val="accent6"/>
                  </a:solidFill>
                  <a:miter lim="800000"/>
                  <a:headEnd/>
                  <a:tailEnd/>
                </a:ln>
              </p:spPr>
              <p:txBody>
                <a:bodyPr rtlCol="0" anchor="ctr"/>
                <a:lstStyle/>
                <a:p>
                  <a:pPr algn="ctr"/>
                  <a:endParaRPr lang="en-US" sz="1600" dirty="0">
                    <a:solidFill>
                      <a:schemeClr val="accent6"/>
                    </a:solidFill>
                    <a:ea typeface="Open Sans" panose="020B0606030504020204" pitchFamily="34" charset="0"/>
                    <a:cs typeface="Open Sans" panose="020B0606030504020204" pitchFamily="34" charset="0"/>
                  </a:endParaRPr>
                </a:p>
              </p:txBody>
            </p:sp>
            <p:sp>
              <p:nvSpPr>
                <p:cNvPr id="199" name="Rectangle 198"/>
                <p:cNvSpPr/>
                <p:nvPr/>
              </p:nvSpPr>
              <p:spPr>
                <a:xfrm>
                  <a:off x="3085649" y="1523333"/>
                  <a:ext cx="1804038" cy="178584"/>
                </a:xfrm>
                <a:prstGeom prst="rect">
                  <a:avLst/>
                </a:prstGeom>
                <a:noFill/>
                <a:ln>
                  <a:noFill/>
                </a:ln>
              </p:spPr>
              <p:txBody>
                <a:bodyPr wrap="square" lIns="0" tIns="0" rIns="0" bIns="0">
                  <a:spAutoFit/>
                </a:bodyPr>
                <a:lstStyle/>
                <a:p>
                  <a:endParaRPr lang="en-US" sz="900" b="1" dirty="0">
                    <a:solidFill>
                      <a:schemeClr val="accent3">
                        <a:lumMod val="50000"/>
                      </a:schemeClr>
                    </a:solidFill>
                    <a:ea typeface="Open Sans" panose="020B0606030504020204" pitchFamily="34" charset="0"/>
                    <a:cs typeface="Open Sans" panose="020B0606030504020204" pitchFamily="34" charset="0"/>
                  </a:endParaRPr>
                </a:p>
              </p:txBody>
            </p:sp>
          </p:grpSp>
          <p:sp>
            <p:nvSpPr>
              <p:cNvPr id="220" name="Rectangle 219">
                <a:extLst>
                  <a:ext uri="{FF2B5EF4-FFF2-40B4-BE49-F238E27FC236}">
                    <a16:creationId xmlns:a16="http://schemas.microsoft.com/office/drawing/2014/main" id="{0FEE37E1-2B1E-4247-857F-F66AF50D2380}"/>
                  </a:ext>
                </a:extLst>
              </p:cNvPr>
              <p:cNvSpPr/>
              <p:nvPr/>
            </p:nvSpPr>
            <p:spPr>
              <a:xfrm>
                <a:off x="8704097" y="2963483"/>
                <a:ext cx="2844625" cy="450559"/>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r>
                  <a:rPr lang="en-US" altLang="en-US" sz="900" b="1" dirty="0">
                    <a:solidFill>
                      <a:srgbClr val="62B5E5"/>
                    </a:solidFill>
                    <a:ea typeface="Open Sans" panose="020B0606030504020204" pitchFamily="34" charset="0"/>
                    <a:cs typeface="Open Sans" panose="020B0606030504020204" pitchFamily="34" charset="0"/>
                  </a:rPr>
                  <a:t>Device patching and vulnerability management on a large amount of remote device are difficult.</a:t>
                </a:r>
              </a:p>
            </p:txBody>
          </p:sp>
          <p:sp>
            <p:nvSpPr>
              <p:cNvPr id="221" name="Rectangle 220">
                <a:extLst>
                  <a:ext uri="{FF2B5EF4-FFF2-40B4-BE49-F238E27FC236}">
                    <a16:creationId xmlns:a16="http://schemas.microsoft.com/office/drawing/2014/main" id="{0A81D258-689B-49D2-AF25-4787D98CBB1B}"/>
                  </a:ext>
                </a:extLst>
              </p:cNvPr>
              <p:cNvSpPr/>
              <p:nvPr/>
            </p:nvSpPr>
            <p:spPr>
              <a:xfrm>
                <a:off x="402726" y="5502569"/>
                <a:ext cx="2856582" cy="482422"/>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r>
                  <a:rPr lang="en-US" altLang="en-US" sz="900" b="1" dirty="0">
                    <a:solidFill>
                      <a:srgbClr val="86BC25"/>
                    </a:solidFill>
                    <a:ea typeface="Open Sans" panose="020B0606030504020204" pitchFamily="34" charset="0"/>
                    <a:cs typeface="Open Sans" panose="020B0606030504020204" pitchFamily="34" charset="0"/>
                  </a:rPr>
                  <a:t>Most IoT devices are physically incapable of adequate encryption</a:t>
                </a:r>
              </a:p>
            </p:txBody>
          </p:sp>
          <p:sp>
            <p:nvSpPr>
              <p:cNvPr id="222" name="Rectangle 221">
                <a:extLst>
                  <a:ext uri="{FF2B5EF4-FFF2-40B4-BE49-F238E27FC236}">
                    <a16:creationId xmlns:a16="http://schemas.microsoft.com/office/drawing/2014/main" id="{C21BA51E-033D-4856-9910-8DC69020BEFA}"/>
                  </a:ext>
                </a:extLst>
              </p:cNvPr>
              <p:cNvSpPr/>
              <p:nvPr/>
            </p:nvSpPr>
            <p:spPr>
              <a:xfrm>
                <a:off x="8143318" y="5196984"/>
                <a:ext cx="3205297" cy="36513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r>
                  <a:rPr lang="en-US" altLang="en-US" sz="900" b="1" dirty="0">
                    <a:solidFill>
                      <a:srgbClr val="0097A9"/>
                    </a:solidFill>
                    <a:ea typeface="Open Sans" panose="020B0606030504020204" pitchFamily="34" charset="0"/>
                    <a:cs typeface="Open Sans" panose="020B0606030504020204" pitchFamily="34" charset="0"/>
                  </a:rPr>
                  <a:t>Managing large scale IoT devices centrally becomes impossible as the total number of IoT device is growing </a:t>
                </a:r>
                <a:endParaRPr lang="en-US" altLang="en-US" sz="900" b="1" baseline="30000" dirty="0">
                  <a:solidFill>
                    <a:srgbClr val="0097A9"/>
                  </a:solidFill>
                  <a:ea typeface="Open Sans" panose="020B0606030504020204" pitchFamily="34" charset="0"/>
                  <a:cs typeface="Open Sans" panose="020B0606030504020204" pitchFamily="34" charset="0"/>
                </a:endParaRPr>
              </a:p>
            </p:txBody>
          </p:sp>
          <p:sp>
            <p:nvSpPr>
              <p:cNvPr id="223" name="Rectangle 222">
                <a:extLst>
                  <a:ext uri="{FF2B5EF4-FFF2-40B4-BE49-F238E27FC236}">
                    <a16:creationId xmlns:a16="http://schemas.microsoft.com/office/drawing/2014/main" id="{24DD14FD-11F3-4F34-856F-B87903EC4B21}"/>
                  </a:ext>
                </a:extLst>
              </p:cNvPr>
              <p:cNvSpPr/>
              <p:nvPr/>
            </p:nvSpPr>
            <p:spPr>
              <a:xfrm>
                <a:off x="6086555" y="6107112"/>
                <a:ext cx="3046953" cy="376944"/>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r>
                  <a:rPr lang="en-US" altLang="en-US" sz="900" b="1" dirty="0">
                    <a:solidFill>
                      <a:srgbClr val="005587"/>
                    </a:solidFill>
                    <a:ea typeface="Open Sans" panose="020B0606030504020204" pitchFamily="34" charset="0"/>
                    <a:cs typeface="Open Sans" panose="020B0606030504020204" pitchFamily="34" charset="0"/>
                  </a:rPr>
                  <a:t>Variety of IoT devices within a single network leads to inconsistent communication protocols.</a:t>
                </a:r>
              </a:p>
            </p:txBody>
          </p:sp>
          <p:sp>
            <p:nvSpPr>
              <p:cNvPr id="224" name="Rectangle 223">
                <a:extLst>
                  <a:ext uri="{FF2B5EF4-FFF2-40B4-BE49-F238E27FC236}">
                    <a16:creationId xmlns:a16="http://schemas.microsoft.com/office/drawing/2014/main" id="{3D4CA965-3AF2-49F7-B5C3-6993DB7DE2FA}"/>
                  </a:ext>
                </a:extLst>
              </p:cNvPr>
              <p:cNvSpPr/>
              <p:nvPr/>
            </p:nvSpPr>
            <p:spPr>
              <a:xfrm>
                <a:off x="1101626" y="1976670"/>
                <a:ext cx="2671045" cy="500052"/>
              </a:xfrm>
              <a:prstGeom prst="rect">
                <a:avLst/>
              </a:prstGeom>
              <a:noFill/>
              <a:ln>
                <a:noFill/>
              </a:ln>
            </p:spPr>
            <p:txBody>
              <a:bodyPr wrap="square" lIns="0" tIns="0" rIns="0" bIns="0">
                <a:spAutoFit/>
              </a:bodyPr>
              <a:lstStyle/>
              <a:p>
                <a:r>
                  <a:rPr lang="en-US" sz="900" b="1" dirty="0">
                    <a:solidFill>
                      <a:srgbClr val="648D1C"/>
                    </a:solidFill>
                    <a:ea typeface="Open Sans" panose="020B0606030504020204" pitchFamily="34" charset="0"/>
                    <a:cs typeface="Open Sans" panose="020B0606030504020204" pitchFamily="34" charset="0"/>
                  </a:rPr>
                  <a:t>Lack of regulation and uniform standards for IoT security in addition to disparate platforms </a:t>
                </a:r>
              </a:p>
            </p:txBody>
          </p:sp>
          <p:sp>
            <p:nvSpPr>
              <p:cNvPr id="225" name="Rectangle 224">
                <a:extLst>
                  <a:ext uri="{FF2B5EF4-FFF2-40B4-BE49-F238E27FC236}">
                    <a16:creationId xmlns:a16="http://schemas.microsoft.com/office/drawing/2014/main" id="{CFB1747B-D055-48EA-8D42-4A67912C16A7}"/>
                  </a:ext>
                </a:extLst>
              </p:cNvPr>
              <p:cNvSpPr/>
              <p:nvPr/>
            </p:nvSpPr>
            <p:spPr>
              <a:xfrm>
                <a:off x="2050321" y="1169708"/>
                <a:ext cx="2697484" cy="500052"/>
              </a:xfrm>
              <a:prstGeom prst="rect">
                <a:avLst/>
              </a:prstGeom>
            </p:spPr>
            <p:txBody>
              <a:bodyPr wrap="square" lIns="0" tIns="0" rIns="0" bIns="0">
                <a:spAutoFit/>
              </a:bodyPr>
              <a:lstStyle/>
              <a:p>
                <a:r>
                  <a:rPr lang="en-US" sz="900" b="1" dirty="0">
                    <a:solidFill>
                      <a:srgbClr val="C4D600"/>
                    </a:solidFill>
                    <a:ea typeface="Open Sans" panose="020B0606030504020204" pitchFamily="34" charset="0"/>
                    <a:cs typeface="Open Sans" panose="020B0606030504020204" pitchFamily="34" charset="0"/>
                  </a:rPr>
                  <a:t>IoT data is becoming more and more valuable, but data governance is lacking behind</a:t>
                </a:r>
              </a:p>
            </p:txBody>
          </p:sp>
          <p:grpSp>
            <p:nvGrpSpPr>
              <p:cNvPr id="226" name="Group 463">
                <a:extLst>
                  <a:ext uri="{FF2B5EF4-FFF2-40B4-BE49-F238E27FC236}">
                    <a16:creationId xmlns:a16="http://schemas.microsoft.com/office/drawing/2014/main" id="{51BD3BEE-379E-4C6B-BEC1-129ED5484A2D}"/>
                  </a:ext>
                </a:extLst>
              </p:cNvPr>
              <p:cNvGrpSpPr>
                <a:grpSpLocks noChangeAspect="1"/>
              </p:cNvGrpSpPr>
              <p:nvPr/>
            </p:nvGrpSpPr>
            <p:grpSpPr bwMode="auto">
              <a:xfrm>
                <a:off x="7168175" y="3154289"/>
                <a:ext cx="512080" cy="512080"/>
                <a:chOff x="1110" y="1564"/>
                <a:chExt cx="340" cy="340"/>
              </a:xfrm>
              <a:solidFill>
                <a:schemeClr val="bg1"/>
              </a:solidFill>
            </p:grpSpPr>
            <p:sp>
              <p:nvSpPr>
                <p:cNvPr id="227" name="Freeform 464">
                  <a:extLst>
                    <a:ext uri="{FF2B5EF4-FFF2-40B4-BE49-F238E27FC236}">
                      <a16:creationId xmlns:a16="http://schemas.microsoft.com/office/drawing/2014/main" id="{FB7B895A-BC35-4FCD-9345-83E48B093922}"/>
                    </a:ext>
                  </a:extLst>
                </p:cNvPr>
                <p:cNvSpPr>
                  <a:spLocks noEditPoints="1"/>
                </p:cNvSpPr>
                <p:nvPr/>
              </p:nvSpPr>
              <p:spPr bwMode="auto">
                <a:xfrm>
                  <a:off x="1174" y="1656"/>
                  <a:ext cx="212" cy="148"/>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28" name="Freeform 465">
                  <a:extLst>
                    <a:ext uri="{FF2B5EF4-FFF2-40B4-BE49-F238E27FC236}">
                      <a16:creationId xmlns:a16="http://schemas.microsoft.com/office/drawing/2014/main" id="{0E5C01F8-31D8-4C64-8E9A-4785203A3D91}"/>
                    </a:ext>
                  </a:extLst>
                </p:cNvPr>
                <p:cNvSpPr>
                  <a:spLocks noEditPoints="1"/>
                </p:cNvSpPr>
                <p:nvPr/>
              </p:nvSpPr>
              <p:spPr bwMode="auto">
                <a:xfrm>
                  <a:off x="1110" y="15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29" name="Group 252">
                <a:extLst>
                  <a:ext uri="{FF2B5EF4-FFF2-40B4-BE49-F238E27FC236}">
                    <a16:creationId xmlns:a16="http://schemas.microsoft.com/office/drawing/2014/main" id="{EB0AFD46-2712-4F0A-BFAC-9B7DDF338F82}"/>
                  </a:ext>
                </a:extLst>
              </p:cNvPr>
              <p:cNvGrpSpPr>
                <a:grpSpLocks noChangeAspect="1"/>
              </p:cNvGrpSpPr>
              <p:nvPr/>
            </p:nvGrpSpPr>
            <p:grpSpPr bwMode="auto">
              <a:xfrm>
                <a:off x="6498061" y="2179371"/>
                <a:ext cx="512080" cy="512080"/>
                <a:chOff x="5024" y="718"/>
                <a:chExt cx="340" cy="340"/>
              </a:xfrm>
              <a:solidFill>
                <a:schemeClr val="bg1"/>
              </a:solidFill>
            </p:grpSpPr>
            <p:sp>
              <p:nvSpPr>
                <p:cNvPr id="230" name="Freeform 253">
                  <a:extLst>
                    <a:ext uri="{FF2B5EF4-FFF2-40B4-BE49-F238E27FC236}">
                      <a16:creationId xmlns:a16="http://schemas.microsoft.com/office/drawing/2014/main" id="{6E10B390-3A18-4E4D-A262-5121F4680564}"/>
                    </a:ext>
                  </a:extLst>
                </p:cNvPr>
                <p:cNvSpPr>
                  <a:spLocks/>
                </p:cNvSpPr>
                <p:nvPr/>
              </p:nvSpPr>
              <p:spPr bwMode="auto">
                <a:xfrm>
                  <a:off x="5088" y="782"/>
                  <a:ext cx="212" cy="212"/>
                </a:xfrm>
                <a:custGeom>
                  <a:avLst/>
                  <a:gdLst>
                    <a:gd name="T0" fmla="*/ 181 w 320"/>
                    <a:gd name="T1" fmla="*/ 320 h 320"/>
                    <a:gd name="T2" fmla="*/ 181 w 320"/>
                    <a:gd name="T3" fmla="*/ 320 h 320"/>
                    <a:gd name="T4" fmla="*/ 171 w 320"/>
                    <a:gd name="T5" fmla="*/ 311 h 320"/>
                    <a:gd name="T6" fmla="*/ 126 w 320"/>
                    <a:gd name="T7" fmla="*/ 63 h 320"/>
                    <a:gd name="T8" fmla="*/ 95 w 320"/>
                    <a:gd name="T9" fmla="*/ 194 h 320"/>
                    <a:gd name="T10" fmla="*/ 85 w 320"/>
                    <a:gd name="T11" fmla="*/ 202 h 320"/>
                    <a:gd name="T12" fmla="*/ 75 w 320"/>
                    <a:gd name="T13" fmla="*/ 195 h 320"/>
                    <a:gd name="T14" fmla="*/ 60 w 320"/>
                    <a:gd name="T15" fmla="*/ 152 h 320"/>
                    <a:gd name="T16" fmla="*/ 51 w 320"/>
                    <a:gd name="T17" fmla="*/ 166 h 320"/>
                    <a:gd name="T18" fmla="*/ 42 w 320"/>
                    <a:gd name="T19" fmla="*/ 170 h 320"/>
                    <a:gd name="T20" fmla="*/ 10 w 320"/>
                    <a:gd name="T21" fmla="*/ 170 h 320"/>
                    <a:gd name="T22" fmla="*/ 0 w 320"/>
                    <a:gd name="T23" fmla="*/ 160 h 320"/>
                    <a:gd name="T24" fmla="*/ 10 w 320"/>
                    <a:gd name="T25" fmla="*/ 149 h 320"/>
                    <a:gd name="T26" fmla="*/ 37 w 320"/>
                    <a:gd name="T27" fmla="*/ 149 h 320"/>
                    <a:gd name="T28" fmla="*/ 55 w 320"/>
                    <a:gd name="T29" fmla="*/ 122 h 320"/>
                    <a:gd name="T30" fmla="*/ 65 w 320"/>
                    <a:gd name="T31" fmla="*/ 117 h 320"/>
                    <a:gd name="T32" fmla="*/ 74 w 320"/>
                    <a:gd name="T33" fmla="*/ 124 h 320"/>
                    <a:gd name="T34" fmla="*/ 83 w 320"/>
                    <a:gd name="T35" fmla="*/ 153 h 320"/>
                    <a:gd name="T36" fmla="*/ 117 w 320"/>
                    <a:gd name="T37" fmla="*/ 8 h 320"/>
                    <a:gd name="T38" fmla="*/ 128 w 320"/>
                    <a:gd name="T39" fmla="*/ 0 h 320"/>
                    <a:gd name="T40" fmla="*/ 138 w 320"/>
                    <a:gd name="T41" fmla="*/ 8 h 320"/>
                    <a:gd name="T42" fmla="*/ 182 w 320"/>
                    <a:gd name="T43" fmla="*/ 253 h 320"/>
                    <a:gd name="T44" fmla="*/ 213 w 320"/>
                    <a:gd name="T45" fmla="*/ 104 h 320"/>
                    <a:gd name="T46" fmla="*/ 223 w 320"/>
                    <a:gd name="T47" fmla="*/ 96 h 320"/>
                    <a:gd name="T48" fmla="*/ 234 w 320"/>
                    <a:gd name="T49" fmla="*/ 103 h 320"/>
                    <a:gd name="T50" fmla="*/ 254 w 320"/>
                    <a:gd name="T51" fmla="*/ 164 h 320"/>
                    <a:gd name="T52" fmla="*/ 256 w 320"/>
                    <a:gd name="T53" fmla="*/ 157 h 320"/>
                    <a:gd name="T54" fmla="*/ 266 w 320"/>
                    <a:gd name="T55" fmla="*/ 149 h 320"/>
                    <a:gd name="T56" fmla="*/ 309 w 320"/>
                    <a:gd name="T57" fmla="*/ 149 h 320"/>
                    <a:gd name="T58" fmla="*/ 320 w 320"/>
                    <a:gd name="T59" fmla="*/ 160 h 320"/>
                    <a:gd name="T60" fmla="*/ 309 w 320"/>
                    <a:gd name="T61" fmla="*/ 170 h 320"/>
                    <a:gd name="T62" fmla="*/ 275 w 320"/>
                    <a:gd name="T63" fmla="*/ 170 h 320"/>
                    <a:gd name="T64" fmla="*/ 266 w 320"/>
                    <a:gd name="T65" fmla="*/ 205 h 320"/>
                    <a:gd name="T66" fmla="*/ 256 w 320"/>
                    <a:gd name="T67" fmla="*/ 213 h 320"/>
                    <a:gd name="T68" fmla="*/ 246 w 320"/>
                    <a:gd name="T69" fmla="*/ 206 h 320"/>
                    <a:gd name="T70" fmla="*/ 226 w 320"/>
                    <a:gd name="T71" fmla="*/ 147 h 320"/>
                    <a:gd name="T72" fmla="*/ 191 w 320"/>
                    <a:gd name="T73" fmla="*/ 311 h 320"/>
                    <a:gd name="T74" fmla="*/ 181 w 320"/>
                    <a:gd name="T75" fmla="*/ 32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0" h="320">
                      <a:moveTo>
                        <a:pt x="181" y="320"/>
                      </a:moveTo>
                      <a:cubicBezTo>
                        <a:pt x="181" y="320"/>
                        <a:pt x="181" y="320"/>
                        <a:pt x="181" y="320"/>
                      </a:cubicBezTo>
                      <a:cubicBezTo>
                        <a:pt x="176" y="320"/>
                        <a:pt x="171" y="316"/>
                        <a:pt x="171" y="311"/>
                      </a:cubicBezTo>
                      <a:cubicBezTo>
                        <a:pt x="126" y="63"/>
                        <a:pt x="126" y="63"/>
                        <a:pt x="126" y="63"/>
                      </a:cubicBezTo>
                      <a:cubicBezTo>
                        <a:pt x="95" y="194"/>
                        <a:pt x="95" y="194"/>
                        <a:pt x="95" y="194"/>
                      </a:cubicBezTo>
                      <a:cubicBezTo>
                        <a:pt x="94" y="199"/>
                        <a:pt x="90" y="202"/>
                        <a:pt x="85" y="202"/>
                      </a:cubicBezTo>
                      <a:cubicBezTo>
                        <a:pt x="81" y="203"/>
                        <a:pt x="76" y="200"/>
                        <a:pt x="75" y="195"/>
                      </a:cubicBezTo>
                      <a:cubicBezTo>
                        <a:pt x="60" y="152"/>
                        <a:pt x="60" y="152"/>
                        <a:pt x="60" y="152"/>
                      </a:cubicBezTo>
                      <a:cubicBezTo>
                        <a:pt x="51" y="166"/>
                        <a:pt x="51" y="166"/>
                        <a:pt x="51" y="166"/>
                      </a:cubicBezTo>
                      <a:cubicBezTo>
                        <a:pt x="49" y="169"/>
                        <a:pt x="46" y="170"/>
                        <a:pt x="42" y="170"/>
                      </a:cubicBezTo>
                      <a:cubicBezTo>
                        <a:pt x="10" y="170"/>
                        <a:pt x="10" y="170"/>
                        <a:pt x="10" y="170"/>
                      </a:cubicBezTo>
                      <a:cubicBezTo>
                        <a:pt x="4" y="170"/>
                        <a:pt x="0" y="166"/>
                        <a:pt x="0" y="160"/>
                      </a:cubicBezTo>
                      <a:cubicBezTo>
                        <a:pt x="0" y="154"/>
                        <a:pt x="4" y="149"/>
                        <a:pt x="10" y="149"/>
                      </a:cubicBezTo>
                      <a:cubicBezTo>
                        <a:pt x="37" y="149"/>
                        <a:pt x="37" y="149"/>
                        <a:pt x="37" y="149"/>
                      </a:cubicBezTo>
                      <a:cubicBezTo>
                        <a:pt x="55" y="122"/>
                        <a:pt x="55" y="122"/>
                        <a:pt x="55" y="122"/>
                      </a:cubicBezTo>
                      <a:cubicBezTo>
                        <a:pt x="57" y="118"/>
                        <a:pt x="61" y="117"/>
                        <a:pt x="65" y="117"/>
                      </a:cubicBezTo>
                      <a:cubicBezTo>
                        <a:pt x="69" y="118"/>
                        <a:pt x="72" y="120"/>
                        <a:pt x="74" y="124"/>
                      </a:cubicBezTo>
                      <a:cubicBezTo>
                        <a:pt x="83" y="153"/>
                        <a:pt x="83" y="153"/>
                        <a:pt x="83" y="153"/>
                      </a:cubicBezTo>
                      <a:cubicBezTo>
                        <a:pt x="117" y="8"/>
                        <a:pt x="117" y="8"/>
                        <a:pt x="117" y="8"/>
                      </a:cubicBezTo>
                      <a:cubicBezTo>
                        <a:pt x="118" y="3"/>
                        <a:pt x="123" y="0"/>
                        <a:pt x="128" y="0"/>
                      </a:cubicBezTo>
                      <a:cubicBezTo>
                        <a:pt x="133" y="0"/>
                        <a:pt x="137" y="3"/>
                        <a:pt x="138" y="8"/>
                      </a:cubicBezTo>
                      <a:cubicBezTo>
                        <a:pt x="182" y="253"/>
                        <a:pt x="182" y="253"/>
                        <a:pt x="182" y="253"/>
                      </a:cubicBezTo>
                      <a:cubicBezTo>
                        <a:pt x="213" y="104"/>
                        <a:pt x="213" y="104"/>
                        <a:pt x="213" y="104"/>
                      </a:cubicBezTo>
                      <a:cubicBezTo>
                        <a:pt x="214" y="99"/>
                        <a:pt x="218" y="96"/>
                        <a:pt x="223" y="96"/>
                      </a:cubicBezTo>
                      <a:cubicBezTo>
                        <a:pt x="228" y="95"/>
                        <a:pt x="232" y="98"/>
                        <a:pt x="234" y="103"/>
                      </a:cubicBezTo>
                      <a:cubicBezTo>
                        <a:pt x="254" y="164"/>
                        <a:pt x="254" y="164"/>
                        <a:pt x="254" y="164"/>
                      </a:cubicBezTo>
                      <a:cubicBezTo>
                        <a:pt x="256" y="157"/>
                        <a:pt x="256" y="157"/>
                        <a:pt x="256" y="157"/>
                      </a:cubicBezTo>
                      <a:cubicBezTo>
                        <a:pt x="257" y="152"/>
                        <a:pt x="261" y="149"/>
                        <a:pt x="266" y="149"/>
                      </a:cubicBezTo>
                      <a:cubicBezTo>
                        <a:pt x="309" y="149"/>
                        <a:pt x="309" y="149"/>
                        <a:pt x="309" y="149"/>
                      </a:cubicBezTo>
                      <a:cubicBezTo>
                        <a:pt x="315" y="149"/>
                        <a:pt x="320" y="154"/>
                        <a:pt x="320" y="160"/>
                      </a:cubicBezTo>
                      <a:cubicBezTo>
                        <a:pt x="320" y="166"/>
                        <a:pt x="315" y="170"/>
                        <a:pt x="309" y="170"/>
                      </a:cubicBezTo>
                      <a:cubicBezTo>
                        <a:pt x="275" y="170"/>
                        <a:pt x="275" y="170"/>
                        <a:pt x="275" y="170"/>
                      </a:cubicBezTo>
                      <a:cubicBezTo>
                        <a:pt x="266" y="205"/>
                        <a:pt x="266" y="205"/>
                        <a:pt x="266" y="205"/>
                      </a:cubicBezTo>
                      <a:cubicBezTo>
                        <a:pt x="265" y="210"/>
                        <a:pt x="261" y="213"/>
                        <a:pt x="256" y="213"/>
                      </a:cubicBezTo>
                      <a:cubicBezTo>
                        <a:pt x="251" y="213"/>
                        <a:pt x="247" y="210"/>
                        <a:pt x="246" y="206"/>
                      </a:cubicBezTo>
                      <a:cubicBezTo>
                        <a:pt x="226" y="147"/>
                        <a:pt x="226" y="147"/>
                        <a:pt x="226" y="147"/>
                      </a:cubicBezTo>
                      <a:cubicBezTo>
                        <a:pt x="191" y="311"/>
                        <a:pt x="191" y="311"/>
                        <a:pt x="191" y="311"/>
                      </a:cubicBezTo>
                      <a:cubicBezTo>
                        <a:pt x="190" y="316"/>
                        <a:pt x="186" y="320"/>
                        <a:pt x="181" y="3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31" name="Freeform 254">
                  <a:extLst>
                    <a:ext uri="{FF2B5EF4-FFF2-40B4-BE49-F238E27FC236}">
                      <a16:creationId xmlns:a16="http://schemas.microsoft.com/office/drawing/2014/main" id="{238B113B-45EE-4462-B07E-83DA9ACE8D5E}"/>
                    </a:ext>
                  </a:extLst>
                </p:cNvPr>
                <p:cNvSpPr>
                  <a:spLocks noEditPoints="1"/>
                </p:cNvSpPr>
                <p:nvPr/>
              </p:nvSpPr>
              <p:spPr bwMode="auto">
                <a:xfrm>
                  <a:off x="5024" y="71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32" name="Group 913">
                <a:extLst>
                  <a:ext uri="{FF2B5EF4-FFF2-40B4-BE49-F238E27FC236}">
                    <a16:creationId xmlns:a16="http://schemas.microsoft.com/office/drawing/2014/main" id="{E9503739-79AA-4EA9-8AC6-CD035EF5E3A8}"/>
                  </a:ext>
                </a:extLst>
              </p:cNvPr>
              <p:cNvGrpSpPr>
                <a:grpSpLocks noChangeAspect="1"/>
              </p:cNvGrpSpPr>
              <p:nvPr/>
            </p:nvGrpSpPr>
            <p:grpSpPr bwMode="auto">
              <a:xfrm>
                <a:off x="7468729" y="4114104"/>
                <a:ext cx="512080" cy="512080"/>
                <a:chOff x="4563" y="3912"/>
                <a:chExt cx="340" cy="340"/>
              </a:xfrm>
              <a:solidFill>
                <a:schemeClr val="bg1"/>
              </a:solidFill>
            </p:grpSpPr>
            <p:sp>
              <p:nvSpPr>
                <p:cNvPr id="233" name="Freeform 914">
                  <a:extLst>
                    <a:ext uri="{FF2B5EF4-FFF2-40B4-BE49-F238E27FC236}">
                      <a16:creationId xmlns:a16="http://schemas.microsoft.com/office/drawing/2014/main" id="{8956A203-83E3-4C00-A704-37FB035B9DFE}"/>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34" name="Freeform 915">
                  <a:extLst>
                    <a:ext uri="{FF2B5EF4-FFF2-40B4-BE49-F238E27FC236}">
                      <a16:creationId xmlns:a16="http://schemas.microsoft.com/office/drawing/2014/main" id="{385EAC6E-9BE2-41F5-948A-56C8B989BBDC}"/>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35" name="Group 367">
                <a:extLst>
                  <a:ext uri="{FF2B5EF4-FFF2-40B4-BE49-F238E27FC236}">
                    <a16:creationId xmlns:a16="http://schemas.microsoft.com/office/drawing/2014/main" id="{BC237461-CE51-4B71-BFE9-D2C9E40F61EF}"/>
                  </a:ext>
                </a:extLst>
              </p:cNvPr>
              <p:cNvGrpSpPr>
                <a:grpSpLocks noChangeAspect="1"/>
              </p:cNvGrpSpPr>
              <p:nvPr/>
            </p:nvGrpSpPr>
            <p:grpSpPr bwMode="auto">
              <a:xfrm>
                <a:off x="4170360" y="3998701"/>
                <a:ext cx="510579" cy="512080"/>
                <a:chOff x="4383" y="2091"/>
                <a:chExt cx="340" cy="341"/>
              </a:xfrm>
              <a:solidFill>
                <a:schemeClr val="bg1"/>
              </a:solidFill>
            </p:grpSpPr>
            <p:sp>
              <p:nvSpPr>
                <p:cNvPr id="236" name="Freeform 262">
                  <a:extLst>
                    <a:ext uri="{FF2B5EF4-FFF2-40B4-BE49-F238E27FC236}">
                      <a16:creationId xmlns:a16="http://schemas.microsoft.com/office/drawing/2014/main" id="{F057502C-83A2-43B2-829C-1FD68F3F9EB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37" name="Freeform 263">
                  <a:extLst>
                    <a:ext uri="{FF2B5EF4-FFF2-40B4-BE49-F238E27FC236}">
                      <a16:creationId xmlns:a16="http://schemas.microsoft.com/office/drawing/2014/main" id="{1ECD1216-F10B-4553-AAB2-6D13446FECEE}"/>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38" name="Group 872">
                <a:extLst>
                  <a:ext uri="{FF2B5EF4-FFF2-40B4-BE49-F238E27FC236}">
                    <a16:creationId xmlns:a16="http://schemas.microsoft.com/office/drawing/2014/main" id="{92D19FE4-F8AF-4672-8F0E-71DE4C858F30}"/>
                  </a:ext>
                </a:extLst>
              </p:cNvPr>
              <p:cNvGrpSpPr>
                <a:grpSpLocks noChangeAspect="1"/>
              </p:cNvGrpSpPr>
              <p:nvPr/>
            </p:nvGrpSpPr>
            <p:grpSpPr bwMode="auto">
              <a:xfrm>
                <a:off x="6487999" y="4688499"/>
                <a:ext cx="512080" cy="512080"/>
                <a:chOff x="4335" y="3710"/>
                <a:chExt cx="340" cy="340"/>
              </a:xfrm>
              <a:solidFill>
                <a:schemeClr val="bg1"/>
              </a:solidFill>
            </p:grpSpPr>
            <p:sp>
              <p:nvSpPr>
                <p:cNvPr id="239" name="Freeform 873">
                  <a:extLst>
                    <a:ext uri="{FF2B5EF4-FFF2-40B4-BE49-F238E27FC236}">
                      <a16:creationId xmlns:a16="http://schemas.microsoft.com/office/drawing/2014/main" id="{B33A6DF6-B537-4D75-922F-5F2BCE82BF2A}"/>
                    </a:ext>
                  </a:extLst>
                </p:cNvPr>
                <p:cNvSpPr>
                  <a:spLocks noEditPoints="1"/>
                </p:cNvSpPr>
                <p:nvPr/>
              </p:nvSpPr>
              <p:spPr bwMode="auto">
                <a:xfrm>
                  <a:off x="4398" y="3780"/>
                  <a:ext cx="213" cy="178"/>
                </a:xfrm>
                <a:custGeom>
                  <a:avLst/>
                  <a:gdLst>
                    <a:gd name="T0" fmla="*/ 310 w 321"/>
                    <a:gd name="T1" fmla="*/ 140 h 268"/>
                    <a:gd name="T2" fmla="*/ 299 w 321"/>
                    <a:gd name="T3" fmla="*/ 151 h 268"/>
                    <a:gd name="T4" fmla="*/ 299 w 321"/>
                    <a:gd name="T5" fmla="*/ 193 h 268"/>
                    <a:gd name="T6" fmla="*/ 203 w 321"/>
                    <a:gd name="T7" fmla="*/ 193 h 268"/>
                    <a:gd name="T8" fmla="*/ 203 w 321"/>
                    <a:gd name="T9" fmla="*/ 123 h 268"/>
                    <a:gd name="T10" fmla="*/ 254 w 321"/>
                    <a:gd name="T11" fmla="*/ 73 h 268"/>
                    <a:gd name="T12" fmla="*/ 257 w 321"/>
                    <a:gd name="T13" fmla="*/ 65 h 268"/>
                    <a:gd name="T14" fmla="*/ 253 w 321"/>
                    <a:gd name="T15" fmla="*/ 57 h 268"/>
                    <a:gd name="T16" fmla="*/ 189 w 321"/>
                    <a:gd name="T17" fmla="*/ 4 h 268"/>
                    <a:gd name="T18" fmla="*/ 175 w 321"/>
                    <a:gd name="T19" fmla="*/ 4 h 268"/>
                    <a:gd name="T20" fmla="*/ 4 w 321"/>
                    <a:gd name="T21" fmla="*/ 164 h 268"/>
                    <a:gd name="T22" fmla="*/ 1 w 321"/>
                    <a:gd name="T23" fmla="*/ 174 h 268"/>
                    <a:gd name="T24" fmla="*/ 7 w 321"/>
                    <a:gd name="T25" fmla="*/ 182 h 268"/>
                    <a:gd name="T26" fmla="*/ 92 w 321"/>
                    <a:gd name="T27" fmla="*/ 224 h 268"/>
                    <a:gd name="T28" fmla="*/ 97 w 321"/>
                    <a:gd name="T29" fmla="*/ 225 h 268"/>
                    <a:gd name="T30" fmla="*/ 104 w 321"/>
                    <a:gd name="T31" fmla="*/ 222 h 268"/>
                    <a:gd name="T32" fmla="*/ 182 w 321"/>
                    <a:gd name="T33" fmla="*/ 144 h 268"/>
                    <a:gd name="T34" fmla="*/ 182 w 321"/>
                    <a:gd name="T35" fmla="*/ 204 h 268"/>
                    <a:gd name="T36" fmla="*/ 193 w 321"/>
                    <a:gd name="T37" fmla="*/ 215 h 268"/>
                    <a:gd name="T38" fmla="*/ 299 w 321"/>
                    <a:gd name="T39" fmla="*/ 215 h 268"/>
                    <a:gd name="T40" fmla="*/ 299 w 321"/>
                    <a:gd name="T41" fmla="*/ 257 h 268"/>
                    <a:gd name="T42" fmla="*/ 310 w 321"/>
                    <a:gd name="T43" fmla="*/ 268 h 268"/>
                    <a:gd name="T44" fmla="*/ 321 w 321"/>
                    <a:gd name="T45" fmla="*/ 257 h 268"/>
                    <a:gd name="T46" fmla="*/ 321 w 321"/>
                    <a:gd name="T47" fmla="*/ 151 h 268"/>
                    <a:gd name="T48" fmla="*/ 310 w 321"/>
                    <a:gd name="T49" fmla="*/ 140 h 268"/>
                    <a:gd name="T50" fmla="*/ 95 w 321"/>
                    <a:gd name="T51" fmla="*/ 202 h 268"/>
                    <a:gd name="T52" fmla="*/ 30 w 321"/>
                    <a:gd name="T53" fmla="*/ 169 h 268"/>
                    <a:gd name="T54" fmla="*/ 182 w 321"/>
                    <a:gd name="T55" fmla="*/ 26 h 268"/>
                    <a:gd name="T56" fmla="*/ 230 w 321"/>
                    <a:gd name="T57" fmla="*/ 66 h 268"/>
                    <a:gd name="T58" fmla="*/ 95 w 321"/>
                    <a:gd name="T59" fmla="*/ 20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1" h="268">
                      <a:moveTo>
                        <a:pt x="310" y="140"/>
                      </a:moveTo>
                      <a:cubicBezTo>
                        <a:pt x="304" y="140"/>
                        <a:pt x="299" y="145"/>
                        <a:pt x="299" y="151"/>
                      </a:cubicBezTo>
                      <a:cubicBezTo>
                        <a:pt x="299" y="193"/>
                        <a:pt x="299" y="193"/>
                        <a:pt x="299" y="193"/>
                      </a:cubicBezTo>
                      <a:cubicBezTo>
                        <a:pt x="203" y="193"/>
                        <a:pt x="203" y="193"/>
                        <a:pt x="203" y="193"/>
                      </a:cubicBezTo>
                      <a:cubicBezTo>
                        <a:pt x="203" y="123"/>
                        <a:pt x="203" y="123"/>
                        <a:pt x="203" y="123"/>
                      </a:cubicBezTo>
                      <a:cubicBezTo>
                        <a:pt x="254" y="73"/>
                        <a:pt x="254" y="73"/>
                        <a:pt x="254" y="73"/>
                      </a:cubicBezTo>
                      <a:cubicBezTo>
                        <a:pt x="256" y="71"/>
                        <a:pt x="257" y="68"/>
                        <a:pt x="257" y="65"/>
                      </a:cubicBezTo>
                      <a:cubicBezTo>
                        <a:pt x="257" y="62"/>
                        <a:pt x="255" y="59"/>
                        <a:pt x="253" y="57"/>
                      </a:cubicBezTo>
                      <a:cubicBezTo>
                        <a:pt x="189" y="4"/>
                        <a:pt x="189" y="4"/>
                        <a:pt x="189" y="4"/>
                      </a:cubicBezTo>
                      <a:cubicBezTo>
                        <a:pt x="185" y="0"/>
                        <a:pt x="179" y="1"/>
                        <a:pt x="175" y="4"/>
                      </a:cubicBezTo>
                      <a:cubicBezTo>
                        <a:pt x="4" y="164"/>
                        <a:pt x="4" y="164"/>
                        <a:pt x="4" y="164"/>
                      </a:cubicBezTo>
                      <a:cubicBezTo>
                        <a:pt x="1" y="167"/>
                        <a:pt x="0" y="170"/>
                        <a:pt x="1" y="174"/>
                      </a:cubicBezTo>
                      <a:cubicBezTo>
                        <a:pt x="1" y="177"/>
                        <a:pt x="3" y="180"/>
                        <a:pt x="7" y="182"/>
                      </a:cubicBezTo>
                      <a:cubicBezTo>
                        <a:pt x="92" y="224"/>
                        <a:pt x="92" y="224"/>
                        <a:pt x="92" y="224"/>
                      </a:cubicBezTo>
                      <a:cubicBezTo>
                        <a:pt x="93" y="225"/>
                        <a:pt x="95" y="225"/>
                        <a:pt x="97" y="225"/>
                      </a:cubicBezTo>
                      <a:cubicBezTo>
                        <a:pt x="99" y="225"/>
                        <a:pt x="102" y="224"/>
                        <a:pt x="104" y="222"/>
                      </a:cubicBezTo>
                      <a:cubicBezTo>
                        <a:pt x="182" y="144"/>
                        <a:pt x="182" y="144"/>
                        <a:pt x="182" y="144"/>
                      </a:cubicBezTo>
                      <a:cubicBezTo>
                        <a:pt x="182" y="204"/>
                        <a:pt x="182" y="204"/>
                        <a:pt x="182" y="204"/>
                      </a:cubicBezTo>
                      <a:cubicBezTo>
                        <a:pt x="182" y="210"/>
                        <a:pt x="187" y="215"/>
                        <a:pt x="193" y="215"/>
                      </a:cubicBezTo>
                      <a:cubicBezTo>
                        <a:pt x="299" y="215"/>
                        <a:pt x="299" y="215"/>
                        <a:pt x="299" y="215"/>
                      </a:cubicBezTo>
                      <a:cubicBezTo>
                        <a:pt x="299" y="257"/>
                        <a:pt x="299" y="257"/>
                        <a:pt x="299" y="257"/>
                      </a:cubicBezTo>
                      <a:cubicBezTo>
                        <a:pt x="299" y="263"/>
                        <a:pt x="304" y="268"/>
                        <a:pt x="310" y="268"/>
                      </a:cubicBezTo>
                      <a:cubicBezTo>
                        <a:pt x="316" y="268"/>
                        <a:pt x="321" y="263"/>
                        <a:pt x="321" y="257"/>
                      </a:cubicBezTo>
                      <a:cubicBezTo>
                        <a:pt x="321" y="151"/>
                        <a:pt x="321" y="151"/>
                        <a:pt x="321" y="151"/>
                      </a:cubicBezTo>
                      <a:cubicBezTo>
                        <a:pt x="321" y="145"/>
                        <a:pt x="316" y="140"/>
                        <a:pt x="310" y="140"/>
                      </a:cubicBezTo>
                      <a:close/>
                      <a:moveTo>
                        <a:pt x="95" y="202"/>
                      </a:moveTo>
                      <a:cubicBezTo>
                        <a:pt x="30" y="169"/>
                        <a:pt x="30" y="169"/>
                        <a:pt x="30" y="169"/>
                      </a:cubicBezTo>
                      <a:cubicBezTo>
                        <a:pt x="182" y="26"/>
                        <a:pt x="182" y="26"/>
                        <a:pt x="182" y="26"/>
                      </a:cubicBezTo>
                      <a:cubicBezTo>
                        <a:pt x="230" y="66"/>
                        <a:pt x="230" y="66"/>
                        <a:pt x="230" y="66"/>
                      </a:cubicBezTo>
                      <a:lnTo>
                        <a:pt x="95" y="2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40" name="Oval 874">
                  <a:extLst>
                    <a:ext uri="{FF2B5EF4-FFF2-40B4-BE49-F238E27FC236}">
                      <a16:creationId xmlns:a16="http://schemas.microsoft.com/office/drawing/2014/main" id="{74AD8E25-9A79-4868-A30C-A65F997707ED}"/>
                    </a:ext>
                  </a:extLst>
                </p:cNvPr>
                <p:cNvSpPr>
                  <a:spLocks noChangeArrowheads="1"/>
                </p:cNvSpPr>
                <p:nvPr/>
              </p:nvSpPr>
              <p:spPr bwMode="auto">
                <a:xfrm>
                  <a:off x="4512" y="3816"/>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41" name="Freeform 875">
                  <a:extLst>
                    <a:ext uri="{FF2B5EF4-FFF2-40B4-BE49-F238E27FC236}">
                      <a16:creationId xmlns:a16="http://schemas.microsoft.com/office/drawing/2014/main" id="{FBC46700-6322-466C-877E-DA6AA7EF2254}"/>
                    </a:ext>
                  </a:extLst>
                </p:cNvPr>
                <p:cNvSpPr>
                  <a:spLocks noEditPoints="1"/>
                </p:cNvSpPr>
                <p:nvPr/>
              </p:nvSpPr>
              <p:spPr bwMode="auto">
                <a:xfrm>
                  <a:off x="4335" y="37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42" name="Group 118">
                <a:extLst>
                  <a:ext uri="{FF2B5EF4-FFF2-40B4-BE49-F238E27FC236}">
                    <a16:creationId xmlns:a16="http://schemas.microsoft.com/office/drawing/2014/main" id="{9A855A7D-CBC4-450B-AA67-CEAB66B98524}"/>
                  </a:ext>
                </a:extLst>
              </p:cNvPr>
              <p:cNvGrpSpPr>
                <a:grpSpLocks noChangeAspect="1"/>
              </p:cNvGrpSpPr>
              <p:nvPr/>
            </p:nvGrpSpPr>
            <p:grpSpPr bwMode="auto">
              <a:xfrm>
                <a:off x="7438185" y="2374669"/>
                <a:ext cx="513586" cy="512080"/>
                <a:chOff x="5806" y="368"/>
                <a:chExt cx="341" cy="340"/>
              </a:xfrm>
              <a:solidFill>
                <a:schemeClr val="bg1"/>
              </a:solidFill>
            </p:grpSpPr>
            <p:sp>
              <p:nvSpPr>
                <p:cNvPr id="243" name="Freeform 119">
                  <a:extLst>
                    <a:ext uri="{FF2B5EF4-FFF2-40B4-BE49-F238E27FC236}">
                      <a16:creationId xmlns:a16="http://schemas.microsoft.com/office/drawing/2014/main" id="{843B4001-BBC1-425B-B253-FB541209E4A4}"/>
                    </a:ext>
                  </a:extLst>
                </p:cNvPr>
                <p:cNvSpPr>
                  <a:spLocks noEditPoints="1"/>
                </p:cNvSpPr>
                <p:nvPr/>
              </p:nvSpPr>
              <p:spPr bwMode="auto">
                <a:xfrm>
                  <a:off x="5806" y="36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44" name="Freeform 120">
                  <a:extLst>
                    <a:ext uri="{FF2B5EF4-FFF2-40B4-BE49-F238E27FC236}">
                      <a16:creationId xmlns:a16="http://schemas.microsoft.com/office/drawing/2014/main" id="{79D51023-D339-492F-A5BB-4850611D312E}"/>
                    </a:ext>
                  </a:extLst>
                </p:cNvPr>
                <p:cNvSpPr>
                  <a:spLocks noEditPoints="1"/>
                </p:cNvSpPr>
                <p:nvPr/>
              </p:nvSpPr>
              <p:spPr bwMode="auto">
                <a:xfrm>
                  <a:off x="5915" y="460"/>
                  <a:ext cx="150" cy="156"/>
                </a:xfrm>
                <a:custGeom>
                  <a:avLst/>
                  <a:gdLst>
                    <a:gd name="T0" fmla="*/ 74 w 226"/>
                    <a:gd name="T1" fmla="*/ 189 h 235"/>
                    <a:gd name="T2" fmla="*/ 74 w 226"/>
                    <a:gd name="T3" fmla="*/ 204 h 235"/>
                    <a:gd name="T4" fmla="*/ 47 w 226"/>
                    <a:gd name="T5" fmla="*/ 232 h 235"/>
                    <a:gd name="T6" fmla="*/ 43 w 226"/>
                    <a:gd name="T7" fmla="*/ 234 h 235"/>
                    <a:gd name="T8" fmla="*/ 39 w 226"/>
                    <a:gd name="T9" fmla="*/ 235 h 235"/>
                    <a:gd name="T10" fmla="*/ 35 w 226"/>
                    <a:gd name="T11" fmla="*/ 234 h 235"/>
                    <a:gd name="T12" fmla="*/ 32 w 226"/>
                    <a:gd name="T13" fmla="*/ 232 h 235"/>
                    <a:gd name="T14" fmla="*/ 4 w 226"/>
                    <a:gd name="T15" fmla="*/ 204 h 235"/>
                    <a:gd name="T16" fmla="*/ 4 w 226"/>
                    <a:gd name="T17" fmla="*/ 189 h 235"/>
                    <a:gd name="T18" fmla="*/ 19 w 226"/>
                    <a:gd name="T19" fmla="*/ 189 h 235"/>
                    <a:gd name="T20" fmla="*/ 29 w 226"/>
                    <a:gd name="T21" fmla="*/ 199 h 235"/>
                    <a:gd name="T22" fmla="*/ 29 w 226"/>
                    <a:gd name="T23" fmla="*/ 11 h 235"/>
                    <a:gd name="T24" fmla="*/ 39 w 226"/>
                    <a:gd name="T25" fmla="*/ 0 h 235"/>
                    <a:gd name="T26" fmla="*/ 50 w 226"/>
                    <a:gd name="T27" fmla="*/ 11 h 235"/>
                    <a:gd name="T28" fmla="*/ 50 w 226"/>
                    <a:gd name="T29" fmla="*/ 199 h 235"/>
                    <a:gd name="T30" fmla="*/ 59 w 226"/>
                    <a:gd name="T31" fmla="*/ 189 h 235"/>
                    <a:gd name="T32" fmla="*/ 74 w 226"/>
                    <a:gd name="T33" fmla="*/ 189 h 235"/>
                    <a:gd name="T34" fmla="*/ 215 w 226"/>
                    <a:gd name="T35" fmla="*/ 0 h 235"/>
                    <a:gd name="T36" fmla="*/ 103 w 226"/>
                    <a:gd name="T37" fmla="*/ 0 h 235"/>
                    <a:gd name="T38" fmla="*/ 93 w 226"/>
                    <a:gd name="T39" fmla="*/ 11 h 235"/>
                    <a:gd name="T40" fmla="*/ 103 w 226"/>
                    <a:gd name="T41" fmla="*/ 22 h 235"/>
                    <a:gd name="T42" fmla="*/ 215 w 226"/>
                    <a:gd name="T43" fmla="*/ 22 h 235"/>
                    <a:gd name="T44" fmla="*/ 226 w 226"/>
                    <a:gd name="T45" fmla="*/ 11 h 235"/>
                    <a:gd name="T46" fmla="*/ 215 w 226"/>
                    <a:gd name="T47" fmla="*/ 0 h 235"/>
                    <a:gd name="T48" fmla="*/ 199 w 226"/>
                    <a:gd name="T49" fmla="*/ 43 h 235"/>
                    <a:gd name="T50" fmla="*/ 103 w 226"/>
                    <a:gd name="T51" fmla="*/ 43 h 235"/>
                    <a:gd name="T52" fmla="*/ 93 w 226"/>
                    <a:gd name="T53" fmla="*/ 54 h 235"/>
                    <a:gd name="T54" fmla="*/ 103 w 226"/>
                    <a:gd name="T55" fmla="*/ 64 h 235"/>
                    <a:gd name="T56" fmla="*/ 199 w 226"/>
                    <a:gd name="T57" fmla="*/ 64 h 235"/>
                    <a:gd name="T58" fmla="*/ 210 w 226"/>
                    <a:gd name="T59" fmla="*/ 54 h 235"/>
                    <a:gd name="T60" fmla="*/ 199 w 226"/>
                    <a:gd name="T61" fmla="*/ 43 h 235"/>
                    <a:gd name="T62" fmla="*/ 178 w 226"/>
                    <a:gd name="T63" fmla="*/ 86 h 235"/>
                    <a:gd name="T64" fmla="*/ 103 w 226"/>
                    <a:gd name="T65" fmla="*/ 86 h 235"/>
                    <a:gd name="T66" fmla="*/ 93 w 226"/>
                    <a:gd name="T67" fmla="*/ 96 h 235"/>
                    <a:gd name="T68" fmla="*/ 103 w 226"/>
                    <a:gd name="T69" fmla="*/ 107 h 235"/>
                    <a:gd name="T70" fmla="*/ 178 w 226"/>
                    <a:gd name="T71" fmla="*/ 107 h 235"/>
                    <a:gd name="T72" fmla="*/ 189 w 226"/>
                    <a:gd name="T73" fmla="*/ 96 h 235"/>
                    <a:gd name="T74" fmla="*/ 178 w 226"/>
                    <a:gd name="T75" fmla="*/ 86 h 235"/>
                    <a:gd name="T76" fmla="*/ 157 w 226"/>
                    <a:gd name="T77" fmla="*/ 128 h 235"/>
                    <a:gd name="T78" fmla="*/ 103 w 226"/>
                    <a:gd name="T79" fmla="*/ 128 h 235"/>
                    <a:gd name="T80" fmla="*/ 93 w 226"/>
                    <a:gd name="T81" fmla="*/ 139 h 235"/>
                    <a:gd name="T82" fmla="*/ 103 w 226"/>
                    <a:gd name="T83" fmla="*/ 150 h 235"/>
                    <a:gd name="T84" fmla="*/ 157 w 226"/>
                    <a:gd name="T85" fmla="*/ 150 h 235"/>
                    <a:gd name="T86" fmla="*/ 167 w 226"/>
                    <a:gd name="T87" fmla="*/ 139 h 235"/>
                    <a:gd name="T88" fmla="*/ 157 w 226"/>
                    <a:gd name="T89" fmla="*/ 128 h 235"/>
                    <a:gd name="T90" fmla="*/ 135 w 226"/>
                    <a:gd name="T91" fmla="*/ 171 h 235"/>
                    <a:gd name="T92" fmla="*/ 103 w 226"/>
                    <a:gd name="T93" fmla="*/ 171 h 235"/>
                    <a:gd name="T94" fmla="*/ 93 w 226"/>
                    <a:gd name="T95" fmla="*/ 182 h 235"/>
                    <a:gd name="T96" fmla="*/ 103 w 226"/>
                    <a:gd name="T97" fmla="*/ 192 h 235"/>
                    <a:gd name="T98" fmla="*/ 135 w 226"/>
                    <a:gd name="T99" fmla="*/ 192 h 235"/>
                    <a:gd name="T100" fmla="*/ 146 w 226"/>
                    <a:gd name="T101" fmla="*/ 182 h 235"/>
                    <a:gd name="T102" fmla="*/ 135 w 226"/>
                    <a:gd name="T103" fmla="*/ 171 h 235"/>
                    <a:gd name="T104" fmla="*/ 114 w 226"/>
                    <a:gd name="T105" fmla="*/ 214 h 235"/>
                    <a:gd name="T106" fmla="*/ 103 w 226"/>
                    <a:gd name="T107" fmla="*/ 214 h 235"/>
                    <a:gd name="T108" fmla="*/ 93 w 226"/>
                    <a:gd name="T109" fmla="*/ 224 h 235"/>
                    <a:gd name="T110" fmla="*/ 103 w 226"/>
                    <a:gd name="T111" fmla="*/ 235 h 235"/>
                    <a:gd name="T112" fmla="*/ 114 w 226"/>
                    <a:gd name="T113" fmla="*/ 235 h 235"/>
                    <a:gd name="T114" fmla="*/ 125 w 226"/>
                    <a:gd name="T115" fmla="*/ 224 h 235"/>
                    <a:gd name="T116" fmla="*/ 114 w 226"/>
                    <a:gd name="T117"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35">
                      <a:moveTo>
                        <a:pt x="74" y="189"/>
                      </a:moveTo>
                      <a:cubicBezTo>
                        <a:pt x="79" y="193"/>
                        <a:pt x="79" y="200"/>
                        <a:pt x="74" y="204"/>
                      </a:cubicBezTo>
                      <a:cubicBezTo>
                        <a:pt x="47" y="232"/>
                        <a:pt x="47" y="232"/>
                        <a:pt x="47" y="232"/>
                      </a:cubicBezTo>
                      <a:cubicBezTo>
                        <a:pt x="46" y="233"/>
                        <a:pt x="45" y="234"/>
                        <a:pt x="43" y="234"/>
                      </a:cubicBezTo>
                      <a:cubicBezTo>
                        <a:pt x="42" y="235"/>
                        <a:pt x="41" y="235"/>
                        <a:pt x="39" y="235"/>
                      </a:cubicBezTo>
                      <a:cubicBezTo>
                        <a:pt x="38" y="235"/>
                        <a:pt x="37" y="235"/>
                        <a:pt x="35" y="234"/>
                      </a:cubicBezTo>
                      <a:cubicBezTo>
                        <a:pt x="34" y="234"/>
                        <a:pt x="33" y="233"/>
                        <a:pt x="32" y="232"/>
                      </a:cubicBezTo>
                      <a:cubicBezTo>
                        <a:pt x="4" y="204"/>
                        <a:pt x="4" y="204"/>
                        <a:pt x="4" y="204"/>
                      </a:cubicBezTo>
                      <a:cubicBezTo>
                        <a:pt x="0" y="200"/>
                        <a:pt x="0" y="193"/>
                        <a:pt x="4" y="189"/>
                      </a:cubicBezTo>
                      <a:cubicBezTo>
                        <a:pt x="8" y="185"/>
                        <a:pt x="15" y="185"/>
                        <a:pt x="19" y="189"/>
                      </a:cubicBezTo>
                      <a:cubicBezTo>
                        <a:pt x="29" y="199"/>
                        <a:pt x="29" y="199"/>
                        <a:pt x="29" y="199"/>
                      </a:cubicBezTo>
                      <a:cubicBezTo>
                        <a:pt x="29" y="11"/>
                        <a:pt x="29" y="11"/>
                        <a:pt x="29" y="11"/>
                      </a:cubicBezTo>
                      <a:cubicBezTo>
                        <a:pt x="29" y="5"/>
                        <a:pt x="33" y="0"/>
                        <a:pt x="39" y="0"/>
                      </a:cubicBezTo>
                      <a:cubicBezTo>
                        <a:pt x="45" y="0"/>
                        <a:pt x="50" y="5"/>
                        <a:pt x="50" y="11"/>
                      </a:cubicBezTo>
                      <a:cubicBezTo>
                        <a:pt x="50" y="199"/>
                        <a:pt x="50" y="199"/>
                        <a:pt x="50" y="199"/>
                      </a:cubicBezTo>
                      <a:cubicBezTo>
                        <a:pt x="59" y="189"/>
                        <a:pt x="59" y="189"/>
                        <a:pt x="59" y="189"/>
                      </a:cubicBezTo>
                      <a:cubicBezTo>
                        <a:pt x="64" y="185"/>
                        <a:pt x="70" y="185"/>
                        <a:pt x="74" y="189"/>
                      </a:cubicBezTo>
                      <a:close/>
                      <a:moveTo>
                        <a:pt x="215" y="0"/>
                      </a:moveTo>
                      <a:cubicBezTo>
                        <a:pt x="103" y="0"/>
                        <a:pt x="103" y="0"/>
                        <a:pt x="103" y="0"/>
                      </a:cubicBezTo>
                      <a:cubicBezTo>
                        <a:pt x="97" y="0"/>
                        <a:pt x="93" y="5"/>
                        <a:pt x="93" y="11"/>
                      </a:cubicBezTo>
                      <a:cubicBezTo>
                        <a:pt x="93" y="17"/>
                        <a:pt x="97" y="22"/>
                        <a:pt x="103" y="22"/>
                      </a:cubicBezTo>
                      <a:cubicBezTo>
                        <a:pt x="215" y="22"/>
                        <a:pt x="215" y="22"/>
                        <a:pt x="215" y="22"/>
                      </a:cubicBezTo>
                      <a:cubicBezTo>
                        <a:pt x="221" y="22"/>
                        <a:pt x="226" y="17"/>
                        <a:pt x="226" y="11"/>
                      </a:cubicBezTo>
                      <a:cubicBezTo>
                        <a:pt x="226" y="5"/>
                        <a:pt x="221" y="0"/>
                        <a:pt x="215" y="0"/>
                      </a:cubicBezTo>
                      <a:close/>
                      <a:moveTo>
                        <a:pt x="199" y="43"/>
                      </a:moveTo>
                      <a:cubicBezTo>
                        <a:pt x="103" y="43"/>
                        <a:pt x="103" y="43"/>
                        <a:pt x="103" y="43"/>
                      </a:cubicBezTo>
                      <a:cubicBezTo>
                        <a:pt x="97" y="43"/>
                        <a:pt x="93" y="48"/>
                        <a:pt x="93" y="54"/>
                      </a:cubicBezTo>
                      <a:cubicBezTo>
                        <a:pt x="93" y="60"/>
                        <a:pt x="97" y="64"/>
                        <a:pt x="103" y="64"/>
                      </a:cubicBezTo>
                      <a:cubicBezTo>
                        <a:pt x="199" y="64"/>
                        <a:pt x="199" y="64"/>
                        <a:pt x="199" y="64"/>
                      </a:cubicBezTo>
                      <a:cubicBezTo>
                        <a:pt x="205" y="64"/>
                        <a:pt x="210" y="60"/>
                        <a:pt x="210" y="54"/>
                      </a:cubicBezTo>
                      <a:cubicBezTo>
                        <a:pt x="210" y="48"/>
                        <a:pt x="205" y="43"/>
                        <a:pt x="199" y="43"/>
                      </a:cubicBezTo>
                      <a:close/>
                      <a:moveTo>
                        <a:pt x="178" y="86"/>
                      </a:moveTo>
                      <a:cubicBezTo>
                        <a:pt x="103" y="86"/>
                        <a:pt x="103" y="86"/>
                        <a:pt x="103" y="86"/>
                      </a:cubicBezTo>
                      <a:cubicBezTo>
                        <a:pt x="97" y="86"/>
                        <a:pt x="93" y="90"/>
                        <a:pt x="93" y="96"/>
                      </a:cubicBezTo>
                      <a:cubicBezTo>
                        <a:pt x="93" y="102"/>
                        <a:pt x="97" y="107"/>
                        <a:pt x="103" y="107"/>
                      </a:cubicBezTo>
                      <a:cubicBezTo>
                        <a:pt x="178" y="107"/>
                        <a:pt x="178" y="107"/>
                        <a:pt x="178" y="107"/>
                      </a:cubicBezTo>
                      <a:cubicBezTo>
                        <a:pt x="184" y="107"/>
                        <a:pt x="189" y="102"/>
                        <a:pt x="189" y="96"/>
                      </a:cubicBezTo>
                      <a:cubicBezTo>
                        <a:pt x="189" y="90"/>
                        <a:pt x="184" y="86"/>
                        <a:pt x="178" y="86"/>
                      </a:cubicBezTo>
                      <a:close/>
                      <a:moveTo>
                        <a:pt x="157" y="128"/>
                      </a:moveTo>
                      <a:cubicBezTo>
                        <a:pt x="103" y="128"/>
                        <a:pt x="103" y="128"/>
                        <a:pt x="103" y="128"/>
                      </a:cubicBezTo>
                      <a:cubicBezTo>
                        <a:pt x="97" y="128"/>
                        <a:pt x="93" y="133"/>
                        <a:pt x="93" y="139"/>
                      </a:cubicBezTo>
                      <a:cubicBezTo>
                        <a:pt x="93" y="145"/>
                        <a:pt x="97" y="150"/>
                        <a:pt x="103" y="150"/>
                      </a:cubicBezTo>
                      <a:cubicBezTo>
                        <a:pt x="157" y="150"/>
                        <a:pt x="157" y="150"/>
                        <a:pt x="157" y="150"/>
                      </a:cubicBezTo>
                      <a:cubicBezTo>
                        <a:pt x="163" y="150"/>
                        <a:pt x="167" y="145"/>
                        <a:pt x="167" y="139"/>
                      </a:cubicBezTo>
                      <a:cubicBezTo>
                        <a:pt x="167" y="133"/>
                        <a:pt x="163" y="128"/>
                        <a:pt x="157" y="128"/>
                      </a:cubicBezTo>
                      <a:close/>
                      <a:moveTo>
                        <a:pt x="135" y="171"/>
                      </a:moveTo>
                      <a:cubicBezTo>
                        <a:pt x="103" y="171"/>
                        <a:pt x="103" y="171"/>
                        <a:pt x="103" y="171"/>
                      </a:cubicBezTo>
                      <a:cubicBezTo>
                        <a:pt x="97" y="171"/>
                        <a:pt x="93" y="176"/>
                        <a:pt x="93" y="182"/>
                      </a:cubicBezTo>
                      <a:cubicBezTo>
                        <a:pt x="93" y="188"/>
                        <a:pt x="97" y="192"/>
                        <a:pt x="103" y="192"/>
                      </a:cubicBezTo>
                      <a:cubicBezTo>
                        <a:pt x="135" y="192"/>
                        <a:pt x="135" y="192"/>
                        <a:pt x="135" y="192"/>
                      </a:cubicBezTo>
                      <a:cubicBezTo>
                        <a:pt x="141" y="192"/>
                        <a:pt x="146" y="188"/>
                        <a:pt x="146" y="182"/>
                      </a:cubicBezTo>
                      <a:cubicBezTo>
                        <a:pt x="146" y="176"/>
                        <a:pt x="141" y="171"/>
                        <a:pt x="135" y="171"/>
                      </a:cubicBezTo>
                      <a:close/>
                      <a:moveTo>
                        <a:pt x="114" y="214"/>
                      </a:moveTo>
                      <a:cubicBezTo>
                        <a:pt x="103" y="214"/>
                        <a:pt x="103" y="214"/>
                        <a:pt x="103" y="214"/>
                      </a:cubicBezTo>
                      <a:cubicBezTo>
                        <a:pt x="97" y="214"/>
                        <a:pt x="93" y="218"/>
                        <a:pt x="93" y="224"/>
                      </a:cubicBezTo>
                      <a:cubicBezTo>
                        <a:pt x="93" y="230"/>
                        <a:pt x="97" y="235"/>
                        <a:pt x="103" y="235"/>
                      </a:cubicBezTo>
                      <a:cubicBezTo>
                        <a:pt x="114" y="235"/>
                        <a:pt x="114" y="235"/>
                        <a:pt x="114" y="235"/>
                      </a:cubicBezTo>
                      <a:cubicBezTo>
                        <a:pt x="120" y="235"/>
                        <a:pt x="125" y="230"/>
                        <a:pt x="125" y="224"/>
                      </a:cubicBezTo>
                      <a:cubicBezTo>
                        <a:pt x="125" y="218"/>
                        <a:pt x="120" y="214"/>
                        <a:pt x="114" y="2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sp>
            <p:nvSpPr>
              <p:cNvPr id="245" name="Freeform 810">
                <a:extLst>
                  <a:ext uri="{FF2B5EF4-FFF2-40B4-BE49-F238E27FC236}">
                    <a16:creationId xmlns:a16="http://schemas.microsoft.com/office/drawing/2014/main" id="{9D4EC4E4-76AB-4F2E-AEC2-3D298B1D0231}"/>
                  </a:ext>
                </a:extLst>
              </p:cNvPr>
              <p:cNvSpPr>
                <a:spLocks noEditPoints="1"/>
              </p:cNvSpPr>
              <p:nvPr/>
            </p:nvSpPr>
            <p:spPr bwMode="auto">
              <a:xfrm>
                <a:off x="5177354" y="5001117"/>
                <a:ext cx="510579" cy="51208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nvGrpSpPr>
              <p:cNvPr id="246" name="Group 39">
                <a:extLst>
                  <a:ext uri="{FF2B5EF4-FFF2-40B4-BE49-F238E27FC236}">
                    <a16:creationId xmlns:a16="http://schemas.microsoft.com/office/drawing/2014/main" id="{727ED47C-B666-400C-BF28-F31C9774B6F8}"/>
                  </a:ext>
                </a:extLst>
              </p:cNvPr>
              <p:cNvGrpSpPr>
                <a:grpSpLocks noChangeAspect="1"/>
              </p:cNvGrpSpPr>
              <p:nvPr/>
            </p:nvGrpSpPr>
            <p:grpSpPr bwMode="auto">
              <a:xfrm>
                <a:off x="3965200" y="5057127"/>
                <a:ext cx="512080" cy="512080"/>
                <a:chOff x="3987" y="1509"/>
                <a:chExt cx="340" cy="340"/>
              </a:xfrm>
              <a:solidFill>
                <a:schemeClr val="bg1"/>
              </a:solidFill>
            </p:grpSpPr>
            <p:sp>
              <p:nvSpPr>
                <p:cNvPr id="247" name="Freeform 40">
                  <a:extLst>
                    <a:ext uri="{FF2B5EF4-FFF2-40B4-BE49-F238E27FC236}">
                      <a16:creationId xmlns:a16="http://schemas.microsoft.com/office/drawing/2014/main" id="{23BAC5B7-05E9-4220-8F97-62955C0DB19E}"/>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48" name="Freeform 41">
                  <a:extLst>
                    <a:ext uri="{FF2B5EF4-FFF2-40B4-BE49-F238E27FC236}">
                      <a16:creationId xmlns:a16="http://schemas.microsoft.com/office/drawing/2014/main" id="{D2935969-EA87-4F48-B4BA-25CC59EF6255}"/>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49" name="Group 835">
                <a:extLst>
                  <a:ext uri="{FF2B5EF4-FFF2-40B4-BE49-F238E27FC236}">
                    <a16:creationId xmlns:a16="http://schemas.microsoft.com/office/drawing/2014/main" id="{88B69878-FF92-4C4C-ABD0-CC84EC72A42A}"/>
                  </a:ext>
                </a:extLst>
              </p:cNvPr>
              <p:cNvGrpSpPr>
                <a:grpSpLocks noChangeAspect="1"/>
              </p:cNvGrpSpPr>
              <p:nvPr/>
            </p:nvGrpSpPr>
            <p:grpSpPr bwMode="auto">
              <a:xfrm>
                <a:off x="5230300" y="1909727"/>
                <a:ext cx="512080" cy="512080"/>
                <a:chOff x="4873" y="3698"/>
                <a:chExt cx="340" cy="340"/>
              </a:xfrm>
              <a:solidFill>
                <a:schemeClr val="bg1"/>
              </a:solidFill>
            </p:grpSpPr>
            <p:sp>
              <p:nvSpPr>
                <p:cNvPr id="250" name="Freeform 80">
                  <a:extLst>
                    <a:ext uri="{FF2B5EF4-FFF2-40B4-BE49-F238E27FC236}">
                      <a16:creationId xmlns:a16="http://schemas.microsoft.com/office/drawing/2014/main" id="{F87A43F1-BD7C-4D76-A05D-0DFDB023812F}"/>
                    </a:ext>
                  </a:extLst>
                </p:cNvPr>
                <p:cNvSpPr>
                  <a:spLocks noEditPoints="1"/>
                </p:cNvSpPr>
                <p:nvPr/>
              </p:nvSpPr>
              <p:spPr bwMode="auto">
                <a:xfrm>
                  <a:off x="4873" y="3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51" name="Freeform 81">
                  <a:extLst>
                    <a:ext uri="{FF2B5EF4-FFF2-40B4-BE49-F238E27FC236}">
                      <a16:creationId xmlns:a16="http://schemas.microsoft.com/office/drawing/2014/main" id="{DAAF14C5-42CA-4F1D-8BCE-A9BCB4511AFC}"/>
                    </a:ext>
                  </a:extLst>
                </p:cNvPr>
                <p:cNvSpPr>
                  <a:spLocks noEditPoints="1"/>
                </p:cNvSpPr>
                <p:nvPr/>
              </p:nvSpPr>
              <p:spPr bwMode="auto">
                <a:xfrm>
                  <a:off x="4937" y="3762"/>
                  <a:ext cx="212" cy="184"/>
                </a:xfrm>
                <a:custGeom>
                  <a:avLst/>
                  <a:gdLst>
                    <a:gd name="T0" fmla="*/ 297 w 320"/>
                    <a:gd name="T1" fmla="*/ 181 h 277"/>
                    <a:gd name="T2" fmla="*/ 192 w 320"/>
                    <a:gd name="T3" fmla="*/ 32 h 277"/>
                    <a:gd name="T4" fmla="*/ 170 w 320"/>
                    <a:gd name="T5" fmla="*/ 21 h 277"/>
                    <a:gd name="T6" fmla="*/ 160 w 320"/>
                    <a:gd name="T7" fmla="*/ 0 h 277"/>
                    <a:gd name="T8" fmla="*/ 149 w 320"/>
                    <a:gd name="T9" fmla="*/ 21 h 277"/>
                    <a:gd name="T10" fmla="*/ 128 w 320"/>
                    <a:gd name="T11" fmla="*/ 32 h 277"/>
                    <a:gd name="T12" fmla="*/ 23 w 320"/>
                    <a:gd name="T13" fmla="*/ 181 h 277"/>
                    <a:gd name="T14" fmla="*/ 0 w 320"/>
                    <a:gd name="T15" fmla="*/ 192 h 277"/>
                    <a:gd name="T16" fmla="*/ 10 w 320"/>
                    <a:gd name="T17" fmla="*/ 277 h 277"/>
                    <a:gd name="T18" fmla="*/ 21 w 320"/>
                    <a:gd name="T19" fmla="*/ 202 h 277"/>
                    <a:gd name="T20" fmla="*/ 298 w 320"/>
                    <a:gd name="T21" fmla="*/ 266 h 277"/>
                    <a:gd name="T22" fmla="*/ 320 w 320"/>
                    <a:gd name="T23" fmla="*/ 266 h 277"/>
                    <a:gd name="T24" fmla="*/ 309 w 320"/>
                    <a:gd name="T25" fmla="*/ 181 h 277"/>
                    <a:gd name="T26" fmla="*/ 170 w 320"/>
                    <a:gd name="T27" fmla="*/ 42 h 277"/>
                    <a:gd name="T28" fmla="*/ 160 w 320"/>
                    <a:gd name="T29" fmla="*/ 64 h 277"/>
                    <a:gd name="T30" fmla="*/ 149 w 320"/>
                    <a:gd name="T31" fmla="*/ 42 h 277"/>
                    <a:gd name="T32" fmla="*/ 140 w 320"/>
                    <a:gd name="T33" fmla="*/ 87 h 277"/>
                    <a:gd name="T34" fmla="*/ 160 w 320"/>
                    <a:gd name="T35" fmla="*/ 85 h 277"/>
                    <a:gd name="T36" fmla="*/ 179 w 320"/>
                    <a:gd name="T37" fmla="*/ 87 h 277"/>
                    <a:gd name="T38" fmla="*/ 44 w 320"/>
                    <a:gd name="T39" fmla="*/ 181 h 277"/>
                    <a:gd name="T40" fmla="*/ 106 w 320"/>
                    <a:gd name="T41" fmla="*/ 266 h 277"/>
                    <a:gd name="T42" fmla="*/ 85 w 320"/>
                    <a:gd name="T43" fmla="*/ 266 h 277"/>
                    <a:gd name="T44" fmla="*/ 96 w 320"/>
                    <a:gd name="T45" fmla="*/ 224 h 277"/>
                    <a:gd name="T46" fmla="*/ 64 w 320"/>
                    <a:gd name="T47" fmla="*/ 234 h 277"/>
                    <a:gd name="T48" fmla="*/ 53 w 320"/>
                    <a:gd name="T49" fmla="*/ 277 h 277"/>
                    <a:gd name="T50" fmla="*/ 42 w 320"/>
                    <a:gd name="T51" fmla="*/ 234 h 277"/>
                    <a:gd name="T52" fmla="*/ 64 w 320"/>
                    <a:gd name="T53" fmla="*/ 234 h 277"/>
                    <a:gd name="T54" fmla="*/ 192 w 320"/>
                    <a:gd name="T55" fmla="*/ 266 h 277"/>
                    <a:gd name="T56" fmla="*/ 170 w 320"/>
                    <a:gd name="T57" fmla="*/ 266 h 277"/>
                    <a:gd name="T58" fmla="*/ 181 w 320"/>
                    <a:gd name="T59" fmla="*/ 224 h 277"/>
                    <a:gd name="T60" fmla="*/ 149 w 320"/>
                    <a:gd name="T61" fmla="*/ 234 h 277"/>
                    <a:gd name="T62" fmla="*/ 138 w 320"/>
                    <a:gd name="T63" fmla="*/ 277 h 277"/>
                    <a:gd name="T64" fmla="*/ 128 w 320"/>
                    <a:gd name="T65" fmla="*/ 234 h 277"/>
                    <a:gd name="T66" fmla="*/ 149 w 320"/>
                    <a:gd name="T67" fmla="*/ 234 h 277"/>
                    <a:gd name="T68" fmla="*/ 277 w 320"/>
                    <a:gd name="T69" fmla="*/ 266 h 277"/>
                    <a:gd name="T70" fmla="*/ 256 w 320"/>
                    <a:gd name="T71" fmla="*/ 266 h 277"/>
                    <a:gd name="T72" fmla="*/ 266 w 320"/>
                    <a:gd name="T73" fmla="*/ 224 h 277"/>
                    <a:gd name="T74" fmla="*/ 234 w 320"/>
                    <a:gd name="T75" fmla="*/ 234 h 277"/>
                    <a:gd name="T76" fmla="*/ 224 w 320"/>
                    <a:gd name="T77" fmla="*/ 277 h 277"/>
                    <a:gd name="T78" fmla="*/ 213 w 320"/>
                    <a:gd name="T79" fmla="*/ 234 h 277"/>
                    <a:gd name="T80" fmla="*/ 234 w 320"/>
                    <a:gd name="T81" fmla="*/ 23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77">
                      <a:moveTo>
                        <a:pt x="309" y="181"/>
                      </a:moveTo>
                      <a:cubicBezTo>
                        <a:pt x="297" y="181"/>
                        <a:pt x="297" y="181"/>
                        <a:pt x="297" y="181"/>
                      </a:cubicBezTo>
                      <a:cubicBezTo>
                        <a:pt x="288" y="125"/>
                        <a:pt x="246" y="81"/>
                        <a:pt x="192" y="68"/>
                      </a:cubicBezTo>
                      <a:cubicBezTo>
                        <a:pt x="192" y="32"/>
                        <a:pt x="192" y="32"/>
                        <a:pt x="192" y="32"/>
                      </a:cubicBezTo>
                      <a:cubicBezTo>
                        <a:pt x="192" y="26"/>
                        <a:pt x="187" y="21"/>
                        <a:pt x="181" y="21"/>
                      </a:cubicBezTo>
                      <a:cubicBezTo>
                        <a:pt x="170" y="21"/>
                        <a:pt x="170" y="21"/>
                        <a:pt x="170" y="21"/>
                      </a:cubicBezTo>
                      <a:cubicBezTo>
                        <a:pt x="170" y="10"/>
                        <a:pt x="170" y="10"/>
                        <a:pt x="170" y="10"/>
                      </a:cubicBezTo>
                      <a:cubicBezTo>
                        <a:pt x="170" y="4"/>
                        <a:pt x="166" y="0"/>
                        <a:pt x="160" y="0"/>
                      </a:cubicBezTo>
                      <a:cubicBezTo>
                        <a:pt x="154" y="0"/>
                        <a:pt x="149" y="4"/>
                        <a:pt x="149" y="10"/>
                      </a:cubicBezTo>
                      <a:cubicBezTo>
                        <a:pt x="149" y="21"/>
                        <a:pt x="149" y="21"/>
                        <a:pt x="149" y="21"/>
                      </a:cubicBezTo>
                      <a:cubicBezTo>
                        <a:pt x="138" y="21"/>
                        <a:pt x="138" y="21"/>
                        <a:pt x="138" y="21"/>
                      </a:cubicBezTo>
                      <a:cubicBezTo>
                        <a:pt x="132" y="21"/>
                        <a:pt x="128" y="26"/>
                        <a:pt x="128" y="32"/>
                      </a:cubicBezTo>
                      <a:cubicBezTo>
                        <a:pt x="128" y="68"/>
                        <a:pt x="128" y="68"/>
                        <a:pt x="128" y="68"/>
                      </a:cubicBezTo>
                      <a:cubicBezTo>
                        <a:pt x="73" y="81"/>
                        <a:pt x="31" y="125"/>
                        <a:pt x="23" y="181"/>
                      </a:cubicBezTo>
                      <a:cubicBezTo>
                        <a:pt x="10" y="181"/>
                        <a:pt x="10" y="181"/>
                        <a:pt x="10" y="181"/>
                      </a:cubicBezTo>
                      <a:cubicBezTo>
                        <a:pt x="4" y="181"/>
                        <a:pt x="0" y="186"/>
                        <a:pt x="0" y="192"/>
                      </a:cubicBezTo>
                      <a:cubicBezTo>
                        <a:pt x="0" y="266"/>
                        <a:pt x="0" y="266"/>
                        <a:pt x="0" y="266"/>
                      </a:cubicBezTo>
                      <a:cubicBezTo>
                        <a:pt x="0" y="272"/>
                        <a:pt x="4" y="277"/>
                        <a:pt x="10" y="277"/>
                      </a:cubicBezTo>
                      <a:cubicBezTo>
                        <a:pt x="16" y="277"/>
                        <a:pt x="21" y="272"/>
                        <a:pt x="21" y="266"/>
                      </a:cubicBezTo>
                      <a:cubicBezTo>
                        <a:pt x="21" y="202"/>
                        <a:pt x="21" y="202"/>
                        <a:pt x="21" y="202"/>
                      </a:cubicBezTo>
                      <a:cubicBezTo>
                        <a:pt x="298" y="202"/>
                        <a:pt x="298" y="202"/>
                        <a:pt x="298" y="202"/>
                      </a:cubicBezTo>
                      <a:cubicBezTo>
                        <a:pt x="298" y="266"/>
                        <a:pt x="298" y="266"/>
                        <a:pt x="298" y="266"/>
                      </a:cubicBezTo>
                      <a:cubicBezTo>
                        <a:pt x="298" y="272"/>
                        <a:pt x="303" y="277"/>
                        <a:pt x="309" y="277"/>
                      </a:cubicBezTo>
                      <a:cubicBezTo>
                        <a:pt x="315" y="277"/>
                        <a:pt x="320" y="272"/>
                        <a:pt x="320" y="266"/>
                      </a:cubicBezTo>
                      <a:cubicBezTo>
                        <a:pt x="320" y="192"/>
                        <a:pt x="320" y="192"/>
                        <a:pt x="320" y="192"/>
                      </a:cubicBezTo>
                      <a:cubicBezTo>
                        <a:pt x="320" y="186"/>
                        <a:pt x="315" y="181"/>
                        <a:pt x="309" y="181"/>
                      </a:cubicBezTo>
                      <a:close/>
                      <a:moveTo>
                        <a:pt x="149" y="42"/>
                      </a:moveTo>
                      <a:cubicBezTo>
                        <a:pt x="170" y="42"/>
                        <a:pt x="170" y="42"/>
                        <a:pt x="170" y="42"/>
                      </a:cubicBezTo>
                      <a:cubicBezTo>
                        <a:pt x="170" y="64"/>
                        <a:pt x="170" y="64"/>
                        <a:pt x="170" y="64"/>
                      </a:cubicBezTo>
                      <a:cubicBezTo>
                        <a:pt x="170" y="64"/>
                        <a:pt x="164" y="64"/>
                        <a:pt x="160" y="64"/>
                      </a:cubicBezTo>
                      <a:cubicBezTo>
                        <a:pt x="155" y="64"/>
                        <a:pt x="149" y="64"/>
                        <a:pt x="149" y="64"/>
                      </a:cubicBezTo>
                      <a:lnTo>
                        <a:pt x="149" y="42"/>
                      </a:lnTo>
                      <a:close/>
                      <a:moveTo>
                        <a:pt x="44" y="181"/>
                      </a:moveTo>
                      <a:cubicBezTo>
                        <a:pt x="53" y="133"/>
                        <a:pt x="91" y="95"/>
                        <a:pt x="140" y="87"/>
                      </a:cubicBezTo>
                      <a:cubicBezTo>
                        <a:pt x="147" y="86"/>
                        <a:pt x="147" y="86"/>
                        <a:pt x="147" y="86"/>
                      </a:cubicBezTo>
                      <a:cubicBezTo>
                        <a:pt x="152" y="85"/>
                        <a:pt x="155" y="85"/>
                        <a:pt x="160" y="85"/>
                      </a:cubicBezTo>
                      <a:cubicBezTo>
                        <a:pt x="164" y="85"/>
                        <a:pt x="167" y="85"/>
                        <a:pt x="172" y="86"/>
                      </a:cubicBezTo>
                      <a:cubicBezTo>
                        <a:pt x="179" y="87"/>
                        <a:pt x="179" y="87"/>
                        <a:pt x="179" y="87"/>
                      </a:cubicBezTo>
                      <a:cubicBezTo>
                        <a:pt x="228" y="95"/>
                        <a:pt x="266" y="133"/>
                        <a:pt x="275" y="181"/>
                      </a:cubicBezTo>
                      <a:lnTo>
                        <a:pt x="44" y="181"/>
                      </a:lnTo>
                      <a:close/>
                      <a:moveTo>
                        <a:pt x="106" y="234"/>
                      </a:moveTo>
                      <a:cubicBezTo>
                        <a:pt x="106" y="266"/>
                        <a:pt x="106" y="266"/>
                        <a:pt x="106" y="266"/>
                      </a:cubicBezTo>
                      <a:cubicBezTo>
                        <a:pt x="106" y="272"/>
                        <a:pt x="102" y="277"/>
                        <a:pt x="96" y="277"/>
                      </a:cubicBezTo>
                      <a:cubicBezTo>
                        <a:pt x="90" y="277"/>
                        <a:pt x="85" y="272"/>
                        <a:pt x="85" y="266"/>
                      </a:cubicBezTo>
                      <a:cubicBezTo>
                        <a:pt x="85" y="234"/>
                        <a:pt x="85" y="234"/>
                        <a:pt x="85" y="234"/>
                      </a:cubicBezTo>
                      <a:cubicBezTo>
                        <a:pt x="85" y="228"/>
                        <a:pt x="90" y="224"/>
                        <a:pt x="96" y="224"/>
                      </a:cubicBezTo>
                      <a:cubicBezTo>
                        <a:pt x="102" y="224"/>
                        <a:pt x="106" y="228"/>
                        <a:pt x="106" y="234"/>
                      </a:cubicBezTo>
                      <a:close/>
                      <a:moveTo>
                        <a:pt x="64" y="234"/>
                      </a:moveTo>
                      <a:cubicBezTo>
                        <a:pt x="64" y="266"/>
                        <a:pt x="64" y="266"/>
                        <a:pt x="64" y="266"/>
                      </a:cubicBezTo>
                      <a:cubicBezTo>
                        <a:pt x="64" y="272"/>
                        <a:pt x="59" y="277"/>
                        <a:pt x="53" y="277"/>
                      </a:cubicBezTo>
                      <a:cubicBezTo>
                        <a:pt x="47" y="277"/>
                        <a:pt x="42" y="272"/>
                        <a:pt x="42" y="266"/>
                      </a:cubicBezTo>
                      <a:cubicBezTo>
                        <a:pt x="42" y="234"/>
                        <a:pt x="42" y="234"/>
                        <a:pt x="42" y="234"/>
                      </a:cubicBezTo>
                      <a:cubicBezTo>
                        <a:pt x="42" y="228"/>
                        <a:pt x="47" y="224"/>
                        <a:pt x="53" y="224"/>
                      </a:cubicBezTo>
                      <a:cubicBezTo>
                        <a:pt x="59" y="224"/>
                        <a:pt x="64" y="228"/>
                        <a:pt x="64" y="234"/>
                      </a:cubicBezTo>
                      <a:close/>
                      <a:moveTo>
                        <a:pt x="192" y="234"/>
                      </a:moveTo>
                      <a:cubicBezTo>
                        <a:pt x="192" y="266"/>
                        <a:pt x="192" y="266"/>
                        <a:pt x="192" y="266"/>
                      </a:cubicBezTo>
                      <a:cubicBezTo>
                        <a:pt x="192" y="272"/>
                        <a:pt x="187" y="277"/>
                        <a:pt x="181" y="277"/>
                      </a:cubicBezTo>
                      <a:cubicBezTo>
                        <a:pt x="175" y="277"/>
                        <a:pt x="170" y="272"/>
                        <a:pt x="170" y="266"/>
                      </a:cubicBezTo>
                      <a:cubicBezTo>
                        <a:pt x="170" y="234"/>
                        <a:pt x="170" y="234"/>
                        <a:pt x="170" y="234"/>
                      </a:cubicBezTo>
                      <a:cubicBezTo>
                        <a:pt x="170" y="228"/>
                        <a:pt x="175" y="224"/>
                        <a:pt x="181" y="224"/>
                      </a:cubicBezTo>
                      <a:cubicBezTo>
                        <a:pt x="187" y="224"/>
                        <a:pt x="192" y="228"/>
                        <a:pt x="192" y="234"/>
                      </a:cubicBezTo>
                      <a:close/>
                      <a:moveTo>
                        <a:pt x="149" y="234"/>
                      </a:moveTo>
                      <a:cubicBezTo>
                        <a:pt x="149" y="266"/>
                        <a:pt x="149" y="266"/>
                        <a:pt x="149" y="266"/>
                      </a:cubicBezTo>
                      <a:cubicBezTo>
                        <a:pt x="149" y="272"/>
                        <a:pt x="144" y="277"/>
                        <a:pt x="138" y="277"/>
                      </a:cubicBezTo>
                      <a:cubicBezTo>
                        <a:pt x="132" y="277"/>
                        <a:pt x="128" y="272"/>
                        <a:pt x="128" y="266"/>
                      </a:cubicBezTo>
                      <a:cubicBezTo>
                        <a:pt x="128" y="234"/>
                        <a:pt x="128" y="234"/>
                        <a:pt x="128" y="234"/>
                      </a:cubicBezTo>
                      <a:cubicBezTo>
                        <a:pt x="128" y="228"/>
                        <a:pt x="132" y="224"/>
                        <a:pt x="138" y="224"/>
                      </a:cubicBezTo>
                      <a:cubicBezTo>
                        <a:pt x="144" y="224"/>
                        <a:pt x="149" y="228"/>
                        <a:pt x="149" y="234"/>
                      </a:cubicBezTo>
                      <a:close/>
                      <a:moveTo>
                        <a:pt x="277" y="234"/>
                      </a:moveTo>
                      <a:cubicBezTo>
                        <a:pt x="277" y="266"/>
                        <a:pt x="277" y="266"/>
                        <a:pt x="277" y="266"/>
                      </a:cubicBezTo>
                      <a:cubicBezTo>
                        <a:pt x="277" y="272"/>
                        <a:pt x="272" y="277"/>
                        <a:pt x="266" y="277"/>
                      </a:cubicBezTo>
                      <a:cubicBezTo>
                        <a:pt x="260" y="277"/>
                        <a:pt x="256" y="272"/>
                        <a:pt x="256" y="266"/>
                      </a:cubicBezTo>
                      <a:cubicBezTo>
                        <a:pt x="256" y="234"/>
                        <a:pt x="256" y="234"/>
                        <a:pt x="256" y="234"/>
                      </a:cubicBezTo>
                      <a:cubicBezTo>
                        <a:pt x="256" y="228"/>
                        <a:pt x="260" y="224"/>
                        <a:pt x="266" y="224"/>
                      </a:cubicBezTo>
                      <a:cubicBezTo>
                        <a:pt x="272" y="224"/>
                        <a:pt x="277" y="228"/>
                        <a:pt x="277" y="234"/>
                      </a:cubicBezTo>
                      <a:close/>
                      <a:moveTo>
                        <a:pt x="234" y="234"/>
                      </a:moveTo>
                      <a:cubicBezTo>
                        <a:pt x="234" y="266"/>
                        <a:pt x="234" y="266"/>
                        <a:pt x="234" y="266"/>
                      </a:cubicBezTo>
                      <a:cubicBezTo>
                        <a:pt x="234" y="272"/>
                        <a:pt x="230" y="277"/>
                        <a:pt x="224" y="277"/>
                      </a:cubicBezTo>
                      <a:cubicBezTo>
                        <a:pt x="218" y="277"/>
                        <a:pt x="213" y="272"/>
                        <a:pt x="213" y="266"/>
                      </a:cubicBezTo>
                      <a:cubicBezTo>
                        <a:pt x="213" y="234"/>
                        <a:pt x="213" y="234"/>
                        <a:pt x="213" y="234"/>
                      </a:cubicBezTo>
                      <a:cubicBezTo>
                        <a:pt x="213" y="228"/>
                        <a:pt x="218" y="224"/>
                        <a:pt x="224" y="224"/>
                      </a:cubicBezTo>
                      <a:cubicBezTo>
                        <a:pt x="230" y="224"/>
                        <a:pt x="234" y="228"/>
                        <a:pt x="234"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52" name="Group 9">
                <a:extLst>
                  <a:ext uri="{FF2B5EF4-FFF2-40B4-BE49-F238E27FC236}">
                    <a16:creationId xmlns:a16="http://schemas.microsoft.com/office/drawing/2014/main" id="{7E383A17-923C-43A9-86B3-BC00C9D29201}"/>
                  </a:ext>
                </a:extLst>
              </p:cNvPr>
              <p:cNvGrpSpPr>
                <a:grpSpLocks noChangeAspect="1"/>
              </p:cNvGrpSpPr>
              <p:nvPr/>
            </p:nvGrpSpPr>
            <p:grpSpPr bwMode="auto">
              <a:xfrm>
                <a:off x="3438259" y="3272134"/>
                <a:ext cx="511939" cy="512080"/>
                <a:chOff x="299" y="-289"/>
                <a:chExt cx="3635" cy="3636"/>
              </a:xfrm>
              <a:solidFill>
                <a:schemeClr val="bg1"/>
              </a:solidFill>
            </p:grpSpPr>
            <p:sp>
              <p:nvSpPr>
                <p:cNvPr id="253" name="Freeform 10">
                  <a:extLst>
                    <a:ext uri="{FF2B5EF4-FFF2-40B4-BE49-F238E27FC236}">
                      <a16:creationId xmlns:a16="http://schemas.microsoft.com/office/drawing/2014/main" id="{BF8EB054-37A2-4D41-BE58-5C0A331EC363}"/>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54" name="Freeform 11">
                  <a:extLst>
                    <a:ext uri="{FF2B5EF4-FFF2-40B4-BE49-F238E27FC236}">
                      <a16:creationId xmlns:a16="http://schemas.microsoft.com/office/drawing/2014/main" id="{1480FDD4-3E6D-4B1B-B0B8-2C913FCABF01}"/>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grpSp>
          <p:grpSp>
            <p:nvGrpSpPr>
              <p:cNvPr id="255" name="Group 254">
                <a:extLst>
                  <a:ext uri="{FF2B5EF4-FFF2-40B4-BE49-F238E27FC236}">
                    <a16:creationId xmlns:a16="http://schemas.microsoft.com/office/drawing/2014/main" id="{6CF0F7DC-04A8-4608-808C-661D891BF2AC}"/>
                  </a:ext>
                </a:extLst>
              </p:cNvPr>
              <p:cNvGrpSpPr/>
              <p:nvPr/>
            </p:nvGrpSpPr>
            <p:grpSpPr>
              <a:xfrm>
                <a:off x="4342397" y="2744729"/>
                <a:ext cx="313131" cy="316710"/>
                <a:chOff x="12509500" y="6391275"/>
                <a:chExt cx="555625" cy="561975"/>
              </a:xfrm>
              <a:solidFill>
                <a:schemeClr val="bg1"/>
              </a:solidFill>
            </p:grpSpPr>
            <p:sp>
              <p:nvSpPr>
                <p:cNvPr id="256" name="Freeform 564">
                  <a:extLst>
                    <a:ext uri="{FF2B5EF4-FFF2-40B4-BE49-F238E27FC236}">
                      <a16:creationId xmlns:a16="http://schemas.microsoft.com/office/drawing/2014/main" id="{A34A460D-57E2-42F8-B1FF-309B4BA26ACE}"/>
                    </a:ext>
                  </a:extLst>
                </p:cNvPr>
                <p:cNvSpPr>
                  <a:spLocks noEditPoints="1"/>
                </p:cNvSpPr>
                <p:nvPr/>
              </p:nvSpPr>
              <p:spPr bwMode="auto">
                <a:xfrm>
                  <a:off x="12566650"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57" name="Freeform 565">
                  <a:extLst>
                    <a:ext uri="{FF2B5EF4-FFF2-40B4-BE49-F238E27FC236}">
                      <a16:creationId xmlns:a16="http://schemas.microsoft.com/office/drawing/2014/main" id="{A2D33248-8733-4E03-A270-363C5E0CB0E9}"/>
                    </a:ext>
                  </a:extLst>
                </p:cNvPr>
                <p:cNvSpPr>
                  <a:spLocks noEditPoints="1"/>
                </p:cNvSpPr>
                <p:nvPr/>
              </p:nvSpPr>
              <p:spPr bwMode="auto">
                <a:xfrm>
                  <a:off x="12692063"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58" name="Freeform 566">
                  <a:extLst>
                    <a:ext uri="{FF2B5EF4-FFF2-40B4-BE49-F238E27FC236}">
                      <a16:creationId xmlns:a16="http://schemas.microsoft.com/office/drawing/2014/main" id="{2318D976-5E81-4451-8C15-E0D91F77138D}"/>
                    </a:ext>
                  </a:extLst>
                </p:cNvPr>
                <p:cNvSpPr>
                  <a:spLocks noEditPoints="1"/>
                </p:cNvSpPr>
                <p:nvPr/>
              </p:nvSpPr>
              <p:spPr bwMode="auto">
                <a:xfrm>
                  <a:off x="12817475" y="6610350"/>
                  <a:ext cx="74612" cy="285750"/>
                </a:xfrm>
                <a:custGeom>
                  <a:avLst/>
                  <a:gdLst>
                    <a:gd name="T0" fmla="*/ 4 w 31"/>
                    <a:gd name="T1" fmla="*/ 0 h 120"/>
                    <a:gd name="T2" fmla="*/ 0 w 31"/>
                    <a:gd name="T3" fmla="*/ 5 h 120"/>
                    <a:gd name="T4" fmla="*/ 0 w 31"/>
                    <a:gd name="T5" fmla="*/ 115 h 120"/>
                    <a:gd name="T6" fmla="*/ 4 w 31"/>
                    <a:gd name="T7" fmla="*/ 120 h 120"/>
                    <a:gd name="T8" fmla="*/ 26 w 31"/>
                    <a:gd name="T9" fmla="*/ 120 h 120"/>
                    <a:gd name="T10" fmla="*/ 31 w 31"/>
                    <a:gd name="T11" fmla="*/ 115 h 120"/>
                    <a:gd name="T12" fmla="*/ 31 w 31"/>
                    <a:gd name="T13" fmla="*/ 5 h 120"/>
                    <a:gd name="T14" fmla="*/ 26 w 31"/>
                    <a:gd name="T15" fmla="*/ 0 h 120"/>
                    <a:gd name="T16" fmla="*/ 4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4" y="0"/>
                      </a:moveTo>
                      <a:cubicBezTo>
                        <a:pt x="2" y="0"/>
                        <a:pt x="0" y="2"/>
                        <a:pt x="0" y="5"/>
                      </a:cubicBezTo>
                      <a:cubicBezTo>
                        <a:pt x="0" y="115"/>
                        <a:pt x="0" y="115"/>
                        <a:pt x="0" y="115"/>
                      </a:cubicBezTo>
                      <a:cubicBezTo>
                        <a:pt x="0" y="118"/>
                        <a:pt x="2" y="120"/>
                        <a:pt x="4" y="120"/>
                      </a:cubicBezTo>
                      <a:cubicBezTo>
                        <a:pt x="26" y="120"/>
                        <a:pt x="26" y="120"/>
                        <a:pt x="26" y="120"/>
                      </a:cubicBezTo>
                      <a:cubicBezTo>
                        <a:pt x="28" y="120"/>
                        <a:pt x="31" y="118"/>
                        <a:pt x="31" y="115"/>
                      </a:cubicBezTo>
                      <a:cubicBezTo>
                        <a:pt x="31" y="5"/>
                        <a:pt x="31" y="5"/>
                        <a:pt x="31" y="5"/>
                      </a:cubicBezTo>
                      <a:cubicBezTo>
                        <a:pt x="31" y="2"/>
                        <a:pt x="28" y="0"/>
                        <a:pt x="26" y="0"/>
                      </a:cubicBezTo>
                      <a:lnTo>
                        <a:pt x="4"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59" name="Freeform 567">
                  <a:extLst>
                    <a:ext uri="{FF2B5EF4-FFF2-40B4-BE49-F238E27FC236}">
                      <a16:creationId xmlns:a16="http://schemas.microsoft.com/office/drawing/2014/main" id="{BBE5C58B-D21B-4687-92FA-AEAAED26A34B}"/>
                    </a:ext>
                  </a:extLst>
                </p:cNvPr>
                <p:cNvSpPr>
                  <a:spLocks noEditPoints="1"/>
                </p:cNvSpPr>
                <p:nvPr/>
              </p:nvSpPr>
              <p:spPr bwMode="auto">
                <a:xfrm>
                  <a:off x="12944475" y="6610350"/>
                  <a:ext cx="73025" cy="285750"/>
                </a:xfrm>
                <a:custGeom>
                  <a:avLst/>
                  <a:gdLst>
                    <a:gd name="T0" fmla="*/ 5 w 31"/>
                    <a:gd name="T1" fmla="*/ 0 h 120"/>
                    <a:gd name="T2" fmla="*/ 0 w 31"/>
                    <a:gd name="T3" fmla="*/ 5 h 120"/>
                    <a:gd name="T4" fmla="*/ 0 w 31"/>
                    <a:gd name="T5" fmla="*/ 115 h 120"/>
                    <a:gd name="T6" fmla="*/ 5 w 31"/>
                    <a:gd name="T7" fmla="*/ 120 h 120"/>
                    <a:gd name="T8" fmla="*/ 27 w 31"/>
                    <a:gd name="T9" fmla="*/ 120 h 120"/>
                    <a:gd name="T10" fmla="*/ 31 w 31"/>
                    <a:gd name="T11" fmla="*/ 115 h 120"/>
                    <a:gd name="T12" fmla="*/ 31 w 31"/>
                    <a:gd name="T13" fmla="*/ 5 h 120"/>
                    <a:gd name="T14" fmla="*/ 27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7" y="120"/>
                        <a:pt x="27" y="120"/>
                        <a:pt x="27" y="120"/>
                      </a:cubicBezTo>
                      <a:cubicBezTo>
                        <a:pt x="29" y="120"/>
                        <a:pt x="31" y="118"/>
                        <a:pt x="31" y="115"/>
                      </a:cubicBezTo>
                      <a:cubicBezTo>
                        <a:pt x="31" y="5"/>
                        <a:pt x="31" y="5"/>
                        <a:pt x="31" y="5"/>
                      </a:cubicBezTo>
                      <a:cubicBezTo>
                        <a:pt x="31" y="2"/>
                        <a:pt x="29" y="0"/>
                        <a:pt x="27"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60" name="Freeform 568">
                  <a:extLst>
                    <a:ext uri="{FF2B5EF4-FFF2-40B4-BE49-F238E27FC236}">
                      <a16:creationId xmlns:a16="http://schemas.microsoft.com/office/drawing/2014/main" id="{05324650-135B-408F-BF2B-3C2529696B39}"/>
                    </a:ext>
                  </a:extLst>
                </p:cNvPr>
                <p:cNvSpPr>
                  <a:spLocks noEditPoints="1"/>
                </p:cNvSpPr>
                <p:nvPr/>
              </p:nvSpPr>
              <p:spPr bwMode="auto">
                <a:xfrm>
                  <a:off x="12509500" y="6391275"/>
                  <a:ext cx="555625" cy="179388"/>
                </a:xfrm>
                <a:custGeom>
                  <a:avLst/>
                  <a:gdLst>
                    <a:gd name="T0" fmla="*/ 5 w 234"/>
                    <a:gd name="T1" fmla="*/ 75 h 75"/>
                    <a:gd name="T2" fmla="*/ 230 w 234"/>
                    <a:gd name="T3" fmla="*/ 75 h 75"/>
                    <a:gd name="T4" fmla="*/ 230 w 234"/>
                    <a:gd name="T5" fmla="*/ 75 h 75"/>
                    <a:gd name="T6" fmla="*/ 234 w 234"/>
                    <a:gd name="T7" fmla="*/ 70 h 75"/>
                    <a:gd name="T8" fmla="*/ 231 w 234"/>
                    <a:gd name="T9" fmla="*/ 66 h 75"/>
                    <a:gd name="T10" fmla="*/ 120 w 234"/>
                    <a:gd name="T11" fmla="*/ 1 h 75"/>
                    <a:gd name="T12" fmla="*/ 115 w 234"/>
                    <a:gd name="T13" fmla="*/ 1 h 75"/>
                    <a:gd name="T14" fmla="*/ 3 w 234"/>
                    <a:gd name="T15" fmla="*/ 66 h 75"/>
                    <a:gd name="T16" fmla="*/ 1 w 234"/>
                    <a:gd name="T17" fmla="*/ 71 h 75"/>
                    <a:gd name="T18" fmla="*/ 5 w 234"/>
                    <a:gd name="T19" fmla="*/ 75 h 75"/>
                    <a:gd name="T20" fmla="*/ 118 w 234"/>
                    <a:gd name="T21" fmla="*/ 11 h 75"/>
                    <a:gd name="T22" fmla="*/ 212 w 234"/>
                    <a:gd name="T23" fmla="*/ 66 h 75"/>
                    <a:gd name="T24" fmla="*/ 23 w 234"/>
                    <a:gd name="T25" fmla="*/ 66 h 75"/>
                    <a:gd name="T26" fmla="*/ 118 w 234"/>
                    <a:gd name="T27"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4" h="75">
                      <a:moveTo>
                        <a:pt x="5" y="75"/>
                      </a:moveTo>
                      <a:cubicBezTo>
                        <a:pt x="230" y="75"/>
                        <a:pt x="230" y="75"/>
                        <a:pt x="230" y="75"/>
                      </a:cubicBezTo>
                      <a:cubicBezTo>
                        <a:pt x="230" y="75"/>
                        <a:pt x="230" y="75"/>
                        <a:pt x="230" y="75"/>
                      </a:cubicBezTo>
                      <a:cubicBezTo>
                        <a:pt x="232" y="75"/>
                        <a:pt x="234" y="73"/>
                        <a:pt x="234" y="70"/>
                      </a:cubicBezTo>
                      <a:cubicBezTo>
                        <a:pt x="234" y="68"/>
                        <a:pt x="233" y="67"/>
                        <a:pt x="231" y="66"/>
                      </a:cubicBezTo>
                      <a:cubicBezTo>
                        <a:pt x="120" y="1"/>
                        <a:pt x="120" y="1"/>
                        <a:pt x="120" y="1"/>
                      </a:cubicBezTo>
                      <a:cubicBezTo>
                        <a:pt x="118" y="0"/>
                        <a:pt x="117" y="0"/>
                        <a:pt x="115" y="1"/>
                      </a:cubicBezTo>
                      <a:cubicBezTo>
                        <a:pt x="3" y="66"/>
                        <a:pt x="3" y="66"/>
                        <a:pt x="3" y="66"/>
                      </a:cubicBezTo>
                      <a:cubicBezTo>
                        <a:pt x="1" y="67"/>
                        <a:pt x="0" y="69"/>
                        <a:pt x="1" y="71"/>
                      </a:cubicBezTo>
                      <a:cubicBezTo>
                        <a:pt x="1" y="74"/>
                        <a:pt x="3" y="75"/>
                        <a:pt x="5" y="75"/>
                      </a:cubicBezTo>
                      <a:close/>
                      <a:moveTo>
                        <a:pt x="118" y="11"/>
                      </a:moveTo>
                      <a:cubicBezTo>
                        <a:pt x="212" y="66"/>
                        <a:pt x="212" y="66"/>
                        <a:pt x="212" y="66"/>
                      </a:cubicBezTo>
                      <a:cubicBezTo>
                        <a:pt x="23" y="66"/>
                        <a:pt x="23" y="66"/>
                        <a:pt x="23" y="66"/>
                      </a:cubicBezTo>
                      <a:lnTo>
                        <a:pt x="118" y="1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61" name="Freeform 569">
                  <a:extLst>
                    <a:ext uri="{FF2B5EF4-FFF2-40B4-BE49-F238E27FC236}">
                      <a16:creationId xmlns:a16="http://schemas.microsoft.com/office/drawing/2014/main" id="{F4565207-D795-494C-B0F3-D30C0A134DE7}"/>
                    </a:ext>
                  </a:extLst>
                </p:cNvPr>
                <p:cNvSpPr>
                  <a:spLocks/>
                </p:cNvSpPr>
                <p:nvPr/>
              </p:nvSpPr>
              <p:spPr bwMode="auto">
                <a:xfrm>
                  <a:off x="12511088" y="6931025"/>
                  <a:ext cx="554037" cy="22225"/>
                </a:xfrm>
                <a:custGeom>
                  <a:avLst/>
                  <a:gdLst>
                    <a:gd name="T0" fmla="*/ 229 w 233"/>
                    <a:gd name="T1" fmla="*/ 0 h 9"/>
                    <a:gd name="T2" fmla="*/ 4 w 233"/>
                    <a:gd name="T3" fmla="*/ 0 h 9"/>
                    <a:gd name="T4" fmla="*/ 0 w 233"/>
                    <a:gd name="T5" fmla="*/ 5 h 9"/>
                    <a:gd name="T6" fmla="*/ 4 w 233"/>
                    <a:gd name="T7" fmla="*/ 9 h 9"/>
                    <a:gd name="T8" fmla="*/ 229 w 233"/>
                    <a:gd name="T9" fmla="*/ 9 h 9"/>
                    <a:gd name="T10" fmla="*/ 233 w 233"/>
                    <a:gd name="T11" fmla="*/ 5 h 9"/>
                    <a:gd name="T12" fmla="*/ 229 w 23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33" h="9">
                      <a:moveTo>
                        <a:pt x="229" y="0"/>
                      </a:moveTo>
                      <a:cubicBezTo>
                        <a:pt x="4" y="0"/>
                        <a:pt x="4" y="0"/>
                        <a:pt x="4" y="0"/>
                      </a:cubicBezTo>
                      <a:cubicBezTo>
                        <a:pt x="2" y="0"/>
                        <a:pt x="0" y="2"/>
                        <a:pt x="0" y="5"/>
                      </a:cubicBezTo>
                      <a:cubicBezTo>
                        <a:pt x="0" y="7"/>
                        <a:pt x="2" y="9"/>
                        <a:pt x="4" y="9"/>
                      </a:cubicBezTo>
                      <a:cubicBezTo>
                        <a:pt x="229" y="9"/>
                        <a:pt x="229" y="9"/>
                        <a:pt x="229" y="9"/>
                      </a:cubicBezTo>
                      <a:cubicBezTo>
                        <a:pt x="231" y="9"/>
                        <a:pt x="233" y="7"/>
                        <a:pt x="233" y="5"/>
                      </a:cubicBezTo>
                      <a:cubicBezTo>
                        <a:pt x="233" y="2"/>
                        <a:pt x="231" y="0"/>
                        <a:pt x="22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262" name="Freeform 570">
                  <a:extLst>
                    <a:ext uri="{FF2B5EF4-FFF2-40B4-BE49-F238E27FC236}">
                      <a16:creationId xmlns:a16="http://schemas.microsoft.com/office/drawing/2014/main" id="{6B999823-0D63-43FB-AA90-04F18F67E346}"/>
                    </a:ext>
                  </a:extLst>
                </p:cNvPr>
                <p:cNvSpPr>
                  <a:spLocks noEditPoints="1"/>
                </p:cNvSpPr>
                <p:nvPr/>
              </p:nvSpPr>
              <p:spPr bwMode="auto">
                <a:xfrm>
                  <a:off x="12746038" y="6448425"/>
                  <a:ext cx="84137" cy="84138"/>
                </a:xfrm>
                <a:custGeom>
                  <a:avLst/>
                  <a:gdLst>
                    <a:gd name="T0" fmla="*/ 17 w 35"/>
                    <a:gd name="T1" fmla="*/ 0 h 35"/>
                    <a:gd name="T2" fmla="*/ 0 w 35"/>
                    <a:gd name="T3" fmla="*/ 18 h 35"/>
                    <a:gd name="T4" fmla="*/ 17 w 35"/>
                    <a:gd name="T5" fmla="*/ 35 h 35"/>
                    <a:gd name="T6" fmla="*/ 35 w 35"/>
                    <a:gd name="T7" fmla="*/ 18 h 35"/>
                    <a:gd name="T8" fmla="*/ 17 w 35"/>
                    <a:gd name="T9" fmla="*/ 0 h 35"/>
                    <a:gd name="T10" fmla="*/ 17 w 35"/>
                    <a:gd name="T11" fmla="*/ 26 h 35"/>
                    <a:gd name="T12" fmla="*/ 9 w 35"/>
                    <a:gd name="T13" fmla="*/ 18 h 35"/>
                    <a:gd name="T14" fmla="*/ 17 w 35"/>
                    <a:gd name="T15" fmla="*/ 10 h 35"/>
                    <a:gd name="T16" fmla="*/ 25 w 35"/>
                    <a:gd name="T17" fmla="*/ 18 h 35"/>
                    <a:gd name="T18" fmla="*/ 17 w 35"/>
                    <a:gd name="T1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8"/>
                      </a:cubicBezTo>
                      <a:cubicBezTo>
                        <a:pt x="0" y="27"/>
                        <a:pt x="8" y="35"/>
                        <a:pt x="17" y="35"/>
                      </a:cubicBezTo>
                      <a:cubicBezTo>
                        <a:pt x="27" y="35"/>
                        <a:pt x="35" y="27"/>
                        <a:pt x="35" y="18"/>
                      </a:cubicBezTo>
                      <a:cubicBezTo>
                        <a:pt x="35" y="8"/>
                        <a:pt x="27" y="0"/>
                        <a:pt x="17" y="0"/>
                      </a:cubicBezTo>
                      <a:close/>
                      <a:moveTo>
                        <a:pt x="17" y="26"/>
                      </a:moveTo>
                      <a:cubicBezTo>
                        <a:pt x="13" y="26"/>
                        <a:pt x="9" y="22"/>
                        <a:pt x="9" y="18"/>
                      </a:cubicBezTo>
                      <a:cubicBezTo>
                        <a:pt x="9" y="13"/>
                        <a:pt x="13" y="10"/>
                        <a:pt x="17" y="10"/>
                      </a:cubicBezTo>
                      <a:cubicBezTo>
                        <a:pt x="22" y="10"/>
                        <a:pt x="25" y="13"/>
                        <a:pt x="25" y="18"/>
                      </a:cubicBezTo>
                      <a:cubicBezTo>
                        <a:pt x="25" y="22"/>
                        <a:pt x="22" y="26"/>
                        <a:pt x="17" y="2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grpSp>
          <p:sp>
            <p:nvSpPr>
              <p:cNvPr id="263" name="Freeform 80">
                <a:extLst>
                  <a:ext uri="{FF2B5EF4-FFF2-40B4-BE49-F238E27FC236}">
                    <a16:creationId xmlns:a16="http://schemas.microsoft.com/office/drawing/2014/main" id="{080BB9BB-91E0-42E2-B2FF-E069CE6EF83E}"/>
                  </a:ext>
                </a:extLst>
              </p:cNvPr>
              <p:cNvSpPr>
                <a:spLocks noEditPoints="1"/>
              </p:cNvSpPr>
              <p:nvPr/>
            </p:nvSpPr>
            <p:spPr bwMode="auto">
              <a:xfrm>
                <a:off x="4242826" y="2667267"/>
                <a:ext cx="512080" cy="51208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dirty="0">
                  <a:ea typeface="Open Sans" panose="020B0606030504020204" pitchFamily="34" charset="0"/>
                  <a:cs typeface="Open Sans" panose="020B0606030504020204" pitchFamily="34" charset="0"/>
                </a:endParaRPr>
              </a:p>
            </p:txBody>
          </p:sp>
          <p:sp>
            <p:nvSpPr>
              <p:cNvPr id="264" name="Freeform 371">
                <a:extLst>
                  <a:ext uri="{FF2B5EF4-FFF2-40B4-BE49-F238E27FC236}">
                    <a16:creationId xmlns:a16="http://schemas.microsoft.com/office/drawing/2014/main" id="{E2767821-22FF-420A-BAAF-0B6C1643DA49}"/>
                  </a:ext>
                </a:extLst>
              </p:cNvPr>
              <p:cNvSpPr>
                <a:spLocks noEditPoints="1"/>
              </p:cNvSpPr>
              <p:nvPr/>
            </p:nvSpPr>
            <p:spPr bwMode="auto">
              <a:xfrm>
                <a:off x="5255930" y="5056568"/>
                <a:ext cx="352761" cy="356758"/>
              </a:xfrm>
              <a:custGeom>
                <a:avLst/>
                <a:gdLst>
                  <a:gd name="T0" fmla="*/ 207 w 237"/>
                  <a:gd name="T1" fmla="*/ 180 h 239"/>
                  <a:gd name="T2" fmla="*/ 191 w 237"/>
                  <a:gd name="T3" fmla="*/ 185 h 239"/>
                  <a:gd name="T4" fmla="*/ 121 w 237"/>
                  <a:gd name="T5" fmla="*/ 106 h 239"/>
                  <a:gd name="T6" fmla="*/ 121 w 237"/>
                  <a:gd name="T7" fmla="*/ 59 h 239"/>
                  <a:gd name="T8" fmla="*/ 146 w 237"/>
                  <a:gd name="T9" fmla="*/ 29 h 239"/>
                  <a:gd name="T10" fmla="*/ 116 w 237"/>
                  <a:gd name="T11" fmla="*/ 0 h 239"/>
                  <a:gd name="T12" fmla="*/ 87 w 237"/>
                  <a:gd name="T13" fmla="*/ 29 h 239"/>
                  <a:gd name="T14" fmla="*/ 111 w 237"/>
                  <a:gd name="T15" fmla="*/ 59 h 239"/>
                  <a:gd name="T16" fmla="*/ 111 w 237"/>
                  <a:gd name="T17" fmla="*/ 106 h 239"/>
                  <a:gd name="T18" fmla="*/ 45 w 237"/>
                  <a:gd name="T19" fmla="*/ 184 h 239"/>
                  <a:gd name="T20" fmla="*/ 30 w 237"/>
                  <a:gd name="T21" fmla="*/ 180 h 239"/>
                  <a:gd name="T22" fmla="*/ 0 w 237"/>
                  <a:gd name="T23" fmla="*/ 210 h 239"/>
                  <a:gd name="T24" fmla="*/ 30 w 237"/>
                  <a:gd name="T25" fmla="*/ 239 h 239"/>
                  <a:gd name="T26" fmla="*/ 59 w 237"/>
                  <a:gd name="T27" fmla="*/ 210 h 239"/>
                  <a:gd name="T28" fmla="*/ 52 w 237"/>
                  <a:gd name="T29" fmla="*/ 191 h 239"/>
                  <a:gd name="T30" fmla="*/ 111 w 237"/>
                  <a:gd name="T31" fmla="*/ 121 h 239"/>
                  <a:gd name="T32" fmla="*/ 111 w 237"/>
                  <a:gd name="T33" fmla="*/ 181 h 239"/>
                  <a:gd name="T34" fmla="*/ 87 w 237"/>
                  <a:gd name="T35" fmla="*/ 210 h 239"/>
                  <a:gd name="T36" fmla="*/ 116 w 237"/>
                  <a:gd name="T37" fmla="*/ 239 h 239"/>
                  <a:gd name="T38" fmla="*/ 146 w 237"/>
                  <a:gd name="T39" fmla="*/ 210 h 239"/>
                  <a:gd name="T40" fmla="*/ 121 w 237"/>
                  <a:gd name="T41" fmla="*/ 181 h 239"/>
                  <a:gd name="T42" fmla="*/ 121 w 237"/>
                  <a:gd name="T43" fmla="*/ 121 h 239"/>
                  <a:gd name="T44" fmla="*/ 184 w 237"/>
                  <a:gd name="T45" fmla="*/ 191 h 239"/>
                  <a:gd name="T46" fmla="*/ 177 w 237"/>
                  <a:gd name="T47" fmla="*/ 210 h 239"/>
                  <a:gd name="T48" fmla="*/ 207 w 237"/>
                  <a:gd name="T49" fmla="*/ 239 h 239"/>
                  <a:gd name="T50" fmla="*/ 237 w 237"/>
                  <a:gd name="T51" fmla="*/ 210 h 239"/>
                  <a:gd name="T52" fmla="*/ 207 w 237"/>
                  <a:gd name="T53" fmla="*/ 180 h 239"/>
                  <a:gd name="T54" fmla="*/ 30 w 237"/>
                  <a:gd name="T55" fmla="*/ 229 h 239"/>
                  <a:gd name="T56" fmla="*/ 10 w 237"/>
                  <a:gd name="T57" fmla="*/ 210 h 239"/>
                  <a:gd name="T58" fmla="*/ 30 w 237"/>
                  <a:gd name="T59" fmla="*/ 190 h 239"/>
                  <a:gd name="T60" fmla="*/ 50 w 237"/>
                  <a:gd name="T61" fmla="*/ 210 h 239"/>
                  <a:gd name="T62" fmla="*/ 30 w 237"/>
                  <a:gd name="T63" fmla="*/ 229 h 239"/>
                  <a:gd name="T64" fmla="*/ 136 w 237"/>
                  <a:gd name="T65" fmla="*/ 210 h 239"/>
                  <a:gd name="T66" fmla="*/ 116 w 237"/>
                  <a:gd name="T67" fmla="*/ 229 h 239"/>
                  <a:gd name="T68" fmla="*/ 97 w 237"/>
                  <a:gd name="T69" fmla="*/ 210 h 239"/>
                  <a:gd name="T70" fmla="*/ 116 w 237"/>
                  <a:gd name="T71" fmla="*/ 190 h 239"/>
                  <a:gd name="T72" fmla="*/ 136 w 237"/>
                  <a:gd name="T73" fmla="*/ 210 h 239"/>
                  <a:gd name="T74" fmla="*/ 116 w 237"/>
                  <a:gd name="T75" fmla="*/ 49 h 239"/>
                  <a:gd name="T76" fmla="*/ 97 w 237"/>
                  <a:gd name="T77" fmla="*/ 29 h 239"/>
                  <a:gd name="T78" fmla="*/ 116 w 237"/>
                  <a:gd name="T79" fmla="*/ 10 h 239"/>
                  <a:gd name="T80" fmla="*/ 136 w 237"/>
                  <a:gd name="T81" fmla="*/ 29 h 239"/>
                  <a:gd name="T82" fmla="*/ 116 w 237"/>
                  <a:gd name="T83" fmla="*/ 49 h 239"/>
                  <a:gd name="T84" fmla="*/ 207 w 237"/>
                  <a:gd name="T85" fmla="*/ 229 h 239"/>
                  <a:gd name="T86" fmla="*/ 187 w 237"/>
                  <a:gd name="T87" fmla="*/ 210 h 239"/>
                  <a:gd name="T88" fmla="*/ 207 w 237"/>
                  <a:gd name="T89" fmla="*/ 190 h 239"/>
                  <a:gd name="T90" fmla="*/ 227 w 237"/>
                  <a:gd name="T91" fmla="*/ 210 h 239"/>
                  <a:gd name="T92" fmla="*/ 207 w 237"/>
                  <a:gd name="T93" fmla="*/ 2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7" h="239">
                    <a:moveTo>
                      <a:pt x="207" y="180"/>
                    </a:moveTo>
                    <a:cubicBezTo>
                      <a:pt x="201" y="180"/>
                      <a:pt x="196" y="182"/>
                      <a:pt x="191" y="185"/>
                    </a:cubicBezTo>
                    <a:cubicBezTo>
                      <a:pt x="121" y="106"/>
                      <a:pt x="121" y="106"/>
                      <a:pt x="121" y="106"/>
                    </a:cubicBezTo>
                    <a:cubicBezTo>
                      <a:pt x="121" y="59"/>
                      <a:pt x="121" y="59"/>
                      <a:pt x="121" y="59"/>
                    </a:cubicBezTo>
                    <a:cubicBezTo>
                      <a:pt x="135" y="56"/>
                      <a:pt x="146" y="44"/>
                      <a:pt x="146" y="29"/>
                    </a:cubicBezTo>
                    <a:cubicBezTo>
                      <a:pt x="146" y="13"/>
                      <a:pt x="133" y="0"/>
                      <a:pt x="116" y="0"/>
                    </a:cubicBezTo>
                    <a:cubicBezTo>
                      <a:pt x="100" y="0"/>
                      <a:pt x="87" y="13"/>
                      <a:pt x="87" y="29"/>
                    </a:cubicBezTo>
                    <a:cubicBezTo>
                      <a:pt x="87" y="44"/>
                      <a:pt x="98" y="56"/>
                      <a:pt x="111" y="59"/>
                    </a:cubicBezTo>
                    <a:cubicBezTo>
                      <a:pt x="111" y="106"/>
                      <a:pt x="111" y="106"/>
                      <a:pt x="111" y="106"/>
                    </a:cubicBezTo>
                    <a:cubicBezTo>
                      <a:pt x="45" y="184"/>
                      <a:pt x="45" y="184"/>
                      <a:pt x="45" y="184"/>
                    </a:cubicBezTo>
                    <a:cubicBezTo>
                      <a:pt x="40" y="182"/>
                      <a:pt x="35" y="180"/>
                      <a:pt x="30" y="180"/>
                    </a:cubicBezTo>
                    <a:cubicBezTo>
                      <a:pt x="14" y="180"/>
                      <a:pt x="0" y="193"/>
                      <a:pt x="0" y="210"/>
                    </a:cubicBezTo>
                    <a:cubicBezTo>
                      <a:pt x="0" y="226"/>
                      <a:pt x="14" y="239"/>
                      <a:pt x="30" y="239"/>
                    </a:cubicBezTo>
                    <a:cubicBezTo>
                      <a:pt x="46" y="239"/>
                      <a:pt x="59" y="226"/>
                      <a:pt x="59" y="210"/>
                    </a:cubicBezTo>
                    <a:cubicBezTo>
                      <a:pt x="59" y="203"/>
                      <a:pt x="57" y="196"/>
                      <a:pt x="52" y="191"/>
                    </a:cubicBezTo>
                    <a:cubicBezTo>
                      <a:pt x="111" y="121"/>
                      <a:pt x="111" y="121"/>
                      <a:pt x="111" y="121"/>
                    </a:cubicBezTo>
                    <a:cubicBezTo>
                      <a:pt x="111" y="181"/>
                      <a:pt x="111" y="181"/>
                      <a:pt x="111" y="181"/>
                    </a:cubicBezTo>
                    <a:cubicBezTo>
                      <a:pt x="98" y="183"/>
                      <a:pt x="87" y="195"/>
                      <a:pt x="87" y="210"/>
                    </a:cubicBezTo>
                    <a:cubicBezTo>
                      <a:pt x="87" y="226"/>
                      <a:pt x="100" y="239"/>
                      <a:pt x="116" y="239"/>
                    </a:cubicBezTo>
                    <a:cubicBezTo>
                      <a:pt x="133" y="239"/>
                      <a:pt x="146" y="226"/>
                      <a:pt x="146" y="210"/>
                    </a:cubicBezTo>
                    <a:cubicBezTo>
                      <a:pt x="146" y="195"/>
                      <a:pt x="135" y="183"/>
                      <a:pt x="121" y="181"/>
                    </a:cubicBezTo>
                    <a:cubicBezTo>
                      <a:pt x="121" y="121"/>
                      <a:pt x="121" y="121"/>
                      <a:pt x="121" y="121"/>
                    </a:cubicBezTo>
                    <a:cubicBezTo>
                      <a:pt x="184" y="191"/>
                      <a:pt x="184" y="191"/>
                      <a:pt x="184" y="191"/>
                    </a:cubicBezTo>
                    <a:cubicBezTo>
                      <a:pt x="180" y="196"/>
                      <a:pt x="177" y="203"/>
                      <a:pt x="177" y="210"/>
                    </a:cubicBezTo>
                    <a:cubicBezTo>
                      <a:pt x="177" y="226"/>
                      <a:pt x="191" y="239"/>
                      <a:pt x="207" y="239"/>
                    </a:cubicBezTo>
                    <a:cubicBezTo>
                      <a:pt x="223" y="239"/>
                      <a:pt x="237" y="226"/>
                      <a:pt x="237" y="210"/>
                    </a:cubicBezTo>
                    <a:cubicBezTo>
                      <a:pt x="237" y="193"/>
                      <a:pt x="223" y="180"/>
                      <a:pt x="207" y="180"/>
                    </a:cubicBezTo>
                    <a:close/>
                    <a:moveTo>
                      <a:pt x="30" y="229"/>
                    </a:moveTo>
                    <a:cubicBezTo>
                      <a:pt x="19" y="229"/>
                      <a:pt x="10" y="221"/>
                      <a:pt x="10" y="210"/>
                    </a:cubicBezTo>
                    <a:cubicBezTo>
                      <a:pt x="10" y="199"/>
                      <a:pt x="19" y="190"/>
                      <a:pt x="30" y="190"/>
                    </a:cubicBezTo>
                    <a:cubicBezTo>
                      <a:pt x="41" y="190"/>
                      <a:pt x="50" y="199"/>
                      <a:pt x="50" y="210"/>
                    </a:cubicBezTo>
                    <a:cubicBezTo>
                      <a:pt x="50" y="221"/>
                      <a:pt x="41" y="229"/>
                      <a:pt x="30" y="229"/>
                    </a:cubicBezTo>
                    <a:close/>
                    <a:moveTo>
                      <a:pt x="136" y="210"/>
                    </a:moveTo>
                    <a:cubicBezTo>
                      <a:pt x="136" y="221"/>
                      <a:pt x="127" y="229"/>
                      <a:pt x="116" y="229"/>
                    </a:cubicBezTo>
                    <a:cubicBezTo>
                      <a:pt x="106" y="229"/>
                      <a:pt x="97" y="221"/>
                      <a:pt x="97" y="210"/>
                    </a:cubicBezTo>
                    <a:cubicBezTo>
                      <a:pt x="97" y="199"/>
                      <a:pt x="106" y="190"/>
                      <a:pt x="116" y="190"/>
                    </a:cubicBezTo>
                    <a:cubicBezTo>
                      <a:pt x="127" y="190"/>
                      <a:pt x="136" y="199"/>
                      <a:pt x="136" y="210"/>
                    </a:cubicBezTo>
                    <a:close/>
                    <a:moveTo>
                      <a:pt x="116" y="49"/>
                    </a:moveTo>
                    <a:cubicBezTo>
                      <a:pt x="106" y="49"/>
                      <a:pt x="97" y="40"/>
                      <a:pt x="97" y="29"/>
                    </a:cubicBezTo>
                    <a:cubicBezTo>
                      <a:pt x="97" y="19"/>
                      <a:pt x="106" y="10"/>
                      <a:pt x="116" y="10"/>
                    </a:cubicBezTo>
                    <a:cubicBezTo>
                      <a:pt x="127" y="10"/>
                      <a:pt x="136" y="19"/>
                      <a:pt x="136" y="29"/>
                    </a:cubicBezTo>
                    <a:cubicBezTo>
                      <a:pt x="136" y="40"/>
                      <a:pt x="127" y="49"/>
                      <a:pt x="116" y="49"/>
                    </a:cubicBezTo>
                    <a:close/>
                    <a:moveTo>
                      <a:pt x="207" y="229"/>
                    </a:moveTo>
                    <a:cubicBezTo>
                      <a:pt x="196" y="229"/>
                      <a:pt x="187" y="221"/>
                      <a:pt x="187" y="210"/>
                    </a:cubicBezTo>
                    <a:cubicBezTo>
                      <a:pt x="187" y="199"/>
                      <a:pt x="196" y="190"/>
                      <a:pt x="207" y="190"/>
                    </a:cubicBezTo>
                    <a:cubicBezTo>
                      <a:pt x="218" y="190"/>
                      <a:pt x="227" y="199"/>
                      <a:pt x="227" y="210"/>
                    </a:cubicBezTo>
                    <a:cubicBezTo>
                      <a:pt x="227" y="221"/>
                      <a:pt x="218" y="229"/>
                      <a:pt x="207" y="22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600" dirty="0">
                  <a:ea typeface="Open Sans" panose="020B0606030504020204" pitchFamily="34" charset="0"/>
                  <a:cs typeface="Open Sans" panose="020B0606030504020204" pitchFamily="34" charset="0"/>
                </a:endParaRPr>
              </a:p>
            </p:txBody>
          </p:sp>
          <p:sp>
            <p:nvSpPr>
              <p:cNvPr id="106" name="TextBox 105">
                <a:extLst>
                  <a:ext uri="{FF2B5EF4-FFF2-40B4-BE49-F238E27FC236}">
                    <a16:creationId xmlns:a16="http://schemas.microsoft.com/office/drawing/2014/main" id="{C3AF9B11-597F-4052-BA0C-79034ED5A09D}"/>
                  </a:ext>
                </a:extLst>
              </p:cNvPr>
              <p:cNvSpPr txBox="1"/>
              <p:nvPr/>
            </p:nvSpPr>
            <p:spPr>
              <a:xfrm>
                <a:off x="6740207" y="3324476"/>
                <a:ext cx="78" cy="111123"/>
              </a:xfrm>
              <a:prstGeom prst="rect">
                <a:avLst/>
              </a:prstGeom>
              <a:noFill/>
            </p:spPr>
            <p:txBody>
              <a:bodyPr vert="horz" wrap="none" lIns="0" tIns="0" rIns="0" bIns="0" rtlCol="0">
                <a:spAutoFit/>
              </a:bodyPr>
              <a:lstStyle/>
              <a:p>
                <a:pPr>
                  <a:spcBef>
                    <a:spcPts val="200"/>
                  </a:spcBef>
                  <a:buSzPct val="100000"/>
                </a:pPr>
                <a:endParaRPr lang="en-US" sz="600" dirty="0">
                  <a:ea typeface="Open Sans" panose="020B0606030504020204" pitchFamily="34" charset="0"/>
                  <a:cs typeface="Open Sans" panose="020B0606030504020204" pitchFamily="34" charset="0"/>
                </a:endParaRPr>
              </a:p>
            </p:txBody>
          </p:sp>
        </p:grpSp>
        <p:sp>
          <p:nvSpPr>
            <p:cNvPr id="107" name="Text Placeholder 14">
              <a:extLst>
                <a:ext uri="{FF2B5EF4-FFF2-40B4-BE49-F238E27FC236}">
                  <a16:creationId xmlns:a16="http://schemas.microsoft.com/office/drawing/2014/main" id="{84D04205-09EE-4977-A326-F9E2E8AC5695}"/>
                </a:ext>
              </a:extLst>
            </p:cNvPr>
            <p:cNvSpPr txBox="1">
              <a:spLocks/>
            </p:cNvSpPr>
            <p:nvPr/>
          </p:nvSpPr>
          <p:spPr>
            <a:xfrm>
              <a:off x="5218305" y="3349678"/>
              <a:ext cx="1699470" cy="527803"/>
            </a:xfrm>
            <a:prstGeom prst="rect">
              <a:avLst/>
            </a:prstGeom>
          </p:spPr>
          <p:txBody>
            <a:bodyPr vert="horz" lIns="0" tIns="0" rIns="0" bIns="0" rtlCol="0">
              <a:noAutofit/>
            </a:bodyPr>
            <a:lstStyle>
              <a:lvl1pPr marL="0" indent="0" algn="l" defTabSz="914400" rtl="0" eaLnBrk="1" latinLnBrk="0" hangingPunct="1">
                <a:spcBef>
                  <a:spcPts val="0"/>
                </a:spcBef>
                <a:spcAft>
                  <a:spcPts val="1000"/>
                </a:spcAft>
                <a:buSzPct val="100000"/>
                <a:buFontTx/>
                <a:buNone/>
                <a:defRPr lang="en-US"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marL="0" lvl="1" indent="0" algn="ctr">
                <a:spcAft>
                  <a:spcPts val="0"/>
                </a:spcAft>
                <a:buSzPct val="75000"/>
                <a:buFont typeface="Arial" panose="020B0604020202020204" pitchFamily="34" charset="0"/>
                <a:buNone/>
                <a:defRPr/>
              </a:pPr>
              <a:r>
                <a:rPr lang="en-US" sz="1100" b="1" dirty="0"/>
                <a:t>The security of IoT devices is complex and multi-faceted</a:t>
              </a:r>
            </a:p>
          </p:txBody>
        </p:sp>
      </p:grpSp>
    </p:spTree>
    <p:extLst>
      <p:ext uri="{BB962C8B-B14F-4D97-AF65-F5344CB8AC3E}">
        <p14:creationId xmlns:p14="http://schemas.microsoft.com/office/powerpoint/2010/main" val="23677106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2"/>
          <p:cNvSpPr>
            <a:spLocks noGrp="1"/>
          </p:cNvSpPr>
          <p:nvPr>
            <p:ph type="body" sz="quarter" idx="13"/>
          </p:nvPr>
        </p:nvSpPr>
        <p:spPr>
          <a:xfrm>
            <a:off x="469900" y="736688"/>
            <a:ext cx="11252200" cy="634021"/>
          </a:xfrm>
        </p:spPr>
        <p:txBody>
          <a:bodyPr/>
          <a:lstStyle/>
          <a:p>
            <a:pPr marL="0" lvl="1" indent="0">
              <a:spcAft>
                <a:spcPts val="0"/>
              </a:spcAft>
              <a:buSzPct val="75000"/>
              <a:buNone/>
              <a:defRPr/>
            </a:pPr>
            <a:r>
              <a:rPr lang="en-US" sz="1600" dirty="0">
                <a:solidFill>
                  <a:srgbClr val="63666A"/>
                </a:solidFill>
              </a:rPr>
              <a:t>IoT is part of our every day life yet still not secure</a:t>
            </a:r>
          </a:p>
        </p:txBody>
      </p:sp>
      <p:sp>
        <p:nvSpPr>
          <p:cNvPr id="41" name="Title 3"/>
          <p:cNvSpPr>
            <a:spLocks noGrp="1"/>
          </p:cNvSpPr>
          <p:nvPr>
            <p:ph type="title"/>
          </p:nvPr>
        </p:nvSpPr>
        <p:spPr>
          <a:xfrm>
            <a:off x="469900" y="402587"/>
            <a:ext cx="11252200" cy="334102"/>
          </a:xfrm>
        </p:spPr>
        <p:txBody>
          <a:bodyPr/>
          <a:lstStyle/>
          <a:p>
            <a:r>
              <a:rPr lang="en-US" dirty="0"/>
              <a:t>Cybersecurity is the #1 concern in IoT adoption</a:t>
            </a:r>
            <a:r>
              <a:rPr lang="en-US" baseline="30000" dirty="0">
                <a:latin typeface="Open Sans" panose="020B0606030504020204" pitchFamily="34" charset="0"/>
                <a:ea typeface="Open Sans" panose="020B0606030504020204" pitchFamily="34" charset="0"/>
                <a:cs typeface="Open Sans" panose="020B0606030504020204" pitchFamily="34" charset="0"/>
              </a:rPr>
              <a:t>1</a:t>
            </a:r>
            <a:endParaRPr lang="en-US" dirty="0"/>
          </a:p>
        </p:txBody>
      </p:sp>
      <p:sp>
        <p:nvSpPr>
          <p:cNvPr id="43" name="TextBox 42">
            <a:extLst>
              <a:ext uri="{FF2B5EF4-FFF2-40B4-BE49-F238E27FC236}">
                <a16:creationId xmlns:a16="http://schemas.microsoft.com/office/drawing/2014/main" id="{3D3BFA69-ADC6-4E23-A316-9BBE91A1CBEE}"/>
              </a:ext>
            </a:extLst>
          </p:cNvPr>
          <p:cNvSpPr txBox="1"/>
          <p:nvPr/>
        </p:nvSpPr>
        <p:spPr>
          <a:xfrm>
            <a:off x="700215" y="5814212"/>
            <a:ext cx="4316151" cy="641201"/>
          </a:xfrm>
          <a:prstGeom prst="rect">
            <a:avLst/>
          </a:prstGeom>
          <a:noFill/>
        </p:spPr>
        <p:txBody>
          <a:bodyPr vert="horz" wrap="square" lIns="0" tIns="0" rIns="0" bIns="0" rtlCol="0">
            <a:spAutoFit/>
          </a:bodyPr>
          <a:lstStyle/>
          <a:p>
            <a:pPr>
              <a:spcBef>
                <a:spcPts val="200"/>
              </a:spcBef>
              <a:buSzPct val="100000"/>
            </a:pPr>
            <a:r>
              <a:rPr lang="en-US" sz="700" dirty="0">
                <a:latin typeface="Open Sans" panose="020B0606030504020204" pitchFamily="34" charset="0"/>
                <a:ea typeface="Open Sans" panose="020B0606030504020204" pitchFamily="34" charset="0"/>
                <a:cs typeface="Open Sans" panose="020B0606030504020204" pitchFamily="34" charset="0"/>
              </a:rPr>
              <a:t>Sources: </a:t>
            </a:r>
          </a:p>
          <a:p>
            <a:pPr marL="228600" indent="-228600">
              <a:spcBef>
                <a:spcPts val="200"/>
              </a:spcBef>
              <a:buSzPct val="100000"/>
              <a:buAutoNum type="arabicPeriod"/>
            </a:pPr>
            <a:r>
              <a:rPr lang="en-US" sz="700" dirty="0"/>
              <a:t>The State of IoT Security 2018, Forrester Research, January 2018</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Internet Security Threat Report (ISTR), Symantec, 2019</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Mirai, Symantec, 2016</a:t>
            </a:r>
          </a:p>
          <a:p>
            <a:pPr marL="228600" indent="-228600">
              <a:spcBef>
                <a:spcPts val="200"/>
              </a:spcBef>
              <a:buSzPct val="100000"/>
              <a:buAutoNum type="arabicPeriod"/>
            </a:pPr>
            <a:r>
              <a:rPr lang="en-US" sz="700" dirty="0">
                <a:latin typeface="Open Sans" panose="020B0606030504020204" pitchFamily="34" charset="0"/>
                <a:ea typeface="Open Sans" panose="020B0606030504020204" pitchFamily="34" charset="0"/>
                <a:cs typeface="Open Sans" panose="020B0606030504020204" pitchFamily="34" charset="0"/>
              </a:rPr>
              <a:t>What you need to know about the WannaCry Ransomware, Symantec, 2017</a:t>
            </a:r>
          </a:p>
        </p:txBody>
      </p:sp>
      <p:grpSp>
        <p:nvGrpSpPr>
          <p:cNvPr id="2" name="Group 1">
            <a:extLst>
              <a:ext uri="{FF2B5EF4-FFF2-40B4-BE49-F238E27FC236}">
                <a16:creationId xmlns:a16="http://schemas.microsoft.com/office/drawing/2014/main" id="{CD4AC6AC-1B77-4F04-90E8-8C846105FBCD}"/>
              </a:ext>
            </a:extLst>
          </p:cNvPr>
          <p:cNvGrpSpPr/>
          <p:nvPr/>
        </p:nvGrpSpPr>
        <p:grpSpPr>
          <a:xfrm>
            <a:off x="469900" y="1458595"/>
            <a:ext cx="10672494" cy="4055251"/>
            <a:chOff x="588502" y="1458595"/>
            <a:chExt cx="10672494" cy="4055251"/>
          </a:xfrm>
        </p:grpSpPr>
        <p:grpSp>
          <p:nvGrpSpPr>
            <p:cNvPr id="3" name="Group 2">
              <a:extLst>
                <a:ext uri="{FF2B5EF4-FFF2-40B4-BE49-F238E27FC236}">
                  <a16:creationId xmlns:a16="http://schemas.microsoft.com/office/drawing/2014/main" id="{EFCCA5A4-620B-42EF-AF96-9F626AE3E2D5}"/>
                </a:ext>
              </a:extLst>
            </p:cNvPr>
            <p:cNvGrpSpPr/>
            <p:nvPr/>
          </p:nvGrpSpPr>
          <p:grpSpPr>
            <a:xfrm>
              <a:off x="588502" y="1458595"/>
              <a:ext cx="906703" cy="1790964"/>
              <a:chOff x="684748" y="1598486"/>
              <a:chExt cx="1172937" cy="2316842"/>
            </a:xfrm>
          </p:grpSpPr>
          <p:grpSp>
            <p:nvGrpSpPr>
              <p:cNvPr id="14" name="Group 13">
                <a:extLst>
                  <a:ext uri="{FF2B5EF4-FFF2-40B4-BE49-F238E27FC236}">
                    <a16:creationId xmlns:a16="http://schemas.microsoft.com/office/drawing/2014/main" id="{0EDA576A-F000-4A9B-BA1D-FD5B66BB19AC}"/>
                  </a:ext>
                </a:extLst>
              </p:cNvPr>
              <p:cNvGrpSpPr/>
              <p:nvPr/>
            </p:nvGrpSpPr>
            <p:grpSpPr>
              <a:xfrm>
                <a:off x="724619" y="1598486"/>
                <a:ext cx="1133066" cy="2316842"/>
                <a:chOff x="1043608" y="2609093"/>
                <a:chExt cx="1512168" cy="3092011"/>
              </a:xfrm>
            </p:grpSpPr>
            <p:sp>
              <p:nvSpPr>
                <p:cNvPr id="15" name="Diagonal Stripe 14">
                  <a:extLst>
                    <a:ext uri="{FF2B5EF4-FFF2-40B4-BE49-F238E27FC236}">
                      <a16:creationId xmlns:a16="http://schemas.microsoft.com/office/drawing/2014/main" id="{2FCF0BF8-B65D-4EEA-9EB1-B24F8D6DF4D0}"/>
                    </a:ext>
                  </a:extLst>
                </p:cNvPr>
                <p:cNvSpPr/>
                <p:nvPr/>
              </p:nvSpPr>
              <p:spPr>
                <a:xfrm>
                  <a:off x="1043608" y="4188937"/>
                  <a:ext cx="1512168" cy="1512167"/>
                </a:xfrm>
                <a:prstGeom prst="diagStripe">
                  <a:avLst/>
                </a:prstGeom>
                <a:solidFill>
                  <a:srgbClr val="BDD20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dirty="0">
                    <a:solidFill>
                      <a:schemeClr val="tx2"/>
                    </a:solidFill>
                  </a:endParaRPr>
                </a:p>
              </p:txBody>
            </p:sp>
            <p:sp>
              <p:nvSpPr>
                <p:cNvPr id="16" name="Diagonal Stripe 15">
                  <a:extLst>
                    <a:ext uri="{FF2B5EF4-FFF2-40B4-BE49-F238E27FC236}">
                      <a16:creationId xmlns:a16="http://schemas.microsoft.com/office/drawing/2014/main" id="{20AB2C1F-4F6F-4C00-9304-3B5C050BD744}"/>
                    </a:ext>
                  </a:extLst>
                </p:cNvPr>
                <p:cNvSpPr/>
                <p:nvPr/>
              </p:nvSpPr>
              <p:spPr>
                <a:xfrm flipV="1">
                  <a:off x="1043608" y="2609093"/>
                  <a:ext cx="1512168" cy="1512167"/>
                </a:xfrm>
                <a:prstGeom prst="diagStripe">
                  <a:avLst/>
                </a:prstGeom>
                <a:solidFill>
                  <a:srgbClr val="3C8A2E"/>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dirty="0">
                    <a:solidFill>
                      <a:schemeClr val="tx2"/>
                    </a:solidFill>
                  </a:endParaRPr>
                </a:p>
              </p:txBody>
            </p:sp>
          </p:grpSp>
          <p:sp>
            <p:nvSpPr>
              <p:cNvPr id="24" name="TextBox 23">
                <a:extLst>
                  <a:ext uri="{FF2B5EF4-FFF2-40B4-BE49-F238E27FC236}">
                    <a16:creationId xmlns:a16="http://schemas.microsoft.com/office/drawing/2014/main" id="{F5F3DF27-A13B-4BC4-B490-DCE7F54239D9}"/>
                  </a:ext>
                </a:extLst>
              </p:cNvPr>
              <p:cNvSpPr txBox="1"/>
              <p:nvPr/>
            </p:nvSpPr>
            <p:spPr>
              <a:xfrm>
                <a:off x="684748" y="2442130"/>
                <a:ext cx="289032" cy="442035"/>
              </a:xfrm>
              <a:prstGeom prst="rect">
                <a:avLst/>
              </a:prstGeom>
              <a:noFill/>
            </p:spPr>
            <p:txBody>
              <a:bodyPr wrap="square" lIns="36000" tIns="36000" rIns="36000" bIns="36000" rtlCol="0">
                <a:spAutoFit/>
              </a:bodyPr>
              <a:lstStyle/>
              <a:p>
                <a:r>
                  <a:rPr lang="en-US" sz="2400" b="1" dirty="0">
                    <a:solidFill>
                      <a:srgbClr val="3C8A2E"/>
                    </a:solidFill>
                  </a:rPr>
                  <a:t>1</a:t>
                </a:r>
              </a:p>
            </p:txBody>
          </p:sp>
        </p:grpSp>
        <p:grpSp>
          <p:nvGrpSpPr>
            <p:cNvPr id="4" name="Group 3">
              <a:extLst>
                <a:ext uri="{FF2B5EF4-FFF2-40B4-BE49-F238E27FC236}">
                  <a16:creationId xmlns:a16="http://schemas.microsoft.com/office/drawing/2014/main" id="{42BE2D20-047B-4960-ACC1-80EB20C032BB}"/>
                </a:ext>
              </a:extLst>
            </p:cNvPr>
            <p:cNvGrpSpPr/>
            <p:nvPr/>
          </p:nvGrpSpPr>
          <p:grpSpPr>
            <a:xfrm>
              <a:off x="4297063" y="1458595"/>
              <a:ext cx="875882" cy="1790964"/>
              <a:chOff x="4956334" y="1598486"/>
              <a:chExt cx="1133066" cy="2316842"/>
            </a:xfrm>
          </p:grpSpPr>
          <p:grpSp>
            <p:nvGrpSpPr>
              <p:cNvPr id="17" name="Group 16">
                <a:extLst>
                  <a:ext uri="{FF2B5EF4-FFF2-40B4-BE49-F238E27FC236}">
                    <a16:creationId xmlns:a16="http://schemas.microsoft.com/office/drawing/2014/main" id="{2331A4D1-6086-4343-B10A-0ECE5A88A59C}"/>
                  </a:ext>
                </a:extLst>
              </p:cNvPr>
              <p:cNvGrpSpPr/>
              <p:nvPr/>
            </p:nvGrpSpPr>
            <p:grpSpPr>
              <a:xfrm>
                <a:off x="4956334" y="1598486"/>
                <a:ext cx="1133066" cy="2316842"/>
                <a:chOff x="2392362" y="2609093"/>
                <a:chExt cx="1512168" cy="3092011"/>
              </a:xfrm>
            </p:grpSpPr>
            <p:sp>
              <p:nvSpPr>
                <p:cNvPr id="18" name="Diagonal Stripe 17">
                  <a:extLst>
                    <a:ext uri="{FF2B5EF4-FFF2-40B4-BE49-F238E27FC236}">
                      <a16:creationId xmlns:a16="http://schemas.microsoft.com/office/drawing/2014/main" id="{6C7D6D3D-1BE2-47F3-9835-8841381C4972}"/>
                    </a:ext>
                  </a:extLst>
                </p:cNvPr>
                <p:cNvSpPr/>
                <p:nvPr/>
              </p:nvSpPr>
              <p:spPr>
                <a:xfrm>
                  <a:off x="2392362" y="4188937"/>
                  <a:ext cx="1512168" cy="1512167"/>
                </a:xfrm>
                <a:prstGeom prst="diagStripe">
                  <a:avLst/>
                </a:prstGeom>
                <a:solidFill>
                  <a:schemeClr val="bg2">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dirty="0">
                    <a:solidFill>
                      <a:schemeClr val="tx2"/>
                    </a:solidFill>
                  </a:endParaRPr>
                </a:p>
              </p:txBody>
            </p:sp>
            <p:sp>
              <p:nvSpPr>
                <p:cNvPr id="19" name="Diagonal Stripe 18">
                  <a:extLst>
                    <a:ext uri="{FF2B5EF4-FFF2-40B4-BE49-F238E27FC236}">
                      <a16:creationId xmlns:a16="http://schemas.microsoft.com/office/drawing/2014/main" id="{0BBBC8CD-6E6B-49BA-A0D4-EEA943786BEB}"/>
                    </a:ext>
                  </a:extLst>
                </p:cNvPr>
                <p:cNvSpPr/>
                <p:nvPr/>
              </p:nvSpPr>
              <p:spPr>
                <a:xfrm flipV="1">
                  <a:off x="2392362" y="2609093"/>
                  <a:ext cx="1512168" cy="1512168"/>
                </a:xfrm>
                <a:prstGeom prst="diagStripe">
                  <a:avLst/>
                </a:prstGeom>
                <a:solidFill>
                  <a:schemeClr val="bg2">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algn="ctr"/>
                  <a:endParaRPr lang="en-US" sz="1400" dirty="0">
                    <a:solidFill>
                      <a:schemeClr val="tx2"/>
                    </a:solidFill>
                  </a:endParaRPr>
                </a:p>
              </p:txBody>
            </p:sp>
          </p:grpSp>
          <p:sp>
            <p:nvSpPr>
              <p:cNvPr id="27" name="TextBox 26">
                <a:extLst>
                  <a:ext uri="{FF2B5EF4-FFF2-40B4-BE49-F238E27FC236}">
                    <a16:creationId xmlns:a16="http://schemas.microsoft.com/office/drawing/2014/main" id="{39353549-49EE-4F6F-92C1-BD5F15F4F3D3}"/>
                  </a:ext>
                </a:extLst>
              </p:cNvPr>
              <p:cNvSpPr txBox="1"/>
              <p:nvPr/>
            </p:nvSpPr>
            <p:spPr>
              <a:xfrm>
                <a:off x="4956334" y="2442130"/>
                <a:ext cx="289032" cy="442035"/>
              </a:xfrm>
              <a:prstGeom prst="rect">
                <a:avLst/>
              </a:prstGeom>
              <a:noFill/>
            </p:spPr>
            <p:txBody>
              <a:bodyPr wrap="square" lIns="36000" tIns="36000" rIns="36000" bIns="36000" rtlCol="0">
                <a:spAutoFit/>
              </a:bodyPr>
              <a:lstStyle/>
              <a:p>
                <a:r>
                  <a:rPr lang="en-US" sz="2400" b="1" dirty="0">
                    <a:solidFill>
                      <a:srgbClr val="575757"/>
                    </a:solidFill>
                  </a:rPr>
                  <a:t>2</a:t>
                </a:r>
              </a:p>
            </p:txBody>
          </p:sp>
        </p:grpSp>
        <p:grpSp>
          <p:nvGrpSpPr>
            <p:cNvPr id="20" name="Group 19">
              <a:extLst>
                <a:ext uri="{FF2B5EF4-FFF2-40B4-BE49-F238E27FC236}">
                  <a16:creationId xmlns:a16="http://schemas.microsoft.com/office/drawing/2014/main" id="{824AABC8-ED9D-48B2-AA79-C417B53F38C4}"/>
                </a:ext>
              </a:extLst>
            </p:cNvPr>
            <p:cNvGrpSpPr/>
            <p:nvPr/>
          </p:nvGrpSpPr>
          <p:grpSpPr>
            <a:xfrm>
              <a:off x="7848766" y="1458595"/>
              <a:ext cx="875882" cy="1790964"/>
              <a:chOff x="3796619" y="2609093"/>
              <a:chExt cx="1512168" cy="3092011"/>
            </a:xfrm>
          </p:grpSpPr>
          <p:sp>
            <p:nvSpPr>
              <p:cNvPr id="21" name="Diagonal Stripe 20">
                <a:extLst>
                  <a:ext uri="{FF2B5EF4-FFF2-40B4-BE49-F238E27FC236}">
                    <a16:creationId xmlns:a16="http://schemas.microsoft.com/office/drawing/2014/main" id="{C9BBBC3C-C5C5-4C7C-9076-86BDD6956CA5}"/>
                  </a:ext>
                </a:extLst>
              </p:cNvPr>
              <p:cNvSpPr/>
              <p:nvPr/>
            </p:nvSpPr>
            <p:spPr>
              <a:xfrm>
                <a:off x="3796619" y="4188937"/>
                <a:ext cx="1512168" cy="1512167"/>
              </a:xfrm>
              <a:prstGeom prst="diagStripe">
                <a:avLst/>
              </a:prstGeom>
              <a:solidFill>
                <a:srgbClr val="002776"/>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dirty="0">
                  <a:solidFill>
                    <a:schemeClr val="tx2"/>
                  </a:solidFill>
                </a:endParaRPr>
              </a:p>
            </p:txBody>
          </p:sp>
          <p:sp>
            <p:nvSpPr>
              <p:cNvPr id="22" name="Diagonal Stripe 21">
                <a:extLst>
                  <a:ext uri="{FF2B5EF4-FFF2-40B4-BE49-F238E27FC236}">
                    <a16:creationId xmlns:a16="http://schemas.microsoft.com/office/drawing/2014/main" id="{68DFF155-37B3-4B87-B9B3-652504B0533F}"/>
                  </a:ext>
                </a:extLst>
              </p:cNvPr>
              <p:cNvSpPr/>
              <p:nvPr/>
            </p:nvSpPr>
            <p:spPr>
              <a:xfrm flipV="1">
                <a:off x="3796619" y="2609093"/>
                <a:ext cx="1512168" cy="1512167"/>
              </a:xfrm>
              <a:prstGeom prst="diagStripe">
                <a:avLst/>
              </a:prstGeom>
              <a:solidFill>
                <a:srgbClr val="72C7E7"/>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spAutoFit/>
              </a:bodyPr>
              <a:lstStyle/>
              <a:p>
                <a:pPr algn="ctr"/>
                <a:endParaRPr lang="en-US" sz="1400" dirty="0">
                  <a:solidFill>
                    <a:schemeClr val="tx2"/>
                  </a:solidFill>
                </a:endParaRPr>
              </a:p>
            </p:txBody>
          </p:sp>
        </p:grpSp>
        <p:sp>
          <p:nvSpPr>
            <p:cNvPr id="28" name="TextBox 27">
              <a:extLst>
                <a:ext uri="{FF2B5EF4-FFF2-40B4-BE49-F238E27FC236}">
                  <a16:creationId xmlns:a16="http://schemas.microsoft.com/office/drawing/2014/main" id="{394E6CB8-4257-424D-9867-67F22CDB12D5}"/>
                </a:ext>
              </a:extLst>
            </p:cNvPr>
            <p:cNvSpPr txBox="1"/>
            <p:nvPr/>
          </p:nvSpPr>
          <p:spPr>
            <a:xfrm>
              <a:off x="7862287" y="2110748"/>
              <a:ext cx="223427" cy="341702"/>
            </a:xfrm>
            <a:prstGeom prst="rect">
              <a:avLst/>
            </a:prstGeom>
            <a:noFill/>
          </p:spPr>
          <p:txBody>
            <a:bodyPr wrap="square" lIns="36000" tIns="36000" rIns="36000" bIns="36000" rtlCol="0">
              <a:spAutoFit/>
            </a:bodyPr>
            <a:lstStyle/>
            <a:p>
              <a:r>
                <a:rPr lang="en-US" sz="2400" b="1" dirty="0">
                  <a:solidFill>
                    <a:schemeClr val="accent3"/>
                  </a:solidFill>
                </a:rPr>
                <a:t>3</a:t>
              </a:r>
            </a:p>
          </p:txBody>
        </p:sp>
        <p:sp>
          <p:nvSpPr>
            <p:cNvPr id="34" name="Text Placeholder 8">
              <a:extLst>
                <a:ext uri="{FF2B5EF4-FFF2-40B4-BE49-F238E27FC236}">
                  <a16:creationId xmlns:a16="http://schemas.microsoft.com/office/drawing/2014/main" id="{112FA718-2AB4-423C-96D7-6757EB1BA093}"/>
                </a:ext>
              </a:extLst>
            </p:cNvPr>
            <p:cNvSpPr txBox="1">
              <a:spLocks/>
            </p:cNvSpPr>
            <p:nvPr/>
          </p:nvSpPr>
          <p:spPr>
            <a:xfrm>
              <a:off x="1596321" y="2122159"/>
              <a:ext cx="2486292" cy="2045412"/>
            </a:xfrm>
            <a:prstGeom prst="rect">
              <a:avLst/>
            </a:prstGeom>
          </p:spPr>
          <p:txBody>
            <a:bodyPr>
              <a:noAutofit/>
            </a:bodyPr>
            <a:lstStyle>
              <a:lvl1pPr marL="0" indent="0" algn="l" defTabSz="914400" rtl="0" eaLnBrk="1" latinLnBrk="0" hangingPunct="1">
                <a:spcBef>
                  <a:spcPts val="0"/>
                </a:spcBef>
                <a:spcAft>
                  <a:spcPts val="1333"/>
                </a:spcAft>
                <a:buSzPct val="100000"/>
                <a:buFontTx/>
                <a:buNone/>
                <a:defRPr sz="1200" b="1" kern="1200">
                  <a:solidFill>
                    <a:schemeClr val="tx1"/>
                  </a:solidFill>
                  <a:latin typeface="+mn-lt"/>
                  <a:ea typeface="+mn-ea"/>
                  <a:cs typeface="+mn-cs"/>
                </a:defRPr>
              </a:lvl1pPr>
              <a:lvl2pPr marL="127000" indent="-127000" algn="l" defTabSz="914400" rtl="0" eaLnBrk="1" latinLnBrk="0" hangingPunct="1">
                <a:spcBef>
                  <a:spcPts val="0"/>
                </a:spcBef>
                <a:spcAft>
                  <a:spcPts val="1333"/>
                </a:spcAft>
                <a:buClrTx/>
                <a:buSzPct val="100000"/>
                <a:buFont typeface="Arial" panose="020B0604020202020204" pitchFamily="34" charset="0"/>
                <a:buChar char="•"/>
                <a:defRPr lang="en-US" sz="1200" b="0" kern="1200">
                  <a:solidFill>
                    <a:schemeClr val="tx1"/>
                  </a:solidFill>
                  <a:latin typeface="+mn-lt"/>
                  <a:ea typeface="+mn-ea"/>
                  <a:cs typeface="+mn-cs"/>
                </a:defRPr>
              </a:lvl2pPr>
              <a:lvl3pPr marL="2794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a:solidFill>
                    <a:schemeClr val="tx1"/>
                  </a:solidFill>
                  <a:latin typeface="+mn-lt"/>
                  <a:ea typeface="+mn-ea"/>
                  <a:cs typeface="+mn-cs"/>
                </a:defRPr>
              </a:lvl3pPr>
              <a:lvl4pPr marL="4318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baseline="0">
                  <a:solidFill>
                    <a:schemeClr val="tx1"/>
                  </a:solidFill>
                  <a:latin typeface="+mn-lt"/>
                  <a:ea typeface="+mn-ea"/>
                  <a:cs typeface="+mn-cs"/>
                </a:defRPr>
              </a:lvl4pPr>
              <a:lvl5pPr marL="584200" indent="-127000" algn="l" defTabSz="798513" rtl="0" eaLnBrk="1" latinLnBrk="0" hangingPunct="1">
                <a:spcBef>
                  <a:spcPts val="0"/>
                </a:spcBef>
                <a:spcAft>
                  <a:spcPts val="1333"/>
                </a:spcAft>
                <a:buClrTx/>
                <a:buSzPct val="100000"/>
                <a:buFont typeface="Arial" panose="020B0604020202020204" pitchFamily="34" charset="0"/>
                <a:buChar char="−"/>
                <a:tabLst/>
                <a:defRPr lang="en-US" sz="1200" kern="1200" baseline="0">
                  <a:solidFill>
                    <a:schemeClr val="tx1"/>
                  </a:solidFill>
                  <a:latin typeface="+mn-lt"/>
                  <a:ea typeface="+mn-ea"/>
                  <a:cs typeface="+mn-cs"/>
                </a:defRPr>
              </a:lvl5pPr>
              <a:lvl6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6pPr>
              <a:lvl7pPr marL="475188" indent="-235194" algn="l" defTabSz="914400" rtl="0" eaLnBrk="1" latinLnBrk="0" hangingPunct="1">
                <a:spcBef>
                  <a:spcPts val="0"/>
                </a:spcBef>
                <a:spcAft>
                  <a:spcPts val="1333"/>
                </a:spcAft>
                <a:buFont typeface="Verdana" panose="020B0604030504040204" pitchFamily="34" charset="0"/>
                <a:buChar char="−"/>
                <a:defRPr sz="1200" kern="1200">
                  <a:solidFill>
                    <a:schemeClr val="tx1"/>
                  </a:solidFill>
                  <a:latin typeface="+mn-lt"/>
                  <a:ea typeface="+mn-ea"/>
                  <a:cs typeface="+mn-cs"/>
                </a:defRPr>
              </a:lvl7pPr>
              <a:lvl8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8pPr>
              <a:lvl9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9pPr>
            </a:lstStyle>
            <a:p>
              <a:r>
                <a:rPr lang="en-US" dirty="0"/>
                <a:t>Stuxnet (2009)	</a:t>
              </a:r>
            </a:p>
            <a:p>
              <a:pPr lvl="1"/>
              <a:r>
                <a:rPr lang="en-US" dirty="0"/>
                <a:t>Stuxnet was a virus aimed at the Industrial Controls Systems (ICS) of a nuclear facility</a:t>
              </a:r>
            </a:p>
            <a:p>
              <a:pPr lvl="1"/>
              <a:r>
                <a:rPr lang="en-US" dirty="0"/>
                <a:t>This hack demonstrated to the world that cyberwarfare was tangible and effective</a:t>
              </a:r>
            </a:p>
            <a:p>
              <a:pPr lvl="1"/>
              <a:r>
                <a:rPr lang="en-US" dirty="0"/>
                <a:t>There were over 5200 IoT attacks to Symantec’s honeypot in 2018</a:t>
              </a:r>
              <a:r>
                <a:rPr lang="en-US" baseline="30000" dirty="0">
                  <a:latin typeface="Open Sans" panose="020B0606030504020204" pitchFamily="34" charset="0"/>
                  <a:ea typeface="Open Sans" panose="020B0606030504020204" pitchFamily="34" charset="0"/>
                  <a:cs typeface="Open Sans" panose="020B0606030504020204" pitchFamily="34" charset="0"/>
                </a:rPr>
                <a:t>2</a:t>
              </a:r>
              <a:r>
                <a:rPr lang="en-US" dirty="0"/>
                <a:t>. Many of these attacks can be used to affect similar ICS devices as the one targeted in Stuxnet</a:t>
              </a:r>
            </a:p>
          </p:txBody>
        </p:sp>
        <p:sp>
          <p:nvSpPr>
            <p:cNvPr id="35" name="Text Placeholder 8">
              <a:extLst>
                <a:ext uri="{FF2B5EF4-FFF2-40B4-BE49-F238E27FC236}">
                  <a16:creationId xmlns:a16="http://schemas.microsoft.com/office/drawing/2014/main" id="{ED695729-C251-4073-92B5-C0F8F39FE018}"/>
                </a:ext>
              </a:extLst>
            </p:cNvPr>
            <p:cNvSpPr txBox="1">
              <a:spLocks/>
            </p:cNvSpPr>
            <p:nvPr/>
          </p:nvSpPr>
          <p:spPr>
            <a:xfrm>
              <a:off x="8952619" y="2110748"/>
              <a:ext cx="2308377" cy="2045412"/>
            </a:xfrm>
            <a:prstGeom prst="rect">
              <a:avLst/>
            </a:prstGeom>
          </p:spPr>
          <p:txBody>
            <a:bodyPr>
              <a:noAutofit/>
            </a:bodyPr>
            <a:lstStyle>
              <a:lvl1pPr marL="0" indent="0" algn="l" defTabSz="914400" rtl="0" eaLnBrk="1" latinLnBrk="0" hangingPunct="1">
                <a:spcBef>
                  <a:spcPts val="0"/>
                </a:spcBef>
                <a:spcAft>
                  <a:spcPts val="1333"/>
                </a:spcAft>
                <a:buSzPct val="100000"/>
                <a:buFontTx/>
                <a:buNone/>
                <a:defRPr sz="1200" b="1" kern="1200">
                  <a:solidFill>
                    <a:schemeClr val="tx1"/>
                  </a:solidFill>
                  <a:latin typeface="+mn-lt"/>
                  <a:ea typeface="+mn-ea"/>
                  <a:cs typeface="+mn-cs"/>
                </a:defRPr>
              </a:lvl1pPr>
              <a:lvl2pPr marL="127000" indent="-127000" algn="l" defTabSz="914400" rtl="0" eaLnBrk="1" latinLnBrk="0" hangingPunct="1">
                <a:spcBef>
                  <a:spcPts val="0"/>
                </a:spcBef>
                <a:spcAft>
                  <a:spcPts val="1333"/>
                </a:spcAft>
                <a:buClrTx/>
                <a:buSzPct val="100000"/>
                <a:buFont typeface="Arial" panose="020B0604020202020204" pitchFamily="34" charset="0"/>
                <a:buChar char="•"/>
                <a:defRPr lang="en-US" sz="1200" b="0" kern="1200">
                  <a:solidFill>
                    <a:schemeClr val="tx1"/>
                  </a:solidFill>
                  <a:latin typeface="+mn-lt"/>
                  <a:ea typeface="+mn-ea"/>
                  <a:cs typeface="+mn-cs"/>
                </a:defRPr>
              </a:lvl2pPr>
              <a:lvl3pPr marL="2794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a:solidFill>
                    <a:schemeClr val="tx1"/>
                  </a:solidFill>
                  <a:latin typeface="+mn-lt"/>
                  <a:ea typeface="+mn-ea"/>
                  <a:cs typeface="+mn-cs"/>
                </a:defRPr>
              </a:lvl3pPr>
              <a:lvl4pPr marL="4318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baseline="0">
                  <a:solidFill>
                    <a:schemeClr val="tx1"/>
                  </a:solidFill>
                  <a:latin typeface="+mn-lt"/>
                  <a:ea typeface="+mn-ea"/>
                  <a:cs typeface="+mn-cs"/>
                </a:defRPr>
              </a:lvl4pPr>
              <a:lvl5pPr marL="584200" indent="-127000" algn="l" defTabSz="798513" rtl="0" eaLnBrk="1" latinLnBrk="0" hangingPunct="1">
                <a:spcBef>
                  <a:spcPts val="0"/>
                </a:spcBef>
                <a:spcAft>
                  <a:spcPts val="1333"/>
                </a:spcAft>
                <a:buClrTx/>
                <a:buSzPct val="100000"/>
                <a:buFont typeface="Arial" panose="020B0604020202020204" pitchFamily="34" charset="0"/>
                <a:buChar char="−"/>
                <a:tabLst/>
                <a:defRPr lang="en-US" sz="1200" kern="1200" baseline="0">
                  <a:solidFill>
                    <a:schemeClr val="tx1"/>
                  </a:solidFill>
                  <a:latin typeface="+mn-lt"/>
                  <a:ea typeface="+mn-ea"/>
                  <a:cs typeface="+mn-cs"/>
                </a:defRPr>
              </a:lvl5pPr>
              <a:lvl6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6pPr>
              <a:lvl7pPr marL="475188" indent="-235194" algn="l" defTabSz="914400" rtl="0" eaLnBrk="1" latinLnBrk="0" hangingPunct="1">
                <a:spcBef>
                  <a:spcPts val="0"/>
                </a:spcBef>
                <a:spcAft>
                  <a:spcPts val="1333"/>
                </a:spcAft>
                <a:buFont typeface="Verdana" panose="020B0604030504040204" pitchFamily="34" charset="0"/>
                <a:buChar char="−"/>
                <a:defRPr sz="1200" kern="1200">
                  <a:solidFill>
                    <a:schemeClr val="tx1"/>
                  </a:solidFill>
                  <a:latin typeface="+mn-lt"/>
                  <a:ea typeface="+mn-ea"/>
                  <a:cs typeface="+mn-cs"/>
                </a:defRPr>
              </a:lvl7pPr>
              <a:lvl8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8pPr>
              <a:lvl9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9pPr>
            </a:lstStyle>
            <a:p>
              <a:r>
                <a:rPr lang="en-US" dirty="0"/>
                <a:t>WannaCry (2017)</a:t>
              </a:r>
              <a:r>
                <a:rPr lang="en-US" baseline="30000" dirty="0">
                  <a:latin typeface="Open Sans" panose="020B0606030504020204" pitchFamily="34" charset="0"/>
                  <a:ea typeface="Open Sans" panose="020B0606030504020204" pitchFamily="34" charset="0"/>
                  <a:cs typeface="Open Sans" panose="020B0606030504020204" pitchFamily="34" charset="0"/>
                </a:rPr>
                <a:t> 4</a:t>
              </a:r>
              <a:endParaRPr lang="en-US" dirty="0"/>
            </a:p>
            <a:p>
              <a:pPr lvl="1"/>
              <a:r>
                <a:rPr lang="en-US" dirty="0"/>
                <a:t>Ransomware that infected over 200,000 devices in more than 150 nations</a:t>
              </a:r>
            </a:p>
            <a:p>
              <a:pPr lvl="1"/>
              <a:r>
                <a:rPr lang="en-US" dirty="0"/>
                <a:t>First, large scale cyber-attack that affected healthcare industry directly </a:t>
              </a:r>
            </a:p>
            <a:p>
              <a:pPr lvl="1"/>
              <a:r>
                <a:rPr lang="en-US" dirty="0"/>
                <a:t>Infected tens of thousands of the U.K. National Health Service's hospitals' devices, including MRI scanners</a:t>
              </a:r>
            </a:p>
          </p:txBody>
        </p:sp>
        <p:sp>
          <p:nvSpPr>
            <p:cNvPr id="36" name="Text Placeholder 8">
              <a:extLst>
                <a:ext uri="{FF2B5EF4-FFF2-40B4-BE49-F238E27FC236}">
                  <a16:creationId xmlns:a16="http://schemas.microsoft.com/office/drawing/2014/main" id="{B18B568E-EA9A-48BA-ABF5-442089468D24}"/>
                </a:ext>
              </a:extLst>
            </p:cNvPr>
            <p:cNvSpPr txBox="1">
              <a:spLocks/>
            </p:cNvSpPr>
            <p:nvPr/>
          </p:nvSpPr>
          <p:spPr>
            <a:xfrm>
              <a:off x="5274470" y="2122108"/>
              <a:ext cx="2486292" cy="3391738"/>
            </a:xfrm>
            <a:prstGeom prst="rect">
              <a:avLst/>
            </a:prstGeom>
          </p:spPr>
          <p:txBody>
            <a:bodyPr>
              <a:noAutofit/>
            </a:bodyPr>
            <a:lstStyle>
              <a:lvl1pPr marL="0" indent="0" algn="l" defTabSz="914400" rtl="0" eaLnBrk="1" latinLnBrk="0" hangingPunct="1">
                <a:spcBef>
                  <a:spcPts val="0"/>
                </a:spcBef>
                <a:spcAft>
                  <a:spcPts val="1333"/>
                </a:spcAft>
                <a:buSzPct val="100000"/>
                <a:buFontTx/>
                <a:buNone/>
                <a:defRPr sz="1200" b="1" kern="1200">
                  <a:solidFill>
                    <a:schemeClr val="tx1"/>
                  </a:solidFill>
                  <a:latin typeface="+mn-lt"/>
                  <a:ea typeface="+mn-ea"/>
                  <a:cs typeface="+mn-cs"/>
                </a:defRPr>
              </a:lvl1pPr>
              <a:lvl2pPr marL="127000" indent="-127000" algn="l" defTabSz="914400" rtl="0" eaLnBrk="1" latinLnBrk="0" hangingPunct="1">
                <a:spcBef>
                  <a:spcPts val="0"/>
                </a:spcBef>
                <a:spcAft>
                  <a:spcPts val="1333"/>
                </a:spcAft>
                <a:buClrTx/>
                <a:buSzPct val="100000"/>
                <a:buFont typeface="Arial" panose="020B0604020202020204" pitchFamily="34" charset="0"/>
                <a:buChar char="•"/>
                <a:defRPr lang="en-US" sz="1200" b="0" kern="1200">
                  <a:solidFill>
                    <a:schemeClr val="tx1"/>
                  </a:solidFill>
                  <a:latin typeface="+mn-lt"/>
                  <a:ea typeface="+mn-ea"/>
                  <a:cs typeface="+mn-cs"/>
                </a:defRPr>
              </a:lvl2pPr>
              <a:lvl3pPr marL="2794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a:solidFill>
                    <a:schemeClr val="tx1"/>
                  </a:solidFill>
                  <a:latin typeface="+mn-lt"/>
                  <a:ea typeface="+mn-ea"/>
                  <a:cs typeface="+mn-cs"/>
                </a:defRPr>
              </a:lvl3pPr>
              <a:lvl4pPr marL="431800" indent="-127000" algn="l" defTabSz="914400" rtl="0" eaLnBrk="1" latinLnBrk="0" hangingPunct="1">
                <a:spcBef>
                  <a:spcPts val="0"/>
                </a:spcBef>
                <a:spcAft>
                  <a:spcPts val="1333"/>
                </a:spcAft>
                <a:buClrTx/>
                <a:buSzPct val="100000"/>
                <a:buFont typeface="Arial" panose="020B0604020202020204" pitchFamily="34" charset="0"/>
                <a:buChar char="◦"/>
                <a:defRPr lang="en-US" sz="1200" kern="1200" baseline="0">
                  <a:solidFill>
                    <a:schemeClr val="tx1"/>
                  </a:solidFill>
                  <a:latin typeface="+mn-lt"/>
                  <a:ea typeface="+mn-ea"/>
                  <a:cs typeface="+mn-cs"/>
                </a:defRPr>
              </a:lvl4pPr>
              <a:lvl5pPr marL="584200" indent="-127000" algn="l" defTabSz="798513" rtl="0" eaLnBrk="1" latinLnBrk="0" hangingPunct="1">
                <a:spcBef>
                  <a:spcPts val="0"/>
                </a:spcBef>
                <a:spcAft>
                  <a:spcPts val="1333"/>
                </a:spcAft>
                <a:buClrTx/>
                <a:buSzPct val="100000"/>
                <a:buFont typeface="Arial" panose="020B0604020202020204" pitchFamily="34" charset="0"/>
                <a:buChar char="−"/>
                <a:tabLst/>
                <a:defRPr lang="en-US" sz="1200" kern="1200" baseline="0">
                  <a:solidFill>
                    <a:schemeClr val="tx1"/>
                  </a:solidFill>
                  <a:latin typeface="+mn-lt"/>
                  <a:ea typeface="+mn-ea"/>
                  <a:cs typeface="+mn-cs"/>
                </a:defRPr>
              </a:lvl5pPr>
              <a:lvl6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6pPr>
              <a:lvl7pPr marL="475188" indent="-235194" algn="l" defTabSz="914400" rtl="0" eaLnBrk="1" latinLnBrk="0" hangingPunct="1">
                <a:spcBef>
                  <a:spcPts val="0"/>
                </a:spcBef>
                <a:spcAft>
                  <a:spcPts val="1333"/>
                </a:spcAft>
                <a:buFont typeface="Verdana" panose="020B0604030504040204" pitchFamily="34" charset="0"/>
                <a:buChar char="−"/>
                <a:defRPr sz="1200" kern="1200">
                  <a:solidFill>
                    <a:schemeClr val="tx1"/>
                  </a:solidFill>
                  <a:latin typeface="+mn-lt"/>
                  <a:ea typeface="+mn-ea"/>
                  <a:cs typeface="+mn-cs"/>
                </a:defRPr>
              </a:lvl7pPr>
              <a:lvl8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8pPr>
              <a:lvl9pPr marL="475188" indent="-235194" algn="l" defTabSz="914400" rtl="0" eaLnBrk="1" latinLnBrk="0" hangingPunct="1">
                <a:spcBef>
                  <a:spcPts val="0"/>
                </a:spcBef>
                <a:spcAft>
                  <a:spcPts val="1333"/>
                </a:spcAft>
                <a:buFont typeface="Verdana" panose="020B0604030504040204" pitchFamily="34" charset="0"/>
                <a:buChar char="−"/>
                <a:defRPr sz="1200" kern="1200" baseline="0">
                  <a:solidFill>
                    <a:schemeClr val="tx1"/>
                  </a:solidFill>
                  <a:latin typeface="+mn-lt"/>
                  <a:ea typeface="+mn-ea"/>
                  <a:cs typeface="+mn-cs"/>
                </a:defRPr>
              </a:lvl9pPr>
            </a:lstStyle>
            <a:p>
              <a:r>
                <a:rPr lang="en-US" dirty="0"/>
                <a:t>Mirai Botnet (2016)</a:t>
              </a:r>
              <a:r>
                <a:rPr lang="en-US" baseline="30000" dirty="0">
                  <a:latin typeface="Open Sans" panose="020B0606030504020204" pitchFamily="34" charset="0"/>
                  <a:ea typeface="Open Sans" panose="020B0606030504020204" pitchFamily="34" charset="0"/>
                  <a:cs typeface="Open Sans" panose="020B0606030504020204" pitchFamily="34" charset="0"/>
                </a:rPr>
                <a:t> 3</a:t>
              </a:r>
              <a:endParaRPr lang="en-US" dirty="0"/>
            </a:p>
            <a:p>
              <a:pPr lvl="1"/>
              <a:r>
                <a:rPr lang="en-US" dirty="0"/>
                <a:t>Massive Internet Distributed Denial of Service attack </a:t>
              </a:r>
            </a:p>
            <a:p>
              <a:pPr lvl="1"/>
              <a:r>
                <a:rPr lang="en-US" dirty="0"/>
                <a:t>Caused outages across large parts of the internet</a:t>
              </a:r>
            </a:p>
            <a:p>
              <a:pPr lvl="1"/>
              <a:r>
                <a:rPr lang="en-US" dirty="0"/>
                <a:t>Launched with the help of hacked IoT devices such as CCTV digital video recorders</a:t>
              </a:r>
            </a:p>
          </p:txBody>
        </p:sp>
      </p:grpSp>
    </p:spTree>
    <p:extLst>
      <p:ext uri="{BB962C8B-B14F-4D97-AF65-F5344CB8AC3E}">
        <p14:creationId xmlns:p14="http://schemas.microsoft.com/office/powerpoint/2010/main" val="62904702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7FBE8-24C9-4AD3-B672-DD14E6D3D9DE}"/>
              </a:ext>
            </a:extLst>
          </p:cNvPr>
          <p:cNvSpPr>
            <a:spLocks noGrp="1"/>
          </p:cNvSpPr>
          <p:nvPr>
            <p:ph type="title"/>
          </p:nvPr>
        </p:nvSpPr>
        <p:spPr/>
        <p:txBody>
          <a:bodyPr/>
          <a:lstStyle/>
          <a:p>
            <a:r>
              <a:rPr lang="en-US" dirty="0"/>
              <a:t>Deloitte’s Capabilities</a:t>
            </a:r>
          </a:p>
        </p:txBody>
      </p:sp>
    </p:spTree>
    <p:extLst>
      <p:ext uri="{BB962C8B-B14F-4D97-AF65-F5344CB8AC3E}">
        <p14:creationId xmlns:p14="http://schemas.microsoft.com/office/powerpoint/2010/main" val="211321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0" name="Picture 8" descr="Image result for aws">
            <a:extLst>
              <a:ext uri="{FF2B5EF4-FFF2-40B4-BE49-F238E27FC236}">
                <a16:creationId xmlns:a16="http://schemas.microsoft.com/office/drawing/2014/main" id="{FF3B1FB5-EFF7-4D8B-8209-4A9E163CF74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19699" y="480768"/>
            <a:ext cx="1344360" cy="81649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Image result for gcp">
            <a:extLst>
              <a:ext uri="{FF2B5EF4-FFF2-40B4-BE49-F238E27FC236}">
                <a16:creationId xmlns:a16="http://schemas.microsoft.com/office/drawing/2014/main" id="{A3E16D26-FD75-4375-A2F6-CA8B1A0DD74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588891" y="486729"/>
            <a:ext cx="1215745" cy="907756"/>
          </a:xfrm>
          <a:prstGeom prst="rect">
            <a:avLst/>
          </a:prstGeom>
          <a:solidFill>
            <a:schemeClr val="bg1"/>
          </a:solidFill>
        </p:spPr>
      </p:pic>
      <p:sp>
        <p:nvSpPr>
          <p:cNvPr id="23" name="Rectangle: Rounded Corners 22">
            <a:extLst>
              <a:ext uri="{FF2B5EF4-FFF2-40B4-BE49-F238E27FC236}">
                <a16:creationId xmlns:a16="http://schemas.microsoft.com/office/drawing/2014/main" id="{3C899CDF-E296-4899-A637-CA7744686338}"/>
              </a:ext>
            </a:extLst>
          </p:cNvPr>
          <p:cNvSpPr/>
          <p:nvPr/>
        </p:nvSpPr>
        <p:spPr bwMode="gray">
          <a:xfrm>
            <a:off x="94133" y="1599971"/>
            <a:ext cx="3821456" cy="790017"/>
          </a:xfrm>
          <a:prstGeom prst="roundRect">
            <a:avLst/>
          </a:prstGeom>
          <a:noFill/>
          <a:ln w="28575" algn="ctr">
            <a:solidFill>
              <a:srgbClr val="86BC25"/>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051" dirty="0">
              <a:latin typeface="Open Sans" panose="020B0606030504020204" pitchFamily="34" charset="0"/>
              <a:ea typeface="Open Sans" panose="020B0606030504020204" pitchFamily="34" charset="0"/>
              <a:cs typeface="Open Sans" panose="020B0606030504020204" pitchFamily="34" charset="0"/>
            </a:endParaRPr>
          </a:p>
          <a:p>
            <a:pPr algn="ctr">
              <a:lnSpc>
                <a:spcPct val="106000"/>
              </a:lnSpc>
              <a:buFont typeface="Wingdings 2" pitchFamily="18" charset="2"/>
              <a:buNone/>
            </a:pPr>
            <a:r>
              <a:rPr lang="en-US" sz="1051" dirty="0">
                <a:latin typeface="Open Sans" panose="020B0606030504020204" pitchFamily="34" charset="0"/>
                <a:ea typeface="Open Sans" panose="020B0606030504020204" pitchFamily="34" charset="0"/>
                <a:cs typeface="Open Sans" panose="020B0606030504020204" pitchFamily="34" charset="0"/>
              </a:rPr>
              <a:t>Offer a wide breadth of security capabilities with the aim to prevent cyber attacks by implementing preventative security controls around IoT devices</a:t>
            </a:r>
          </a:p>
        </p:txBody>
      </p:sp>
      <p:grpSp>
        <p:nvGrpSpPr>
          <p:cNvPr id="4" name="Group 3">
            <a:extLst>
              <a:ext uri="{FF2B5EF4-FFF2-40B4-BE49-F238E27FC236}">
                <a16:creationId xmlns:a16="http://schemas.microsoft.com/office/drawing/2014/main" id="{235BDBB9-8FDA-4D6B-AF70-D4043C1C6169}"/>
              </a:ext>
            </a:extLst>
          </p:cNvPr>
          <p:cNvGrpSpPr>
            <a:grpSpLocks noChangeAspect="1"/>
          </p:cNvGrpSpPr>
          <p:nvPr/>
        </p:nvGrpSpPr>
        <p:grpSpPr>
          <a:xfrm>
            <a:off x="293623" y="145888"/>
            <a:ext cx="1007341" cy="191504"/>
            <a:chOff x="398463" y="404813"/>
            <a:chExt cx="1627187" cy="307976"/>
          </a:xfrm>
          <a:solidFill>
            <a:schemeClr val="tx1"/>
          </a:solidFill>
        </p:grpSpPr>
        <p:sp>
          <p:nvSpPr>
            <p:cNvPr id="5" name="Oval 5">
              <a:extLst>
                <a:ext uri="{FF2B5EF4-FFF2-40B4-BE49-F238E27FC236}">
                  <a16:creationId xmlns:a16="http://schemas.microsoft.com/office/drawing/2014/main" id="{2A07B920-ABCB-4E83-84E5-5B29D04B7A0B}"/>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Freeform 6">
              <a:extLst>
                <a:ext uri="{FF2B5EF4-FFF2-40B4-BE49-F238E27FC236}">
                  <a16:creationId xmlns:a16="http://schemas.microsoft.com/office/drawing/2014/main" id="{97290424-48AE-4885-9219-EA50396C1E7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7">
              <a:extLst>
                <a:ext uri="{FF2B5EF4-FFF2-40B4-BE49-F238E27FC236}">
                  <a16:creationId xmlns:a16="http://schemas.microsoft.com/office/drawing/2014/main" id="{0B4B69D0-FE50-4CDC-8F4A-3FCFAD4455F0}"/>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Freeform 8">
              <a:extLst>
                <a:ext uri="{FF2B5EF4-FFF2-40B4-BE49-F238E27FC236}">
                  <a16:creationId xmlns:a16="http://schemas.microsoft.com/office/drawing/2014/main" id="{ED642C77-AF39-41EA-920C-8B54B8A49CF8}"/>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Rectangle 9">
              <a:extLst>
                <a:ext uri="{FF2B5EF4-FFF2-40B4-BE49-F238E27FC236}">
                  <a16:creationId xmlns:a16="http://schemas.microsoft.com/office/drawing/2014/main" id="{E6B6572F-10D5-44FD-A632-E0FA07269B6B}"/>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Rectangle 10">
              <a:extLst>
                <a:ext uri="{FF2B5EF4-FFF2-40B4-BE49-F238E27FC236}">
                  <a16:creationId xmlns:a16="http://schemas.microsoft.com/office/drawing/2014/main" id="{F4EF5528-5BC7-49BD-B893-225C4BD5E7D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11">
              <a:extLst>
                <a:ext uri="{FF2B5EF4-FFF2-40B4-BE49-F238E27FC236}">
                  <a16:creationId xmlns:a16="http://schemas.microsoft.com/office/drawing/2014/main" id="{EE400445-2FA2-497A-9585-828E21863C55}"/>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Freeform 12">
              <a:extLst>
                <a:ext uri="{FF2B5EF4-FFF2-40B4-BE49-F238E27FC236}">
                  <a16:creationId xmlns:a16="http://schemas.microsoft.com/office/drawing/2014/main" id="{771934FA-FD9C-4E9F-8D42-73F9B409293E}"/>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Freeform 13">
              <a:extLst>
                <a:ext uri="{FF2B5EF4-FFF2-40B4-BE49-F238E27FC236}">
                  <a16:creationId xmlns:a16="http://schemas.microsoft.com/office/drawing/2014/main" id="{B5EAF9C6-1CC2-4BA5-BB55-53113C5204C7}"/>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Freeform 14">
              <a:extLst>
                <a:ext uri="{FF2B5EF4-FFF2-40B4-BE49-F238E27FC236}">
                  <a16:creationId xmlns:a16="http://schemas.microsoft.com/office/drawing/2014/main" id="{47FBBF30-EB02-457C-A043-77578145DA4F}"/>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15" name="Title 2">
            <a:extLst>
              <a:ext uri="{FF2B5EF4-FFF2-40B4-BE49-F238E27FC236}">
                <a16:creationId xmlns:a16="http://schemas.microsoft.com/office/drawing/2014/main" id="{15DA3108-F7CD-4F4D-9ADC-5088CFEDAC16}"/>
              </a:ext>
            </a:extLst>
          </p:cNvPr>
          <p:cNvSpPr txBox="1">
            <a:spLocks/>
          </p:cNvSpPr>
          <p:nvPr/>
        </p:nvSpPr>
        <p:spPr bwMode="gray">
          <a:xfrm>
            <a:off x="482184" y="144699"/>
            <a:ext cx="11227633" cy="339253"/>
          </a:xfrm>
          <a:prstGeom prst="rect">
            <a:avLst/>
          </a:prstGeom>
        </p:spPr>
        <p:txBody>
          <a:bodyPr vert="horz" lIns="0" tIns="0" rIns="0" bIns="0" rtlCol="0" anchor="t" anchorCtr="0">
            <a:noAutofit/>
          </a:bodyPr>
          <a:lstStyle>
            <a:lvl1pPr algn="l" defTabSz="1219170" rtl="0" eaLnBrk="1" latinLnBrk="0" hangingPunct="1">
              <a:lnSpc>
                <a:spcPct val="90000"/>
              </a:lnSpc>
              <a:spcBef>
                <a:spcPct val="0"/>
              </a:spcBef>
              <a:buNone/>
              <a:defRPr sz="2800" kern="1200">
                <a:solidFill>
                  <a:schemeClr val="tx1"/>
                </a:solidFill>
                <a:latin typeface="+mj-lt"/>
                <a:ea typeface="+mj-ea"/>
                <a:cs typeface="+mj-cs"/>
              </a:defRPr>
            </a:lvl1pPr>
          </a:lstStyle>
          <a:p>
            <a:pPr algn="ctr" defTabSz="915353">
              <a:defRPr/>
            </a:pPr>
            <a:r>
              <a:rPr lang="en-US" sz="2102" b="1"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Deloitte’s Cloud &amp; IoT Cybersecurity and Privacy Offering</a:t>
            </a:r>
          </a:p>
        </p:txBody>
      </p:sp>
      <p:sp>
        <p:nvSpPr>
          <p:cNvPr id="217" name="TextBox 216">
            <a:extLst>
              <a:ext uri="{FF2B5EF4-FFF2-40B4-BE49-F238E27FC236}">
                <a16:creationId xmlns:a16="http://schemas.microsoft.com/office/drawing/2014/main" id="{78447322-D2ED-48CB-8516-389B2804998B}"/>
              </a:ext>
            </a:extLst>
          </p:cNvPr>
          <p:cNvSpPr txBox="1"/>
          <p:nvPr/>
        </p:nvSpPr>
        <p:spPr>
          <a:xfrm>
            <a:off x="30486" y="4900691"/>
            <a:ext cx="774580" cy="238077"/>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Cyber Risk</a:t>
            </a:r>
            <a:br>
              <a:rPr lang="en-US" sz="601" kern="0" dirty="0">
                <a:latin typeface="Open Sans" panose="020B0606030504020204" pitchFamily="34" charset="0"/>
                <a:ea typeface="Open Sans" panose="020B0606030504020204" pitchFamily="34" charset="0"/>
                <a:cs typeface="Open Sans" panose="020B0606030504020204" pitchFamily="34" charset="0"/>
              </a:rPr>
            </a:br>
            <a:r>
              <a:rPr lang="en-US" sz="601" kern="0" dirty="0">
                <a:latin typeface="Open Sans" panose="020B0606030504020204" pitchFamily="34" charset="0"/>
                <a:ea typeface="Open Sans" panose="020B0606030504020204" pitchFamily="34" charset="0"/>
                <a:cs typeface="Open Sans" panose="020B0606030504020204" pitchFamily="34" charset="0"/>
              </a:rPr>
              <a:t>Domains</a:t>
            </a:r>
          </a:p>
        </p:txBody>
      </p:sp>
      <p:sp>
        <p:nvSpPr>
          <p:cNvPr id="218" name="Rectangle 217">
            <a:extLst>
              <a:ext uri="{FF2B5EF4-FFF2-40B4-BE49-F238E27FC236}">
                <a16:creationId xmlns:a16="http://schemas.microsoft.com/office/drawing/2014/main" id="{B62CB9F7-9D5C-4EB9-847F-C4CC8659C316}"/>
              </a:ext>
            </a:extLst>
          </p:cNvPr>
          <p:cNvSpPr/>
          <p:nvPr/>
        </p:nvSpPr>
        <p:spPr bwMode="auto">
          <a:xfrm>
            <a:off x="1099542" y="3493829"/>
            <a:ext cx="1050368" cy="27325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Governance &amp; </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Oversight</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19" name="Rectangle 218">
            <a:extLst>
              <a:ext uri="{FF2B5EF4-FFF2-40B4-BE49-F238E27FC236}">
                <a16:creationId xmlns:a16="http://schemas.microsoft.com/office/drawing/2014/main" id="{390CD4A2-06AB-4EA2-9F5F-1DF36E0269BB}"/>
              </a:ext>
            </a:extLst>
          </p:cNvPr>
          <p:cNvSpPr/>
          <p:nvPr/>
        </p:nvSpPr>
        <p:spPr bwMode="auto">
          <a:xfrm>
            <a:off x="2322866" y="3493829"/>
            <a:ext cx="1050368" cy="27325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Policies &amp;</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Standards</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0" name="Rectangle 219">
            <a:extLst>
              <a:ext uri="{FF2B5EF4-FFF2-40B4-BE49-F238E27FC236}">
                <a16:creationId xmlns:a16="http://schemas.microsoft.com/office/drawing/2014/main" id="{FD2B81A3-DAD5-4D52-95E5-5D6F458C3658}"/>
              </a:ext>
            </a:extLst>
          </p:cNvPr>
          <p:cNvSpPr/>
          <p:nvPr/>
        </p:nvSpPr>
        <p:spPr bwMode="auto">
          <a:xfrm>
            <a:off x="5992835" y="3493828"/>
            <a:ext cx="1058742" cy="281012"/>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Risk Metrics &amp; </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Dashboard</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1" name="Rectangle 220">
            <a:extLst>
              <a:ext uri="{FF2B5EF4-FFF2-40B4-BE49-F238E27FC236}">
                <a16:creationId xmlns:a16="http://schemas.microsoft.com/office/drawing/2014/main" id="{78B6A065-EDD0-4F5E-B1C1-8BB740ADEE54}"/>
              </a:ext>
            </a:extLst>
          </p:cNvPr>
          <p:cNvSpPr/>
          <p:nvPr/>
        </p:nvSpPr>
        <p:spPr bwMode="auto">
          <a:xfrm>
            <a:off x="3546190" y="3493829"/>
            <a:ext cx="1050368" cy="27325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Management</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 Processes</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2" name="Rectangle 221">
            <a:extLst>
              <a:ext uri="{FF2B5EF4-FFF2-40B4-BE49-F238E27FC236}">
                <a16:creationId xmlns:a16="http://schemas.microsoft.com/office/drawing/2014/main" id="{9AABFAAB-55BF-42CF-BE25-09E1E60051AE}"/>
              </a:ext>
            </a:extLst>
          </p:cNvPr>
          <p:cNvSpPr/>
          <p:nvPr/>
        </p:nvSpPr>
        <p:spPr bwMode="auto">
          <a:xfrm>
            <a:off x="4769513" y="3493829"/>
            <a:ext cx="1050368" cy="27325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Tools &amp;</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Technology</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50" name="Group 49">
            <a:extLst>
              <a:ext uri="{FF2B5EF4-FFF2-40B4-BE49-F238E27FC236}">
                <a16:creationId xmlns:a16="http://schemas.microsoft.com/office/drawing/2014/main" id="{1A243FB6-C655-4C26-81A1-DEB00891B30A}"/>
              </a:ext>
            </a:extLst>
          </p:cNvPr>
          <p:cNvGrpSpPr/>
          <p:nvPr/>
        </p:nvGrpSpPr>
        <p:grpSpPr>
          <a:xfrm>
            <a:off x="118701" y="3116191"/>
            <a:ext cx="808712" cy="274606"/>
            <a:chOff x="150989" y="4150593"/>
            <a:chExt cx="1077159" cy="365760"/>
          </a:xfrm>
        </p:grpSpPr>
        <p:sp>
          <p:nvSpPr>
            <p:cNvPr id="216" name="TextBox 215">
              <a:extLst>
                <a:ext uri="{FF2B5EF4-FFF2-40B4-BE49-F238E27FC236}">
                  <a16:creationId xmlns:a16="http://schemas.microsoft.com/office/drawing/2014/main" id="{B6D406D4-060E-4D2B-8BC3-85BE77B981AA}"/>
                </a:ext>
              </a:extLst>
            </p:cNvPr>
            <p:cNvSpPr txBox="1"/>
            <p:nvPr/>
          </p:nvSpPr>
          <p:spPr>
            <a:xfrm>
              <a:off x="150989" y="4182942"/>
              <a:ext cx="943051" cy="314258"/>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Organization and Leadership</a:t>
              </a:r>
            </a:p>
          </p:txBody>
        </p:sp>
        <p:cxnSp>
          <p:nvCxnSpPr>
            <p:cNvPr id="223" name="Straight Connector 222">
              <a:extLst>
                <a:ext uri="{FF2B5EF4-FFF2-40B4-BE49-F238E27FC236}">
                  <a16:creationId xmlns:a16="http://schemas.microsoft.com/office/drawing/2014/main" id="{859AE6F1-AEDD-4466-8EC4-D1D2329376B0}"/>
                </a:ext>
              </a:extLst>
            </p:cNvPr>
            <p:cNvCxnSpPr>
              <a:cxnSpLocks/>
            </p:cNvCxnSpPr>
            <p:nvPr/>
          </p:nvCxnSpPr>
          <p:spPr>
            <a:xfrm flipV="1">
              <a:off x="1228148" y="4150593"/>
              <a:ext cx="0" cy="365760"/>
            </a:xfrm>
            <a:prstGeom prst="line">
              <a:avLst/>
            </a:prstGeom>
            <a:noFill/>
            <a:ln w="19050" cap="flat" cmpd="sng" algn="ctr">
              <a:solidFill>
                <a:schemeClr val="accent5"/>
              </a:solidFill>
              <a:prstDash val="solid"/>
            </a:ln>
            <a:effectLst/>
          </p:spPr>
        </p:cxnSp>
      </p:grpSp>
      <p:cxnSp>
        <p:nvCxnSpPr>
          <p:cNvPr id="224" name="Straight Connector 223">
            <a:extLst>
              <a:ext uri="{FF2B5EF4-FFF2-40B4-BE49-F238E27FC236}">
                <a16:creationId xmlns:a16="http://schemas.microsoft.com/office/drawing/2014/main" id="{C2D975F4-0ACC-4260-9E67-2AE2C9B26B51}"/>
              </a:ext>
            </a:extLst>
          </p:cNvPr>
          <p:cNvCxnSpPr>
            <a:cxnSpLocks/>
          </p:cNvCxnSpPr>
          <p:nvPr/>
        </p:nvCxnSpPr>
        <p:spPr>
          <a:xfrm flipV="1">
            <a:off x="927413" y="4449226"/>
            <a:ext cx="0" cy="1235727"/>
          </a:xfrm>
          <a:prstGeom prst="line">
            <a:avLst/>
          </a:prstGeom>
          <a:noFill/>
          <a:ln w="19050" cap="flat" cmpd="sng" algn="ctr">
            <a:solidFill>
              <a:schemeClr val="accent5"/>
            </a:solidFill>
            <a:prstDash val="solid"/>
          </a:ln>
          <a:effectLst/>
        </p:spPr>
      </p:cxnSp>
      <p:grpSp>
        <p:nvGrpSpPr>
          <p:cNvPr id="57" name="Group 56">
            <a:extLst>
              <a:ext uri="{FF2B5EF4-FFF2-40B4-BE49-F238E27FC236}">
                <a16:creationId xmlns:a16="http://schemas.microsoft.com/office/drawing/2014/main" id="{AB30B155-C822-459D-8FC5-B30BDC527849}"/>
              </a:ext>
            </a:extLst>
          </p:cNvPr>
          <p:cNvGrpSpPr/>
          <p:nvPr/>
        </p:nvGrpSpPr>
        <p:grpSpPr>
          <a:xfrm>
            <a:off x="118701" y="3434227"/>
            <a:ext cx="808712" cy="274606"/>
            <a:chOff x="157839" y="4577297"/>
            <a:chExt cx="1077159" cy="365760"/>
          </a:xfrm>
        </p:grpSpPr>
        <p:sp>
          <p:nvSpPr>
            <p:cNvPr id="225" name="TextBox 224">
              <a:extLst>
                <a:ext uri="{FF2B5EF4-FFF2-40B4-BE49-F238E27FC236}">
                  <a16:creationId xmlns:a16="http://schemas.microsoft.com/office/drawing/2014/main" id="{583906F0-7E1B-48D1-A00D-B636461728D6}"/>
                </a:ext>
              </a:extLst>
            </p:cNvPr>
            <p:cNvSpPr txBox="1"/>
            <p:nvPr/>
          </p:nvSpPr>
          <p:spPr>
            <a:xfrm>
              <a:off x="157839" y="4590792"/>
              <a:ext cx="943051" cy="314258"/>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Operating</a:t>
              </a:r>
              <a:br>
                <a:rPr lang="en-US" sz="601" kern="0" dirty="0">
                  <a:latin typeface="Open Sans" panose="020B0606030504020204" pitchFamily="34" charset="0"/>
                  <a:ea typeface="Open Sans" panose="020B0606030504020204" pitchFamily="34" charset="0"/>
                  <a:cs typeface="Open Sans" panose="020B0606030504020204" pitchFamily="34" charset="0"/>
                </a:rPr>
              </a:br>
              <a:r>
                <a:rPr lang="en-US" sz="601" kern="0" dirty="0">
                  <a:latin typeface="Open Sans" panose="020B0606030504020204" pitchFamily="34" charset="0"/>
                  <a:ea typeface="Open Sans" panose="020B0606030504020204" pitchFamily="34" charset="0"/>
                  <a:cs typeface="Open Sans" panose="020B0606030504020204" pitchFamily="34" charset="0"/>
                </a:rPr>
                <a:t>Model</a:t>
              </a:r>
              <a:br>
                <a:rPr lang="en-US" sz="601" kern="0" dirty="0">
                  <a:latin typeface="Open Sans" panose="020B0606030504020204" pitchFamily="34" charset="0"/>
                  <a:ea typeface="Open Sans" panose="020B0606030504020204" pitchFamily="34" charset="0"/>
                  <a:cs typeface="Open Sans" panose="020B0606030504020204" pitchFamily="34" charset="0"/>
                </a:rPr>
              </a:br>
              <a:r>
                <a:rPr lang="en-US" sz="601" kern="0" dirty="0">
                  <a:latin typeface="Open Sans" panose="020B0606030504020204" pitchFamily="34" charset="0"/>
                  <a:ea typeface="Open Sans" panose="020B0606030504020204" pitchFamily="34" charset="0"/>
                  <a:cs typeface="Open Sans" panose="020B0606030504020204" pitchFamily="34" charset="0"/>
                </a:rPr>
                <a:t>Components</a:t>
              </a:r>
            </a:p>
          </p:txBody>
        </p:sp>
        <p:cxnSp>
          <p:nvCxnSpPr>
            <p:cNvPr id="226" name="Straight Connector 225">
              <a:extLst>
                <a:ext uri="{FF2B5EF4-FFF2-40B4-BE49-F238E27FC236}">
                  <a16:creationId xmlns:a16="http://schemas.microsoft.com/office/drawing/2014/main" id="{BEA0827F-2A65-40F7-96F4-EDFD350AF9AE}"/>
                </a:ext>
              </a:extLst>
            </p:cNvPr>
            <p:cNvCxnSpPr>
              <a:cxnSpLocks/>
            </p:cNvCxnSpPr>
            <p:nvPr/>
          </p:nvCxnSpPr>
          <p:spPr>
            <a:xfrm flipV="1">
              <a:off x="1234998" y="4577297"/>
              <a:ext cx="0" cy="365760"/>
            </a:xfrm>
            <a:prstGeom prst="line">
              <a:avLst/>
            </a:prstGeom>
            <a:noFill/>
            <a:ln w="19050" cap="flat" cmpd="sng" algn="ctr">
              <a:solidFill>
                <a:schemeClr val="accent5"/>
              </a:solidFill>
              <a:prstDash val="solid"/>
            </a:ln>
            <a:effectLst/>
          </p:spPr>
        </p:cxnSp>
      </p:grpSp>
      <p:grpSp>
        <p:nvGrpSpPr>
          <p:cNvPr id="143" name="Group 142">
            <a:extLst>
              <a:ext uri="{FF2B5EF4-FFF2-40B4-BE49-F238E27FC236}">
                <a16:creationId xmlns:a16="http://schemas.microsoft.com/office/drawing/2014/main" id="{A73935EE-852D-4FE8-ABEB-DDE01D040F5D}"/>
              </a:ext>
            </a:extLst>
          </p:cNvPr>
          <p:cNvGrpSpPr/>
          <p:nvPr/>
        </p:nvGrpSpPr>
        <p:grpSpPr>
          <a:xfrm>
            <a:off x="1099542" y="3088961"/>
            <a:ext cx="5954193" cy="325711"/>
            <a:chOff x="1464265" y="4038124"/>
            <a:chExt cx="7930654" cy="433829"/>
          </a:xfrm>
        </p:grpSpPr>
        <p:sp>
          <p:nvSpPr>
            <p:cNvPr id="227" name="Rectangle 226">
              <a:extLst>
                <a:ext uri="{FF2B5EF4-FFF2-40B4-BE49-F238E27FC236}">
                  <a16:creationId xmlns:a16="http://schemas.microsoft.com/office/drawing/2014/main" id="{241F0257-2E64-47C9-893E-E32C89E6D959}"/>
                </a:ext>
              </a:extLst>
            </p:cNvPr>
            <p:cNvSpPr/>
            <p:nvPr/>
          </p:nvSpPr>
          <p:spPr bwMode="auto">
            <a:xfrm>
              <a:off x="2468410" y="4047242"/>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Cloud Center of Excellence</a:t>
              </a:r>
            </a:p>
            <a:p>
              <a:pPr algn="ctr" defTabSz="764745" fontAlgn="base">
                <a:spcBef>
                  <a:spcPct val="0"/>
                </a:spcBef>
                <a:spcAft>
                  <a:spcPct val="0"/>
                </a:spcAft>
                <a:defRPr/>
              </a:pPr>
              <a:endPar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8" name="Rectangle 227">
              <a:extLst>
                <a:ext uri="{FF2B5EF4-FFF2-40B4-BE49-F238E27FC236}">
                  <a16:creationId xmlns:a16="http://schemas.microsoft.com/office/drawing/2014/main" id="{9A0B708A-57C9-4ED6-A22F-C599CC3E6AA7}"/>
                </a:ext>
              </a:extLst>
            </p:cNvPr>
            <p:cNvSpPr/>
            <p:nvPr/>
          </p:nvSpPr>
          <p:spPr bwMode="auto">
            <a:xfrm>
              <a:off x="3472555" y="4047242"/>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Information </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Security</a:t>
              </a:r>
            </a:p>
          </p:txBody>
        </p:sp>
        <p:sp>
          <p:nvSpPr>
            <p:cNvPr id="229" name="Rectangle 228">
              <a:extLst>
                <a:ext uri="{FF2B5EF4-FFF2-40B4-BE49-F238E27FC236}">
                  <a16:creationId xmlns:a16="http://schemas.microsoft.com/office/drawing/2014/main" id="{EA7580D0-C763-44E1-8F07-F38C07CCC8E3}"/>
                </a:ext>
              </a:extLst>
            </p:cNvPr>
            <p:cNvSpPr/>
            <p:nvPr/>
          </p:nvSpPr>
          <p:spPr bwMode="auto">
            <a:xfrm>
              <a:off x="8467942" y="4038124"/>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endParaRPr lang="en-US" sz="450"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Procurement </a:t>
              </a:r>
            </a:p>
          </p:txBody>
        </p:sp>
        <p:sp>
          <p:nvSpPr>
            <p:cNvPr id="230" name="Rectangle 229">
              <a:extLst>
                <a:ext uri="{FF2B5EF4-FFF2-40B4-BE49-F238E27FC236}">
                  <a16:creationId xmlns:a16="http://schemas.microsoft.com/office/drawing/2014/main" id="{8AF97809-A7CD-44EE-97A9-EA3AA694C0D4}"/>
                </a:ext>
              </a:extLst>
            </p:cNvPr>
            <p:cNvSpPr/>
            <p:nvPr/>
          </p:nvSpPr>
          <p:spPr bwMode="auto">
            <a:xfrm>
              <a:off x="4476700" y="4047242"/>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Application /</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DevOps</a:t>
              </a:r>
            </a:p>
          </p:txBody>
        </p:sp>
        <p:sp>
          <p:nvSpPr>
            <p:cNvPr id="231" name="Rectangle 230">
              <a:extLst>
                <a:ext uri="{FF2B5EF4-FFF2-40B4-BE49-F238E27FC236}">
                  <a16:creationId xmlns:a16="http://schemas.microsoft.com/office/drawing/2014/main" id="{B88AE45C-9E77-4756-A9AE-D784516F5350}"/>
                </a:ext>
              </a:extLst>
            </p:cNvPr>
            <p:cNvSpPr/>
            <p:nvPr/>
          </p:nvSpPr>
          <p:spPr bwMode="auto">
            <a:xfrm>
              <a:off x="6472323" y="4047242"/>
              <a:ext cx="926977"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Legal &amp; </a:t>
              </a: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Compliance</a:t>
              </a:r>
            </a:p>
          </p:txBody>
        </p:sp>
        <p:sp>
          <p:nvSpPr>
            <p:cNvPr id="232" name="Rectangle 231">
              <a:extLst>
                <a:ext uri="{FF2B5EF4-FFF2-40B4-BE49-F238E27FC236}">
                  <a16:creationId xmlns:a16="http://schemas.microsoft.com/office/drawing/2014/main" id="{271E7F5F-C2CB-43F9-BAA4-83CE7C265EF2}"/>
                </a:ext>
              </a:extLst>
            </p:cNvPr>
            <p:cNvSpPr/>
            <p:nvPr/>
          </p:nvSpPr>
          <p:spPr bwMode="auto">
            <a:xfrm>
              <a:off x="1464265" y="4038125"/>
              <a:ext cx="926977" cy="424236"/>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IoT Steering Committee</a:t>
              </a:r>
            </a:p>
          </p:txBody>
        </p:sp>
        <p:sp>
          <p:nvSpPr>
            <p:cNvPr id="233" name="Rectangle 232">
              <a:extLst>
                <a:ext uri="{FF2B5EF4-FFF2-40B4-BE49-F238E27FC236}">
                  <a16:creationId xmlns:a16="http://schemas.microsoft.com/office/drawing/2014/main" id="{D895FFB1-1AE8-42C7-A42D-4AAD2D00E38B}"/>
                </a:ext>
              </a:extLst>
            </p:cNvPr>
            <p:cNvSpPr/>
            <p:nvPr/>
          </p:nvSpPr>
          <p:spPr bwMode="auto">
            <a:xfrm>
              <a:off x="5480845" y="4047716"/>
              <a:ext cx="914310"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Information Technology</a:t>
              </a:r>
            </a:p>
          </p:txBody>
        </p:sp>
        <p:sp>
          <p:nvSpPr>
            <p:cNvPr id="234" name="Rectangle 233">
              <a:extLst>
                <a:ext uri="{FF2B5EF4-FFF2-40B4-BE49-F238E27FC236}">
                  <a16:creationId xmlns:a16="http://schemas.microsoft.com/office/drawing/2014/main" id="{4D042A90-80AA-4AD0-9310-A9460320E56C}"/>
                </a:ext>
              </a:extLst>
            </p:cNvPr>
            <p:cNvSpPr/>
            <p:nvPr/>
          </p:nvSpPr>
          <p:spPr bwMode="auto">
            <a:xfrm>
              <a:off x="7476468" y="4047716"/>
              <a:ext cx="914309" cy="424237"/>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endParaRPr lang="en-US" sz="375" kern="0" dirty="0">
                <a:solidFill>
                  <a:prstClr val="black"/>
                </a:solidFill>
                <a:latin typeface="Open Sans" panose="020B0606030504020204" pitchFamily="34" charset="0"/>
                <a:ea typeface="Open Sans" panose="020B0606030504020204" pitchFamily="34" charset="0"/>
                <a:cs typeface="Open Sans" panose="020B0606030504020204" pitchFamily="34" charset="0"/>
              </a:endParaRPr>
            </a:p>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Product</a:t>
              </a:r>
            </a:p>
          </p:txBody>
        </p:sp>
      </p:grpSp>
      <p:grpSp>
        <p:nvGrpSpPr>
          <p:cNvPr id="58" name="Group 57">
            <a:extLst>
              <a:ext uri="{FF2B5EF4-FFF2-40B4-BE49-F238E27FC236}">
                <a16:creationId xmlns:a16="http://schemas.microsoft.com/office/drawing/2014/main" id="{4DA5B1B5-21DA-4B8D-835A-28A793C341A1}"/>
              </a:ext>
            </a:extLst>
          </p:cNvPr>
          <p:cNvGrpSpPr/>
          <p:nvPr/>
        </p:nvGrpSpPr>
        <p:grpSpPr>
          <a:xfrm>
            <a:off x="118701" y="3752263"/>
            <a:ext cx="808712" cy="274606"/>
            <a:chOff x="157839" y="5048794"/>
            <a:chExt cx="1077159" cy="365760"/>
          </a:xfrm>
        </p:grpSpPr>
        <p:sp>
          <p:nvSpPr>
            <p:cNvPr id="235" name="TextBox 234">
              <a:extLst>
                <a:ext uri="{FF2B5EF4-FFF2-40B4-BE49-F238E27FC236}">
                  <a16:creationId xmlns:a16="http://schemas.microsoft.com/office/drawing/2014/main" id="{42411FEF-8D0A-4437-9E09-1A8C3F2688B0}"/>
                </a:ext>
              </a:extLst>
            </p:cNvPr>
            <p:cNvSpPr txBox="1"/>
            <p:nvPr/>
          </p:nvSpPr>
          <p:spPr>
            <a:xfrm>
              <a:off x="157839" y="5062289"/>
              <a:ext cx="943051" cy="314258"/>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Fundamental Components</a:t>
              </a:r>
            </a:p>
          </p:txBody>
        </p:sp>
        <p:cxnSp>
          <p:nvCxnSpPr>
            <p:cNvPr id="236" name="Straight Connector 235">
              <a:extLst>
                <a:ext uri="{FF2B5EF4-FFF2-40B4-BE49-F238E27FC236}">
                  <a16:creationId xmlns:a16="http://schemas.microsoft.com/office/drawing/2014/main" id="{87B06705-0000-4A88-87C6-D6D109A1E213}"/>
                </a:ext>
              </a:extLst>
            </p:cNvPr>
            <p:cNvCxnSpPr>
              <a:cxnSpLocks/>
            </p:cNvCxnSpPr>
            <p:nvPr/>
          </p:nvCxnSpPr>
          <p:spPr>
            <a:xfrm flipV="1">
              <a:off x="1234998" y="5048794"/>
              <a:ext cx="0" cy="365760"/>
            </a:xfrm>
            <a:prstGeom prst="line">
              <a:avLst/>
            </a:prstGeom>
            <a:noFill/>
            <a:ln w="19050" cap="flat" cmpd="sng" algn="ctr">
              <a:solidFill>
                <a:schemeClr val="accent5"/>
              </a:solidFill>
              <a:prstDash val="solid"/>
            </a:ln>
            <a:effectLst/>
          </p:spPr>
        </p:cxnSp>
      </p:grpSp>
      <p:grpSp>
        <p:nvGrpSpPr>
          <p:cNvPr id="59" name="Group 58">
            <a:extLst>
              <a:ext uri="{FF2B5EF4-FFF2-40B4-BE49-F238E27FC236}">
                <a16:creationId xmlns:a16="http://schemas.microsoft.com/office/drawing/2014/main" id="{D8A8CE60-5186-49C1-B3CC-9BFD0F361A8E}"/>
              </a:ext>
            </a:extLst>
          </p:cNvPr>
          <p:cNvGrpSpPr/>
          <p:nvPr/>
        </p:nvGrpSpPr>
        <p:grpSpPr>
          <a:xfrm>
            <a:off x="118701" y="4070300"/>
            <a:ext cx="808712" cy="295298"/>
            <a:chOff x="157839" y="5421412"/>
            <a:chExt cx="1077159" cy="393321"/>
          </a:xfrm>
        </p:grpSpPr>
        <p:cxnSp>
          <p:nvCxnSpPr>
            <p:cNvPr id="242" name="Straight Connector 241">
              <a:extLst>
                <a:ext uri="{FF2B5EF4-FFF2-40B4-BE49-F238E27FC236}">
                  <a16:creationId xmlns:a16="http://schemas.microsoft.com/office/drawing/2014/main" id="{186369A0-48DA-47F7-BDEA-609B705627D4}"/>
                </a:ext>
              </a:extLst>
            </p:cNvPr>
            <p:cNvCxnSpPr>
              <a:cxnSpLocks/>
            </p:cNvCxnSpPr>
            <p:nvPr/>
          </p:nvCxnSpPr>
          <p:spPr>
            <a:xfrm flipV="1">
              <a:off x="1234998" y="5448973"/>
              <a:ext cx="0" cy="365760"/>
            </a:xfrm>
            <a:prstGeom prst="line">
              <a:avLst/>
            </a:prstGeom>
            <a:noFill/>
            <a:ln w="19050" cap="flat" cmpd="sng" algn="ctr">
              <a:solidFill>
                <a:schemeClr val="accent5"/>
              </a:solidFill>
              <a:prstDash val="solid"/>
            </a:ln>
            <a:effectLst/>
          </p:spPr>
        </p:cxnSp>
        <p:sp>
          <p:nvSpPr>
            <p:cNvPr id="243" name="TextBox 242">
              <a:extLst>
                <a:ext uri="{FF2B5EF4-FFF2-40B4-BE49-F238E27FC236}">
                  <a16:creationId xmlns:a16="http://schemas.microsoft.com/office/drawing/2014/main" id="{C1BD850E-5BA3-4C12-BEDC-A62089F1014B}"/>
                </a:ext>
              </a:extLst>
            </p:cNvPr>
            <p:cNvSpPr txBox="1"/>
            <p:nvPr/>
          </p:nvSpPr>
          <p:spPr>
            <a:xfrm>
              <a:off x="157839" y="5421412"/>
              <a:ext cx="943051" cy="314258"/>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IoT Value Chain Perimeter</a:t>
              </a:r>
            </a:p>
          </p:txBody>
        </p:sp>
      </p:grpSp>
      <p:sp>
        <p:nvSpPr>
          <p:cNvPr id="244" name="Rectangle 243">
            <a:extLst>
              <a:ext uri="{FF2B5EF4-FFF2-40B4-BE49-F238E27FC236}">
                <a16:creationId xmlns:a16="http://schemas.microsoft.com/office/drawing/2014/main" id="{E81BB505-FA23-4E0A-880F-9632461DF6F2}"/>
              </a:ext>
            </a:extLst>
          </p:cNvPr>
          <p:cNvSpPr/>
          <p:nvPr/>
        </p:nvSpPr>
        <p:spPr bwMode="auto">
          <a:xfrm>
            <a:off x="1038199" y="4032483"/>
            <a:ext cx="1201050" cy="208573"/>
          </a:xfrm>
          <a:prstGeom prst="rect">
            <a:avLst/>
          </a:prstGeom>
          <a:solidFill>
            <a:schemeClr val="bg1"/>
          </a:solidFill>
          <a:ln w="12700" cap="flat" cmpd="sng" algn="ctr">
            <a:no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Device Layer</a:t>
            </a:r>
          </a:p>
        </p:txBody>
      </p:sp>
      <p:sp>
        <p:nvSpPr>
          <p:cNvPr id="245" name="Rectangle 244">
            <a:extLst>
              <a:ext uri="{FF2B5EF4-FFF2-40B4-BE49-F238E27FC236}">
                <a16:creationId xmlns:a16="http://schemas.microsoft.com/office/drawing/2014/main" id="{A1CDD915-55FB-4F96-A6C9-118A7A50404A}"/>
              </a:ext>
            </a:extLst>
          </p:cNvPr>
          <p:cNvSpPr/>
          <p:nvPr/>
        </p:nvSpPr>
        <p:spPr bwMode="auto">
          <a:xfrm>
            <a:off x="2304214" y="4032483"/>
            <a:ext cx="1201050" cy="208573"/>
          </a:xfrm>
          <a:prstGeom prst="rect">
            <a:avLst/>
          </a:prstGeom>
          <a:solidFill>
            <a:schemeClr val="bg1"/>
          </a:solidFill>
          <a:ln w="12700" cap="flat" cmpd="sng" algn="ctr">
            <a:no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Edge Layer</a:t>
            </a:r>
          </a:p>
        </p:txBody>
      </p:sp>
      <p:sp>
        <p:nvSpPr>
          <p:cNvPr id="246" name="Rectangle 245">
            <a:extLst>
              <a:ext uri="{FF2B5EF4-FFF2-40B4-BE49-F238E27FC236}">
                <a16:creationId xmlns:a16="http://schemas.microsoft.com/office/drawing/2014/main" id="{11211E74-D474-4DB8-A89B-D761C33B2513}"/>
              </a:ext>
            </a:extLst>
          </p:cNvPr>
          <p:cNvSpPr/>
          <p:nvPr/>
        </p:nvSpPr>
        <p:spPr bwMode="auto">
          <a:xfrm>
            <a:off x="3570230" y="4032483"/>
            <a:ext cx="1201050" cy="208573"/>
          </a:xfrm>
          <a:prstGeom prst="rect">
            <a:avLst/>
          </a:prstGeom>
          <a:solidFill>
            <a:schemeClr val="bg1"/>
          </a:solidFill>
          <a:ln w="12700" cap="flat" cmpd="sng" algn="ctr">
            <a:no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Over the Air Layer</a:t>
            </a:r>
          </a:p>
        </p:txBody>
      </p:sp>
      <p:sp>
        <p:nvSpPr>
          <p:cNvPr id="247" name="Rectangle 246">
            <a:extLst>
              <a:ext uri="{FF2B5EF4-FFF2-40B4-BE49-F238E27FC236}">
                <a16:creationId xmlns:a16="http://schemas.microsoft.com/office/drawing/2014/main" id="{B39FD4BD-8FDB-4B66-9947-7B6A787EBF7C}"/>
              </a:ext>
            </a:extLst>
          </p:cNvPr>
          <p:cNvSpPr/>
          <p:nvPr/>
        </p:nvSpPr>
        <p:spPr bwMode="auto">
          <a:xfrm>
            <a:off x="4836245" y="4032483"/>
            <a:ext cx="1201050" cy="208573"/>
          </a:xfrm>
          <a:prstGeom prst="rect">
            <a:avLst/>
          </a:prstGeom>
          <a:solidFill>
            <a:schemeClr val="bg1"/>
          </a:solidFill>
          <a:ln w="12700" cap="flat" cmpd="sng" algn="ctr">
            <a:no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Cloud Layer</a:t>
            </a:r>
          </a:p>
        </p:txBody>
      </p:sp>
      <p:sp>
        <p:nvSpPr>
          <p:cNvPr id="248" name="Rectangle 247">
            <a:extLst>
              <a:ext uri="{FF2B5EF4-FFF2-40B4-BE49-F238E27FC236}">
                <a16:creationId xmlns:a16="http://schemas.microsoft.com/office/drawing/2014/main" id="{5ACE03BF-B862-4F3D-8789-A38FD76261CE}"/>
              </a:ext>
            </a:extLst>
          </p:cNvPr>
          <p:cNvSpPr/>
          <p:nvPr/>
        </p:nvSpPr>
        <p:spPr bwMode="auto">
          <a:xfrm>
            <a:off x="6102260" y="4032483"/>
            <a:ext cx="1201050" cy="208573"/>
          </a:xfrm>
          <a:prstGeom prst="rect">
            <a:avLst/>
          </a:prstGeom>
          <a:solidFill>
            <a:schemeClr val="bg1"/>
          </a:solidFill>
          <a:ln w="12700" cap="flat" cmpd="sng" algn="ctr">
            <a:no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Application Layer</a:t>
            </a:r>
          </a:p>
        </p:txBody>
      </p:sp>
      <p:cxnSp>
        <p:nvCxnSpPr>
          <p:cNvPr id="249" name="Straight Arrow Connector 248">
            <a:extLst>
              <a:ext uri="{FF2B5EF4-FFF2-40B4-BE49-F238E27FC236}">
                <a16:creationId xmlns:a16="http://schemas.microsoft.com/office/drawing/2014/main" id="{6BAC38B5-D219-45AD-84E9-8A278284D67D}"/>
              </a:ext>
            </a:extLst>
          </p:cNvPr>
          <p:cNvCxnSpPr>
            <a:cxnSpLocks/>
          </p:cNvCxnSpPr>
          <p:nvPr/>
        </p:nvCxnSpPr>
        <p:spPr>
          <a:xfrm flipV="1">
            <a:off x="1083447" y="4306239"/>
            <a:ext cx="5956799" cy="26675"/>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38" name="Rectangle 237">
            <a:extLst>
              <a:ext uri="{FF2B5EF4-FFF2-40B4-BE49-F238E27FC236}">
                <a16:creationId xmlns:a16="http://schemas.microsoft.com/office/drawing/2014/main" id="{43B0CDEB-E790-4314-B966-2A042D2E6283}"/>
              </a:ext>
            </a:extLst>
          </p:cNvPr>
          <p:cNvSpPr/>
          <p:nvPr/>
        </p:nvSpPr>
        <p:spPr bwMode="auto">
          <a:xfrm>
            <a:off x="2324959" y="3842689"/>
            <a:ext cx="1050368" cy="17849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Know your Cloud</a:t>
            </a:r>
          </a:p>
        </p:txBody>
      </p:sp>
      <p:sp>
        <p:nvSpPr>
          <p:cNvPr id="240" name="Rectangle 239">
            <a:extLst>
              <a:ext uri="{FF2B5EF4-FFF2-40B4-BE49-F238E27FC236}">
                <a16:creationId xmlns:a16="http://schemas.microsoft.com/office/drawing/2014/main" id="{C4144F73-A1EE-4FD0-80F4-0DDBD351F140}"/>
              </a:ext>
            </a:extLst>
          </p:cNvPr>
          <p:cNvSpPr/>
          <p:nvPr/>
        </p:nvSpPr>
        <p:spPr bwMode="auto">
          <a:xfrm>
            <a:off x="4775793" y="3842689"/>
            <a:ext cx="1050368" cy="17849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Know your Customers</a:t>
            </a:r>
          </a:p>
        </p:txBody>
      </p:sp>
      <p:sp>
        <p:nvSpPr>
          <p:cNvPr id="237" name="Rectangle 236">
            <a:extLst>
              <a:ext uri="{FF2B5EF4-FFF2-40B4-BE49-F238E27FC236}">
                <a16:creationId xmlns:a16="http://schemas.microsoft.com/office/drawing/2014/main" id="{4F6BE77C-596D-4DBA-BF6B-3D69FA4CC440}"/>
              </a:ext>
            </a:extLst>
          </p:cNvPr>
          <p:cNvSpPr/>
          <p:nvPr/>
        </p:nvSpPr>
        <p:spPr bwMode="auto">
          <a:xfrm>
            <a:off x="1099542" y="3842688"/>
            <a:ext cx="1050368" cy="17849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Know your Device</a:t>
            </a:r>
          </a:p>
        </p:txBody>
      </p:sp>
      <p:sp>
        <p:nvSpPr>
          <p:cNvPr id="239" name="Rectangle 238">
            <a:extLst>
              <a:ext uri="{FF2B5EF4-FFF2-40B4-BE49-F238E27FC236}">
                <a16:creationId xmlns:a16="http://schemas.microsoft.com/office/drawing/2014/main" id="{2B9335B0-1443-40AA-BB2D-AAFCB1A476C6}"/>
              </a:ext>
            </a:extLst>
          </p:cNvPr>
          <p:cNvSpPr/>
          <p:nvPr/>
        </p:nvSpPr>
        <p:spPr bwMode="auto">
          <a:xfrm>
            <a:off x="3550376" y="3831174"/>
            <a:ext cx="1050368" cy="178494"/>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76"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Know your Data</a:t>
            </a:r>
          </a:p>
        </p:txBody>
      </p:sp>
      <p:sp>
        <p:nvSpPr>
          <p:cNvPr id="241" name="Rectangle 240">
            <a:extLst>
              <a:ext uri="{FF2B5EF4-FFF2-40B4-BE49-F238E27FC236}">
                <a16:creationId xmlns:a16="http://schemas.microsoft.com/office/drawing/2014/main" id="{936D8ABE-8AD6-4769-9032-869952E875BB}"/>
              </a:ext>
            </a:extLst>
          </p:cNvPr>
          <p:cNvSpPr/>
          <p:nvPr/>
        </p:nvSpPr>
        <p:spPr bwMode="auto">
          <a:xfrm>
            <a:off x="6001210" y="3842689"/>
            <a:ext cx="1050367" cy="140522"/>
          </a:xfrm>
          <a:prstGeom prst="rect">
            <a:avLst/>
          </a:prstGeom>
          <a:solidFill>
            <a:schemeClr val="bg1"/>
          </a:solidFill>
          <a:ln w="12700" cap="flat" cmpd="sng" algn="ctr">
            <a:solidFill>
              <a:schemeClr val="bg2">
                <a:lumMod val="90000"/>
              </a:schemeClr>
            </a:solidFill>
            <a:prstDash val="solid"/>
            <a:round/>
            <a:headEnd type="none" w="med" len="med"/>
            <a:tailEnd type="none" w="med" len="med"/>
          </a:ln>
          <a:effectLst/>
        </p:spPr>
        <p:txBody>
          <a:bodyPr vert="horz" wrap="square" lIns="34325" tIns="34325" rIns="34325" bIns="34325" numCol="1" rtlCol="0" anchor="t" anchorCtr="0" compatLnSpc="1">
            <a:prstTxWarp prst="textNoShape">
              <a:avLst/>
            </a:prstTxWarp>
          </a:bodyPr>
          <a:lstStyle/>
          <a:p>
            <a:pPr algn="ctr" defTabSz="764745" fontAlgn="base">
              <a:spcBef>
                <a:spcPct val="0"/>
              </a:spcBef>
              <a:spcAft>
                <a:spcPct val="0"/>
              </a:spcAft>
              <a:defRPr/>
            </a:pPr>
            <a:r>
              <a:rPr lang="en-US" sz="601" kern="0" dirty="0">
                <a:solidFill>
                  <a:prstClr val="black"/>
                </a:solidFill>
                <a:latin typeface="Open Sans" panose="020B0606030504020204" pitchFamily="34" charset="0"/>
                <a:ea typeface="Open Sans" panose="020B0606030504020204" pitchFamily="34" charset="0"/>
                <a:cs typeface="Open Sans" panose="020B0606030504020204" pitchFamily="34" charset="0"/>
              </a:rPr>
              <a:t>Know your Third-party</a:t>
            </a:r>
          </a:p>
        </p:txBody>
      </p:sp>
      <p:cxnSp>
        <p:nvCxnSpPr>
          <p:cNvPr id="263" name="Straight Connector 262">
            <a:extLst>
              <a:ext uri="{FF2B5EF4-FFF2-40B4-BE49-F238E27FC236}">
                <a16:creationId xmlns:a16="http://schemas.microsoft.com/office/drawing/2014/main" id="{DE3665F9-054B-4299-8F7F-D8EB28C39E64}"/>
              </a:ext>
            </a:extLst>
          </p:cNvPr>
          <p:cNvCxnSpPr>
            <a:cxnSpLocks/>
          </p:cNvCxnSpPr>
          <p:nvPr/>
        </p:nvCxnSpPr>
        <p:spPr>
          <a:xfrm>
            <a:off x="1310489" y="4169747"/>
            <a:ext cx="0" cy="16316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330980C4-3FDE-41FA-B397-CE3EFE9C1CCF}"/>
              </a:ext>
            </a:extLst>
          </p:cNvPr>
          <p:cNvCxnSpPr>
            <a:cxnSpLocks/>
          </p:cNvCxnSpPr>
          <p:nvPr/>
        </p:nvCxnSpPr>
        <p:spPr>
          <a:xfrm>
            <a:off x="2628911" y="4160212"/>
            <a:ext cx="0" cy="16316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D979A25B-5385-4135-B699-44C7D00C7A35}"/>
              </a:ext>
            </a:extLst>
          </p:cNvPr>
          <p:cNvCxnSpPr>
            <a:cxnSpLocks/>
          </p:cNvCxnSpPr>
          <p:nvPr/>
        </p:nvCxnSpPr>
        <p:spPr>
          <a:xfrm>
            <a:off x="3719637" y="4155444"/>
            <a:ext cx="0" cy="16316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A7838C2A-D907-43E4-8D28-E78EDBBBB4DC}"/>
              </a:ext>
            </a:extLst>
          </p:cNvPr>
          <p:cNvCxnSpPr>
            <a:cxnSpLocks/>
          </p:cNvCxnSpPr>
          <p:nvPr/>
        </p:nvCxnSpPr>
        <p:spPr>
          <a:xfrm>
            <a:off x="5137477" y="4150677"/>
            <a:ext cx="0" cy="16316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F180ED74-6A06-497E-9867-7A8CD3856EBB}"/>
              </a:ext>
            </a:extLst>
          </p:cNvPr>
          <p:cNvCxnSpPr>
            <a:cxnSpLocks/>
          </p:cNvCxnSpPr>
          <p:nvPr/>
        </p:nvCxnSpPr>
        <p:spPr>
          <a:xfrm>
            <a:off x="6302312" y="4145909"/>
            <a:ext cx="0" cy="16316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57690D0E-9D86-4742-AFEF-E61A11DE9EEF}"/>
              </a:ext>
            </a:extLst>
          </p:cNvPr>
          <p:cNvGrpSpPr/>
          <p:nvPr/>
        </p:nvGrpSpPr>
        <p:grpSpPr>
          <a:xfrm>
            <a:off x="1083447" y="4403100"/>
            <a:ext cx="1098254" cy="1251694"/>
            <a:chOff x="1442826" y="6176783"/>
            <a:chExt cx="2333528" cy="1667187"/>
          </a:xfrm>
        </p:grpSpPr>
        <p:sp>
          <p:nvSpPr>
            <p:cNvPr id="215" name="Rectangle 214">
              <a:extLst>
                <a:ext uri="{FF2B5EF4-FFF2-40B4-BE49-F238E27FC236}">
                  <a16:creationId xmlns:a16="http://schemas.microsoft.com/office/drawing/2014/main" id="{C3352FAE-D62B-4605-A09C-B446ABBE3E66}"/>
                </a:ext>
              </a:extLst>
            </p:cNvPr>
            <p:cNvSpPr/>
            <p:nvPr/>
          </p:nvSpPr>
          <p:spPr bwMode="gray">
            <a:xfrm>
              <a:off x="1442826" y="6176783"/>
              <a:ext cx="2333528" cy="1667187"/>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201"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68" name="TextBox 267">
              <a:extLst>
                <a:ext uri="{FF2B5EF4-FFF2-40B4-BE49-F238E27FC236}">
                  <a16:creationId xmlns:a16="http://schemas.microsoft.com/office/drawing/2014/main" id="{FB9ACF49-F7A3-45F6-AA91-BF8EF9A14DF5}"/>
                </a:ext>
              </a:extLst>
            </p:cNvPr>
            <p:cNvSpPr txBox="1"/>
            <p:nvPr/>
          </p:nvSpPr>
          <p:spPr>
            <a:xfrm>
              <a:off x="1552986" y="6442427"/>
              <a:ext cx="2147607" cy="964558"/>
            </a:xfrm>
            <a:prstGeom prst="rect">
              <a:avLst/>
            </a:prstGeom>
            <a:noFill/>
          </p:spPr>
          <p:txBody>
            <a:bodyPr vert="horz" wrap="square" lIns="0" tIns="0" rIns="0" bIns="0" rtlCol="0">
              <a:spAutoFit/>
            </a:bodyPr>
            <a:lstStyle/>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Identity Management  and Access Governance </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Data Classification and Analysis </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Certificate Management</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Device &amp; Asset Management</a:t>
              </a:r>
            </a:p>
          </p:txBody>
        </p:sp>
        <p:sp>
          <p:nvSpPr>
            <p:cNvPr id="272" name="TextBox 37">
              <a:extLst>
                <a:ext uri="{FF2B5EF4-FFF2-40B4-BE49-F238E27FC236}">
                  <a16:creationId xmlns:a16="http://schemas.microsoft.com/office/drawing/2014/main" id="{4FB87281-931D-4A34-A0DF-877FE7F07B24}"/>
                </a:ext>
              </a:extLst>
            </p:cNvPr>
            <p:cNvSpPr txBox="1">
              <a:spLocks noChangeArrowheads="1"/>
            </p:cNvSpPr>
            <p:nvPr/>
          </p:nvSpPr>
          <p:spPr bwMode="auto">
            <a:xfrm>
              <a:off x="1715881" y="6191994"/>
              <a:ext cx="1763208" cy="276881"/>
            </a:xfrm>
            <a:prstGeom prst="rect">
              <a:avLst/>
            </a:prstGeom>
            <a:noFill/>
            <a:ln w="9525">
              <a:noFill/>
              <a:miter lim="800000"/>
              <a:headEnd/>
              <a:tailEnd/>
            </a:ln>
          </p:spPr>
          <p:txBody>
            <a:bodyPr wrap="square">
              <a:spAutoFit/>
            </a:bodyPr>
            <a:lstStyle/>
            <a:p>
              <a:pPr algn="ctr"/>
              <a:r>
                <a:rPr lang="en-US" sz="751" b="1" i="1" dirty="0">
                  <a:solidFill>
                    <a:schemeClr val="accent1"/>
                  </a:solidFill>
                  <a:latin typeface="Open Sans" panose="020B0606030504020204" pitchFamily="34" charset="0"/>
                  <a:ea typeface="Open Sans" panose="020B0606030504020204" pitchFamily="34" charset="0"/>
                  <a:cs typeface="Open Sans" panose="020B0606030504020204" pitchFamily="34" charset="0"/>
                </a:rPr>
                <a:t>Identify</a:t>
              </a:r>
            </a:p>
          </p:txBody>
        </p:sp>
      </p:grpSp>
      <p:sp>
        <p:nvSpPr>
          <p:cNvPr id="280" name="TextBox 279">
            <a:extLst>
              <a:ext uri="{FF2B5EF4-FFF2-40B4-BE49-F238E27FC236}">
                <a16:creationId xmlns:a16="http://schemas.microsoft.com/office/drawing/2014/main" id="{12346C4D-3789-4C07-B9F0-601FC52CB5EB}"/>
              </a:ext>
            </a:extLst>
          </p:cNvPr>
          <p:cNvSpPr txBox="1"/>
          <p:nvPr/>
        </p:nvSpPr>
        <p:spPr>
          <a:xfrm>
            <a:off x="94133" y="2807760"/>
            <a:ext cx="708026" cy="235939"/>
          </a:xfrm>
          <a:prstGeom prst="rect">
            <a:avLst/>
          </a:prstGeom>
          <a:noFill/>
        </p:spPr>
        <p:txBody>
          <a:bodyPr wrap="square" lIns="0" tIns="0" rIns="0" bIns="0" rtlCol="0" anchor="ctr" anchorCtr="0">
            <a:noAutofit/>
          </a:bodyPr>
          <a:lstStyle/>
          <a:p>
            <a:pPr algn="r" defTabSz="764745" fontAlgn="base">
              <a:spcBef>
                <a:spcPct val="0"/>
              </a:spcBef>
              <a:spcAft>
                <a:spcPct val="0"/>
              </a:spcAft>
              <a:defRPr/>
            </a:pPr>
            <a:r>
              <a:rPr lang="en-US" sz="601" kern="0" dirty="0">
                <a:latin typeface="Open Sans" panose="020B0606030504020204" pitchFamily="34" charset="0"/>
                <a:ea typeface="Open Sans" panose="020B0606030504020204" pitchFamily="34" charset="0"/>
                <a:cs typeface="Open Sans" panose="020B0606030504020204" pitchFamily="34" charset="0"/>
              </a:rPr>
              <a:t>Business Objectives</a:t>
            </a:r>
          </a:p>
        </p:txBody>
      </p:sp>
      <p:cxnSp>
        <p:nvCxnSpPr>
          <p:cNvPr id="287" name="Straight Connector 286">
            <a:extLst>
              <a:ext uri="{FF2B5EF4-FFF2-40B4-BE49-F238E27FC236}">
                <a16:creationId xmlns:a16="http://schemas.microsoft.com/office/drawing/2014/main" id="{8A64B5FA-1D96-4467-B17C-E7A8733B03D4}"/>
              </a:ext>
            </a:extLst>
          </p:cNvPr>
          <p:cNvCxnSpPr>
            <a:cxnSpLocks/>
          </p:cNvCxnSpPr>
          <p:nvPr/>
        </p:nvCxnSpPr>
        <p:spPr>
          <a:xfrm flipV="1">
            <a:off x="927413" y="2770479"/>
            <a:ext cx="0" cy="274606"/>
          </a:xfrm>
          <a:prstGeom prst="line">
            <a:avLst/>
          </a:prstGeom>
          <a:noFill/>
          <a:ln w="19050" cap="flat" cmpd="sng" algn="ctr">
            <a:solidFill>
              <a:schemeClr val="accent5"/>
            </a:solidFill>
            <a:prstDash val="solid"/>
          </a:ln>
          <a:effectLst/>
        </p:spPr>
      </p:cxnSp>
      <p:grpSp>
        <p:nvGrpSpPr>
          <p:cNvPr id="288" name="Group 287">
            <a:extLst>
              <a:ext uri="{FF2B5EF4-FFF2-40B4-BE49-F238E27FC236}">
                <a16:creationId xmlns:a16="http://schemas.microsoft.com/office/drawing/2014/main" id="{51E5D7E5-2F81-4A92-AE48-E8219FF66147}"/>
              </a:ext>
            </a:extLst>
          </p:cNvPr>
          <p:cNvGrpSpPr/>
          <p:nvPr/>
        </p:nvGrpSpPr>
        <p:grpSpPr>
          <a:xfrm>
            <a:off x="1105392" y="2813191"/>
            <a:ext cx="198872" cy="177752"/>
            <a:chOff x="2314575" y="2252663"/>
            <a:chExt cx="896938" cy="801687"/>
          </a:xfrm>
          <a:solidFill>
            <a:schemeClr val="accent1"/>
          </a:solidFill>
        </p:grpSpPr>
        <p:sp>
          <p:nvSpPr>
            <p:cNvPr id="289" name="Freeform 6">
              <a:extLst>
                <a:ext uri="{FF2B5EF4-FFF2-40B4-BE49-F238E27FC236}">
                  <a16:creationId xmlns:a16="http://schemas.microsoft.com/office/drawing/2014/main" id="{778201AA-D4CA-4F12-85F4-56A2F01AAC5C}"/>
                </a:ext>
              </a:extLst>
            </p:cNvPr>
            <p:cNvSpPr>
              <a:spLocks/>
            </p:cNvSpPr>
            <p:nvPr/>
          </p:nvSpPr>
          <p:spPr bwMode="auto">
            <a:xfrm>
              <a:off x="2314575" y="2252663"/>
              <a:ext cx="896938" cy="711200"/>
            </a:xfrm>
            <a:custGeom>
              <a:avLst/>
              <a:gdLst>
                <a:gd name="T0" fmla="*/ 89 w 239"/>
                <a:gd name="T1" fmla="*/ 190 h 190"/>
                <a:gd name="T2" fmla="*/ 213 w 239"/>
                <a:gd name="T3" fmla="*/ 68 h 190"/>
                <a:gd name="T4" fmla="*/ 239 w 239"/>
                <a:gd name="T5" fmla="*/ 93 h 190"/>
                <a:gd name="T6" fmla="*/ 239 w 239"/>
                <a:gd name="T7" fmla="*/ 0 h 190"/>
                <a:gd name="T8" fmla="*/ 142 w 239"/>
                <a:gd name="T9" fmla="*/ 0 h 190"/>
                <a:gd name="T10" fmla="*/ 169 w 239"/>
                <a:gd name="T11" fmla="*/ 25 h 190"/>
                <a:gd name="T12" fmla="*/ 0 w 239"/>
                <a:gd name="T13" fmla="*/ 190 h 190"/>
                <a:gd name="T14" fmla="*/ 89 w 239"/>
                <a:gd name="T15" fmla="*/ 190 h 1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9" h="190">
                  <a:moveTo>
                    <a:pt x="89" y="190"/>
                  </a:moveTo>
                  <a:cubicBezTo>
                    <a:pt x="213" y="68"/>
                    <a:pt x="213" y="68"/>
                    <a:pt x="213" y="68"/>
                  </a:cubicBezTo>
                  <a:cubicBezTo>
                    <a:pt x="218" y="74"/>
                    <a:pt x="239" y="93"/>
                    <a:pt x="239" y="93"/>
                  </a:cubicBezTo>
                  <a:cubicBezTo>
                    <a:pt x="239" y="0"/>
                    <a:pt x="239" y="0"/>
                    <a:pt x="239" y="0"/>
                  </a:cubicBezTo>
                  <a:cubicBezTo>
                    <a:pt x="142" y="0"/>
                    <a:pt x="142" y="0"/>
                    <a:pt x="142" y="0"/>
                  </a:cubicBezTo>
                  <a:cubicBezTo>
                    <a:pt x="142" y="0"/>
                    <a:pt x="163" y="20"/>
                    <a:pt x="169" y="25"/>
                  </a:cubicBezTo>
                  <a:cubicBezTo>
                    <a:pt x="159" y="35"/>
                    <a:pt x="0" y="190"/>
                    <a:pt x="0" y="190"/>
                  </a:cubicBezTo>
                  <a:lnTo>
                    <a:pt x="89" y="1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290" name="Freeform 7">
              <a:extLst>
                <a:ext uri="{FF2B5EF4-FFF2-40B4-BE49-F238E27FC236}">
                  <a16:creationId xmlns:a16="http://schemas.microsoft.com/office/drawing/2014/main" id="{2A6F4BFC-AEE2-4FFB-A554-1070B1312149}"/>
                </a:ext>
              </a:extLst>
            </p:cNvPr>
            <p:cNvSpPr>
              <a:spLocks/>
            </p:cNvSpPr>
            <p:nvPr/>
          </p:nvSpPr>
          <p:spPr bwMode="auto">
            <a:xfrm>
              <a:off x="2771775" y="2635250"/>
              <a:ext cx="439738" cy="333375"/>
            </a:xfrm>
            <a:custGeom>
              <a:avLst/>
              <a:gdLst>
                <a:gd name="T0" fmla="*/ 57 w 117"/>
                <a:gd name="T1" fmla="*/ 0 h 89"/>
                <a:gd name="T2" fmla="*/ 74 w 117"/>
                <a:gd name="T3" fmla="*/ 16 h 89"/>
                <a:gd name="T4" fmla="*/ 0 w 117"/>
                <a:gd name="T5" fmla="*/ 89 h 89"/>
                <a:gd name="T6" fmla="*/ 53 w 117"/>
                <a:gd name="T7" fmla="*/ 89 h 89"/>
                <a:gd name="T8" fmla="*/ 101 w 117"/>
                <a:gd name="T9" fmla="*/ 42 h 89"/>
                <a:gd name="T10" fmla="*/ 117 w 117"/>
                <a:gd name="T11" fmla="*/ 57 h 89"/>
                <a:gd name="T12" fmla="*/ 117 w 117"/>
                <a:gd name="T13" fmla="*/ 0 h 89"/>
                <a:gd name="T14" fmla="*/ 57 w 117"/>
                <a:gd name="T15" fmla="*/ 0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89">
                  <a:moveTo>
                    <a:pt x="57" y="0"/>
                  </a:moveTo>
                  <a:cubicBezTo>
                    <a:pt x="57" y="0"/>
                    <a:pt x="72" y="14"/>
                    <a:pt x="74" y="16"/>
                  </a:cubicBezTo>
                  <a:cubicBezTo>
                    <a:pt x="66" y="24"/>
                    <a:pt x="0" y="89"/>
                    <a:pt x="0" y="89"/>
                  </a:cubicBezTo>
                  <a:cubicBezTo>
                    <a:pt x="53" y="89"/>
                    <a:pt x="53" y="89"/>
                    <a:pt x="53" y="89"/>
                  </a:cubicBezTo>
                  <a:cubicBezTo>
                    <a:pt x="53" y="89"/>
                    <a:pt x="93" y="50"/>
                    <a:pt x="101" y="42"/>
                  </a:cubicBezTo>
                  <a:cubicBezTo>
                    <a:pt x="103" y="44"/>
                    <a:pt x="117" y="57"/>
                    <a:pt x="117" y="57"/>
                  </a:cubicBezTo>
                  <a:cubicBezTo>
                    <a:pt x="117" y="0"/>
                    <a:pt x="117" y="0"/>
                    <a:pt x="117" y="0"/>
                  </a:cubicBez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291" name="Rectangle 8">
              <a:extLst>
                <a:ext uri="{FF2B5EF4-FFF2-40B4-BE49-F238E27FC236}">
                  <a16:creationId xmlns:a16="http://schemas.microsoft.com/office/drawing/2014/main" id="{86BCBAB1-8EA3-4455-B656-F3C62C91E979}"/>
                </a:ext>
              </a:extLst>
            </p:cNvPr>
            <p:cNvSpPr>
              <a:spLocks noChangeArrowheads="1"/>
            </p:cNvSpPr>
            <p:nvPr/>
          </p:nvSpPr>
          <p:spPr bwMode="auto">
            <a:xfrm>
              <a:off x="2314575" y="3001963"/>
              <a:ext cx="892175" cy="523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92" name="Group 291">
            <a:extLst>
              <a:ext uri="{FF2B5EF4-FFF2-40B4-BE49-F238E27FC236}">
                <a16:creationId xmlns:a16="http://schemas.microsoft.com/office/drawing/2014/main" id="{106880AA-A763-4FB3-97DE-14218EEA131B}"/>
              </a:ext>
            </a:extLst>
          </p:cNvPr>
          <p:cNvGrpSpPr/>
          <p:nvPr/>
        </p:nvGrpSpPr>
        <p:grpSpPr>
          <a:xfrm>
            <a:off x="2363213" y="2769823"/>
            <a:ext cx="138597" cy="221120"/>
            <a:chOff x="4291013" y="2135188"/>
            <a:chExt cx="623888" cy="995363"/>
          </a:xfrm>
          <a:solidFill>
            <a:schemeClr val="accent1"/>
          </a:solidFill>
        </p:grpSpPr>
        <p:sp>
          <p:nvSpPr>
            <p:cNvPr id="293" name="Freeform 13">
              <a:extLst>
                <a:ext uri="{FF2B5EF4-FFF2-40B4-BE49-F238E27FC236}">
                  <a16:creationId xmlns:a16="http://schemas.microsoft.com/office/drawing/2014/main" id="{01330787-943D-4AA3-90B6-34169C5DD6DF}"/>
                </a:ext>
              </a:extLst>
            </p:cNvPr>
            <p:cNvSpPr>
              <a:spLocks/>
            </p:cNvSpPr>
            <p:nvPr/>
          </p:nvSpPr>
          <p:spPr bwMode="auto">
            <a:xfrm>
              <a:off x="4398963" y="2303463"/>
              <a:ext cx="515938" cy="827088"/>
            </a:xfrm>
            <a:custGeom>
              <a:avLst/>
              <a:gdLst>
                <a:gd name="T0" fmla="*/ 141 w 625"/>
                <a:gd name="T1" fmla="*/ 920 h 1002"/>
                <a:gd name="T2" fmla="*/ 141 w 625"/>
                <a:gd name="T3" fmla="*/ 1002 h 1002"/>
                <a:gd name="T4" fmla="*/ 0 w 625"/>
                <a:gd name="T5" fmla="*/ 1002 h 1002"/>
                <a:gd name="T6" fmla="*/ 0 w 625"/>
                <a:gd name="T7" fmla="*/ 920 h 1002"/>
                <a:gd name="T8" fmla="*/ 0 w 625"/>
                <a:gd name="T9" fmla="*/ 797 h 1002"/>
                <a:gd name="T10" fmla="*/ 407 w 625"/>
                <a:gd name="T11" fmla="*/ 213 h 1002"/>
                <a:gd name="T12" fmla="*/ 351 w 625"/>
                <a:gd name="T13" fmla="*/ 267 h 1002"/>
                <a:gd name="T14" fmla="*/ 342 w 625"/>
                <a:gd name="T15" fmla="*/ 253 h 1002"/>
                <a:gd name="T16" fmla="*/ 342 w 625"/>
                <a:gd name="T17" fmla="*/ 190 h 1002"/>
                <a:gd name="T18" fmla="*/ 457 w 625"/>
                <a:gd name="T19" fmla="*/ 17 h 1002"/>
                <a:gd name="T20" fmla="*/ 457 w 625"/>
                <a:gd name="T21" fmla="*/ 17 h 1002"/>
                <a:gd name="T22" fmla="*/ 499 w 625"/>
                <a:gd name="T23" fmla="*/ 17 h 1002"/>
                <a:gd name="T24" fmla="*/ 614 w 625"/>
                <a:gd name="T25" fmla="*/ 190 h 1002"/>
                <a:gd name="T26" fmla="*/ 614 w 625"/>
                <a:gd name="T27" fmla="*/ 253 h 1002"/>
                <a:gd name="T28" fmla="*/ 604 w 625"/>
                <a:gd name="T29" fmla="*/ 267 h 1002"/>
                <a:gd name="T30" fmla="*/ 549 w 625"/>
                <a:gd name="T31" fmla="*/ 213 h 1002"/>
                <a:gd name="T32" fmla="*/ 142 w 625"/>
                <a:gd name="T33" fmla="*/ 797 h 1002"/>
                <a:gd name="T34" fmla="*/ 141 w 625"/>
                <a:gd name="T35" fmla="*/ 920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5" h="1002">
                  <a:moveTo>
                    <a:pt x="141" y="920"/>
                  </a:moveTo>
                  <a:cubicBezTo>
                    <a:pt x="141" y="1002"/>
                    <a:pt x="141" y="1002"/>
                    <a:pt x="141" y="1002"/>
                  </a:cubicBezTo>
                  <a:cubicBezTo>
                    <a:pt x="0" y="1002"/>
                    <a:pt x="0" y="1002"/>
                    <a:pt x="0" y="1002"/>
                  </a:cubicBezTo>
                  <a:cubicBezTo>
                    <a:pt x="0" y="920"/>
                    <a:pt x="0" y="920"/>
                    <a:pt x="0" y="920"/>
                  </a:cubicBezTo>
                  <a:cubicBezTo>
                    <a:pt x="0" y="797"/>
                    <a:pt x="0" y="797"/>
                    <a:pt x="0" y="797"/>
                  </a:cubicBezTo>
                  <a:cubicBezTo>
                    <a:pt x="0" y="647"/>
                    <a:pt x="406" y="355"/>
                    <a:pt x="407" y="213"/>
                  </a:cubicBezTo>
                  <a:cubicBezTo>
                    <a:pt x="407" y="239"/>
                    <a:pt x="370" y="249"/>
                    <a:pt x="351" y="267"/>
                  </a:cubicBezTo>
                  <a:cubicBezTo>
                    <a:pt x="342" y="253"/>
                    <a:pt x="342" y="253"/>
                    <a:pt x="342" y="253"/>
                  </a:cubicBezTo>
                  <a:cubicBezTo>
                    <a:pt x="331" y="236"/>
                    <a:pt x="331" y="207"/>
                    <a:pt x="342" y="190"/>
                  </a:cubicBezTo>
                  <a:cubicBezTo>
                    <a:pt x="457" y="17"/>
                    <a:pt x="457" y="17"/>
                    <a:pt x="457" y="17"/>
                  </a:cubicBezTo>
                  <a:cubicBezTo>
                    <a:pt x="457" y="17"/>
                    <a:pt x="457" y="17"/>
                    <a:pt x="457" y="17"/>
                  </a:cubicBezTo>
                  <a:cubicBezTo>
                    <a:pt x="468" y="0"/>
                    <a:pt x="487" y="0"/>
                    <a:pt x="499" y="17"/>
                  </a:cubicBezTo>
                  <a:cubicBezTo>
                    <a:pt x="614" y="190"/>
                    <a:pt x="614" y="190"/>
                    <a:pt x="614" y="190"/>
                  </a:cubicBezTo>
                  <a:cubicBezTo>
                    <a:pt x="625" y="207"/>
                    <a:pt x="625" y="236"/>
                    <a:pt x="614" y="253"/>
                  </a:cubicBezTo>
                  <a:cubicBezTo>
                    <a:pt x="604" y="267"/>
                    <a:pt x="604" y="267"/>
                    <a:pt x="604" y="267"/>
                  </a:cubicBezTo>
                  <a:cubicBezTo>
                    <a:pt x="549" y="213"/>
                    <a:pt x="549" y="213"/>
                    <a:pt x="549" y="213"/>
                  </a:cubicBezTo>
                  <a:cubicBezTo>
                    <a:pt x="549" y="363"/>
                    <a:pt x="142" y="647"/>
                    <a:pt x="142" y="797"/>
                  </a:cubicBezTo>
                  <a:lnTo>
                    <a:pt x="141" y="9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294" name="Freeform 14">
              <a:extLst>
                <a:ext uri="{FF2B5EF4-FFF2-40B4-BE49-F238E27FC236}">
                  <a16:creationId xmlns:a16="http://schemas.microsoft.com/office/drawing/2014/main" id="{0D4600CC-900B-4980-A145-2287026BAAA9}"/>
                </a:ext>
              </a:extLst>
            </p:cNvPr>
            <p:cNvSpPr>
              <a:spLocks noEditPoints="1"/>
            </p:cNvSpPr>
            <p:nvPr/>
          </p:nvSpPr>
          <p:spPr bwMode="auto">
            <a:xfrm>
              <a:off x="4473575" y="2135188"/>
              <a:ext cx="244475" cy="995363"/>
            </a:xfrm>
            <a:custGeom>
              <a:avLst/>
              <a:gdLst>
                <a:gd name="T0" fmla="*/ 169 w 295"/>
                <a:gd name="T1" fmla="*/ 18 h 1205"/>
                <a:gd name="T2" fmla="*/ 283 w 295"/>
                <a:gd name="T3" fmla="*/ 190 h 1205"/>
                <a:gd name="T4" fmla="*/ 283 w 295"/>
                <a:gd name="T5" fmla="*/ 253 h 1205"/>
                <a:gd name="T6" fmla="*/ 274 w 295"/>
                <a:gd name="T7" fmla="*/ 267 h 1205"/>
                <a:gd name="T8" fmla="*/ 218 w 295"/>
                <a:gd name="T9" fmla="*/ 213 h 1205"/>
                <a:gd name="T10" fmla="*/ 218 w 295"/>
                <a:gd name="T11" fmla="*/ 550 h 1205"/>
                <a:gd name="T12" fmla="*/ 112 w 295"/>
                <a:gd name="T13" fmla="*/ 670 h 1205"/>
                <a:gd name="T14" fmla="*/ 77 w 295"/>
                <a:gd name="T15" fmla="*/ 637 h 1205"/>
                <a:gd name="T16" fmla="*/ 77 w 295"/>
                <a:gd name="T17" fmla="*/ 213 h 1205"/>
                <a:gd name="T18" fmla="*/ 21 w 295"/>
                <a:gd name="T19" fmla="*/ 267 h 1205"/>
                <a:gd name="T20" fmla="*/ 12 w 295"/>
                <a:gd name="T21" fmla="*/ 253 h 1205"/>
                <a:gd name="T22" fmla="*/ 12 w 295"/>
                <a:gd name="T23" fmla="*/ 190 h 1205"/>
                <a:gd name="T24" fmla="*/ 127 w 295"/>
                <a:gd name="T25" fmla="*/ 18 h 1205"/>
                <a:gd name="T26" fmla="*/ 169 w 295"/>
                <a:gd name="T27" fmla="*/ 18 h 1205"/>
                <a:gd name="T28" fmla="*/ 218 w 295"/>
                <a:gd name="T29" fmla="*/ 1123 h 1205"/>
                <a:gd name="T30" fmla="*/ 218 w 295"/>
                <a:gd name="T31" fmla="*/ 1205 h 1205"/>
                <a:gd name="T32" fmla="*/ 77 w 295"/>
                <a:gd name="T33" fmla="*/ 1205 h 1205"/>
                <a:gd name="T34" fmla="*/ 77 w 295"/>
                <a:gd name="T35" fmla="*/ 1123 h 1205"/>
                <a:gd name="T36" fmla="*/ 77 w 295"/>
                <a:gd name="T37" fmla="*/ 1000 h 1205"/>
                <a:gd name="T38" fmla="*/ 77 w 295"/>
                <a:gd name="T39" fmla="*/ 993 h 1205"/>
                <a:gd name="T40" fmla="*/ 135 w 295"/>
                <a:gd name="T41" fmla="*/ 883 h 1205"/>
                <a:gd name="T42" fmla="*/ 142 w 295"/>
                <a:gd name="T43" fmla="*/ 873 h 1205"/>
                <a:gd name="T44" fmla="*/ 176 w 295"/>
                <a:gd name="T45" fmla="*/ 905 h 1205"/>
                <a:gd name="T46" fmla="*/ 218 w 295"/>
                <a:gd name="T47" fmla="*/ 958 h 1205"/>
                <a:gd name="T48" fmla="*/ 218 w 295"/>
                <a:gd name="T49" fmla="*/ 958 h 1205"/>
                <a:gd name="T50" fmla="*/ 218 w 295"/>
                <a:gd name="T51" fmla="*/ 1000 h 1205"/>
                <a:gd name="T52" fmla="*/ 218 w 295"/>
                <a:gd name="T53" fmla="*/ 1123 h 1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5" h="1205">
                  <a:moveTo>
                    <a:pt x="169" y="18"/>
                  </a:moveTo>
                  <a:cubicBezTo>
                    <a:pt x="283" y="190"/>
                    <a:pt x="283" y="190"/>
                    <a:pt x="283" y="190"/>
                  </a:cubicBezTo>
                  <a:cubicBezTo>
                    <a:pt x="295" y="208"/>
                    <a:pt x="295" y="236"/>
                    <a:pt x="283" y="253"/>
                  </a:cubicBezTo>
                  <a:cubicBezTo>
                    <a:pt x="274" y="267"/>
                    <a:pt x="274" y="267"/>
                    <a:pt x="274" y="267"/>
                  </a:cubicBezTo>
                  <a:cubicBezTo>
                    <a:pt x="218" y="213"/>
                    <a:pt x="218" y="213"/>
                    <a:pt x="218" y="213"/>
                  </a:cubicBezTo>
                  <a:cubicBezTo>
                    <a:pt x="218" y="550"/>
                    <a:pt x="218" y="550"/>
                    <a:pt x="218" y="550"/>
                  </a:cubicBezTo>
                  <a:cubicBezTo>
                    <a:pt x="185" y="592"/>
                    <a:pt x="149" y="631"/>
                    <a:pt x="112" y="670"/>
                  </a:cubicBezTo>
                  <a:cubicBezTo>
                    <a:pt x="100" y="659"/>
                    <a:pt x="88" y="648"/>
                    <a:pt x="77" y="637"/>
                  </a:cubicBezTo>
                  <a:cubicBezTo>
                    <a:pt x="77" y="213"/>
                    <a:pt x="77" y="213"/>
                    <a:pt x="77" y="213"/>
                  </a:cubicBezTo>
                  <a:cubicBezTo>
                    <a:pt x="21" y="267"/>
                    <a:pt x="21" y="267"/>
                    <a:pt x="21" y="267"/>
                  </a:cubicBezTo>
                  <a:cubicBezTo>
                    <a:pt x="12" y="253"/>
                    <a:pt x="12" y="253"/>
                    <a:pt x="12" y="253"/>
                  </a:cubicBezTo>
                  <a:cubicBezTo>
                    <a:pt x="0" y="236"/>
                    <a:pt x="0" y="208"/>
                    <a:pt x="12" y="190"/>
                  </a:cubicBezTo>
                  <a:cubicBezTo>
                    <a:pt x="127" y="18"/>
                    <a:pt x="127" y="18"/>
                    <a:pt x="127" y="18"/>
                  </a:cubicBezTo>
                  <a:cubicBezTo>
                    <a:pt x="138" y="0"/>
                    <a:pt x="157" y="0"/>
                    <a:pt x="169" y="18"/>
                  </a:cubicBezTo>
                  <a:close/>
                  <a:moveTo>
                    <a:pt x="218" y="1123"/>
                  </a:moveTo>
                  <a:cubicBezTo>
                    <a:pt x="218" y="1205"/>
                    <a:pt x="218" y="1205"/>
                    <a:pt x="218" y="1205"/>
                  </a:cubicBezTo>
                  <a:cubicBezTo>
                    <a:pt x="77" y="1205"/>
                    <a:pt x="77" y="1205"/>
                    <a:pt x="77" y="1205"/>
                  </a:cubicBezTo>
                  <a:cubicBezTo>
                    <a:pt x="77" y="1123"/>
                    <a:pt x="77" y="1123"/>
                    <a:pt x="77" y="1123"/>
                  </a:cubicBezTo>
                  <a:cubicBezTo>
                    <a:pt x="77" y="1000"/>
                    <a:pt x="77" y="1000"/>
                    <a:pt x="77" y="1000"/>
                  </a:cubicBezTo>
                  <a:cubicBezTo>
                    <a:pt x="77" y="993"/>
                    <a:pt x="77" y="993"/>
                    <a:pt x="77" y="993"/>
                  </a:cubicBezTo>
                  <a:cubicBezTo>
                    <a:pt x="81" y="957"/>
                    <a:pt x="115" y="909"/>
                    <a:pt x="135" y="883"/>
                  </a:cubicBezTo>
                  <a:cubicBezTo>
                    <a:pt x="137" y="880"/>
                    <a:pt x="140" y="877"/>
                    <a:pt x="142" y="873"/>
                  </a:cubicBezTo>
                  <a:cubicBezTo>
                    <a:pt x="154" y="884"/>
                    <a:pt x="165" y="894"/>
                    <a:pt x="176" y="905"/>
                  </a:cubicBezTo>
                  <a:cubicBezTo>
                    <a:pt x="190" y="919"/>
                    <a:pt x="207" y="938"/>
                    <a:pt x="218" y="958"/>
                  </a:cubicBezTo>
                  <a:cubicBezTo>
                    <a:pt x="218" y="958"/>
                    <a:pt x="218" y="958"/>
                    <a:pt x="218" y="958"/>
                  </a:cubicBezTo>
                  <a:cubicBezTo>
                    <a:pt x="218" y="1000"/>
                    <a:pt x="218" y="1000"/>
                    <a:pt x="218" y="1000"/>
                  </a:cubicBezTo>
                  <a:lnTo>
                    <a:pt x="218" y="11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295" name="Freeform 15">
              <a:extLst>
                <a:ext uri="{FF2B5EF4-FFF2-40B4-BE49-F238E27FC236}">
                  <a16:creationId xmlns:a16="http://schemas.microsoft.com/office/drawing/2014/main" id="{B71B2D3B-83D3-419A-BF93-6A2905BC3877}"/>
                </a:ext>
              </a:extLst>
            </p:cNvPr>
            <p:cNvSpPr>
              <a:spLocks noEditPoints="1"/>
            </p:cNvSpPr>
            <p:nvPr/>
          </p:nvSpPr>
          <p:spPr bwMode="auto">
            <a:xfrm>
              <a:off x="4291013" y="2408238"/>
              <a:ext cx="512763" cy="722313"/>
            </a:xfrm>
            <a:custGeom>
              <a:avLst/>
              <a:gdLst>
                <a:gd name="T0" fmla="*/ 169 w 622"/>
                <a:gd name="T1" fmla="*/ 17 h 876"/>
                <a:gd name="T2" fmla="*/ 283 w 622"/>
                <a:gd name="T3" fmla="*/ 190 h 876"/>
                <a:gd name="T4" fmla="*/ 283 w 622"/>
                <a:gd name="T5" fmla="*/ 253 h 876"/>
                <a:gd name="T6" fmla="*/ 274 w 622"/>
                <a:gd name="T7" fmla="*/ 267 h 876"/>
                <a:gd name="T8" fmla="*/ 219 w 622"/>
                <a:gd name="T9" fmla="*/ 213 h 876"/>
                <a:gd name="T10" fmla="*/ 317 w 622"/>
                <a:gd name="T11" fmla="*/ 360 h 876"/>
                <a:gd name="T12" fmla="*/ 317 w 622"/>
                <a:gd name="T13" fmla="*/ 360 h 876"/>
                <a:gd name="T14" fmla="*/ 248 w 622"/>
                <a:gd name="T15" fmla="*/ 434 h 876"/>
                <a:gd name="T16" fmla="*/ 77 w 622"/>
                <a:gd name="T17" fmla="*/ 213 h 876"/>
                <a:gd name="T18" fmla="*/ 21 w 622"/>
                <a:gd name="T19" fmla="*/ 267 h 876"/>
                <a:gd name="T20" fmla="*/ 12 w 622"/>
                <a:gd name="T21" fmla="*/ 253 h 876"/>
                <a:gd name="T22" fmla="*/ 12 w 622"/>
                <a:gd name="T23" fmla="*/ 190 h 876"/>
                <a:gd name="T24" fmla="*/ 127 w 622"/>
                <a:gd name="T25" fmla="*/ 17 h 876"/>
                <a:gd name="T26" fmla="*/ 169 w 622"/>
                <a:gd name="T27" fmla="*/ 17 h 876"/>
                <a:gd name="T28" fmla="*/ 621 w 622"/>
                <a:gd name="T29" fmla="*/ 794 h 876"/>
                <a:gd name="T30" fmla="*/ 621 w 622"/>
                <a:gd name="T31" fmla="*/ 876 h 876"/>
                <a:gd name="T32" fmla="*/ 480 w 622"/>
                <a:gd name="T33" fmla="*/ 876 h 876"/>
                <a:gd name="T34" fmla="*/ 480 w 622"/>
                <a:gd name="T35" fmla="*/ 794 h 876"/>
                <a:gd name="T36" fmla="*/ 481 w 622"/>
                <a:gd name="T37" fmla="*/ 671 h 876"/>
                <a:gd name="T38" fmla="*/ 376 w 622"/>
                <a:gd name="T39" fmla="*/ 532 h 876"/>
                <a:gd name="T40" fmla="*/ 440 w 622"/>
                <a:gd name="T41" fmla="*/ 457 h 876"/>
                <a:gd name="T42" fmla="*/ 440 w 622"/>
                <a:gd name="T43" fmla="*/ 457 h 876"/>
                <a:gd name="T44" fmla="*/ 622 w 622"/>
                <a:gd name="T45" fmla="*/ 671 h 876"/>
                <a:gd name="T46" fmla="*/ 621 w 622"/>
                <a:gd name="T47" fmla="*/ 794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2" h="876">
                  <a:moveTo>
                    <a:pt x="169" y="17"/>
                  </a:moveTo>
                  <a:cubicBezTo>
                    <a:pt x="283" y="190"/>
                    <a:pt x="283" y="190"/>
                    <a:pt x="283" y="190"/>
                  </a:cubicBezTo>
                  <a:cubicBezTo>
                    <a:pt x="295" y="207"/>
                    <a:pt x="295" y="236"/>
                    <a:pt x="283" y="253"/>
                  </a:cubicBezTo>
                  <a:cubicBezTo>
                    <a:pt x="274" y="267"/>
                    <a:pt x="274" y="267"/>
                    <a:pt x="274" y="267"/>
                  </a:cubicBezTo>
                  <a:cubicBezTo>
                    <a:pt x="256" y="249"/>
                    <a:pt x="237" y="231"/>
                    <a:pt x="219" y="213"/>
                  </a:cubicBezTo>
                  <a:cubicBezTo>
                    <a:pt x="219" y="261"/>
                    <a:pt x="260" y="310"/>
                    <a:pt x="317" y="360"/>
                  </a:cubicBezTo>
                  <a:cubicBezTo>
                    <a:pt x="317" y="360"/>
                    <a:pt x="317" y="360"/>
                    <a:pt x="317" y="360"/>
                  </a:cubicBezTo>
                  <a:cubicBezTo>
                    <a:pt x="297" y="382"/>
                    <a:pt x="268" y="412"/>
                    <a:pt x="248" y="434"/>
                  </a:cubicBezTo>
                  <a:cubicBezTo>
                    <a:pt x="158" y="357"/>
                    <a:pt x="77" y="282"/>
                    <a:pt x="77" y="213"/>
                  </a:cubicBezTo>
                  <a:cubicBezTo>
                    <a:pt x="21" y="267"/>
                    <a:pt x="21" y="267"/>
                    <a:pt x="21" y="267"/>
                  </a:cubicBezTo>
                  <a:cubicBezTo>
                    <a:pt x="12" y="253"/>
                    <a:pt x="12" y="253"/>
                    <a:pt x="12" y="253"/>
                  </a:cubicBezTo>
                  <a:cubicBezTo>
                    <a:pt x="0" y="236"/>
                    <a:pt x="0" y="207"/>
                    <a:pt x="12" y="190"/>
                  </a:cubicBezTo>
                  <a:cubicBezTo>
                    <a:pt x="127" y="17"/>
                    <a:pt x="127" y="17"/>
                    <a:pt x="127" y="17"/>
                  </a:cubicBezTo>
                  <a:cubicBezTo>
                    <a:pt x="138" y="0"/>
                    <a:pt x="157" y="0"/>
                    <a:pt x="169" y="17"/>
                  </a:cubicBezTo>
                  <a:close/>
                  <a:moveTo>
                    <a:pt x="621" y="794"/>
                  </a:moveTo>
                  <a:cubicBezTo>
                    <a:pt x="621" y="876"/>
                    <a:pt x="621" y="876"/>
                    <a:pt x="621" y="876"/>
                  </a:cubicBezTo>
                  <a:cubicBezTo>
                    <a:pt x="480" y="876"/>
                    <a:pt x="480" y="876"/>
                    <a:pt x="480" y="876"/>
                  </a:cubicBezTo>
                  <a:cubicBezTo>
                    <a:pt x="480" y="794"/>
                    <a:pt x="480" y="794"/>
                    <a:pt x="480" y="794"/>
                  </a:cubicBezTo>
                  <a:cubicBezTo>
                    <a:pt x="481" y="671"/>
                    <a:pt x="481" y="671"/>
                    <a:pt x="481" y="671"/>
                  </a:cubicBezTo>
                  <a:cubicBezTo>
                    <a:pt x="481" y="623"/>
                    <a:pt x="442" y="573"/>
                    <a:pt x="376" y="532"/>
                  </a:cubicBezTo>
                  <a:cubicBezTo>
                    <a:pt x="395" y="509"/>
                    <a:pt x="420" y="479"/>
                    <a:pt x="440" y="457"/>
                  </a:cubicBezTo>
                  <a:cubicBezTo>
                    <a:pt x="440" y="457"/>
                    <a:pt x="440" y="457"/>
                    <a:pt x="440" y="457"/>
                  </a:cubicBezTo>
                  <a:cubicBezTo>
                    <a:pt x="534" y="529"/>
                    <a:pt x="622" y="601"/>
                    <a:pt x="622" y="671"/>
                  </a:cubicBezTo>
                  <a:lnTo>
                    <a:pt x="621" y="7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296" name="Freeform 82">
            <a:extLst>
              <a:ext uri="{FF2B5EF4-FFF2-40B4-BE49-F238E27FC236}">
                <a16:creationId xmlns:a16="http://schemas.microsoft.com/office/drawing/2014/main" id="{17150528-118A-4FB0-9B7B-852748F747E3}"/>
              </a:ext>
            </a:extLst>
          </p:cNvPr>
          <p:cNvSpPr>
            <a:spLocks/>
          </p:cNvSpPr>
          <p:nvPr/>
        </p:nvSpPr>
        <p:spPr bwMode="auto">
          <a:xfrm>
            <a:off x="3560758" y="2806113"/>
            <a:ext cx="158067" cy="184830"/>
          </a:xfrm>
          <a:custGeom>
            <a:avLst/>
            <a:gdLst>
              <a:gd name="T0" fmla="*/ 179 w 359"/>
              <a:gd name="T1" fmla="*/ 0 h 420"/>
              <a:gd name="T2" fmla="*/ 0 w 359"/>
              <a:gd name="T3" fmla="*/ 87 h 420"/>
              <a:gd name="T4" fmla="*/ 179 w 359"/>
              <a:gd name="T5" fmla="*/ 420 h 420"/>
              <a:gd name="T6" fmla="*/ 359 w 359"/>
              <a:gd name="T7" fmla="*/ 87 h 420"/>
              <a:gd name="T8" fmla="*/ 179 w 359"/>
              <a:gd name="T9" fmla="*/ 0 h 420"/>
            </a:gdLst>
            <a:ahLst/>
            <a:cxnLst>
              <a:cxn ang="0">
                <a:pos x="T0" y="T1"/>
              </a:cxn>
              <a:cxn ang="0">
                <a:pos x="T2" y="T3"/>
              </a:cxn>
              <a:cxn ang="0">
                <a:pos x="T4" y="T5"/>
              </a:cxn>
              <a:cxn ang="0">
                <a:pos x="T6" y="T7"/>
              </a:cxn>
              <a:cxn ang="0">
                <a:pos x="T8" y="T9"/>
              </a:cxn>
            </a:cxnLst>
            <a:rect l="0" t="0" r="r" b="b"/>
            <a:pathLst>
              <a:path w="359" h="420">
                <a:moveTo>
                  <a:pt x="179" y="0"/>
                </a:moveTo>
                <a:cubicBezTo>
                  <a:pt x="179" y="0"/>
                  <a:pt x="104" y="87"/>
                  <a:pt x="0" y="87"/>
                </a:cubicBezTo>
                <a:cubicBezTo>
                  <a:pt x="0" y="87"/>
                  <a:pt x="5" y="348"/>
                  <a:pt x="179" y="420"/>
                </a:cubicBezTo>
                <a:cubicBezTo>
                  <a:pt x="354" y="348"/>
                  <a:pt x="359" y="87"/>
                  <a:pt x="359" y="87"/>
                </a:cubicBezTo>
                <a:cubicBezTo>
                  <a:pt x="254" y="87"/>
                  <a:pt x="179" y="0"/>
                  <a:pt x="179" y="0"/>
                </a:cubicBezTo>
                <a:close/>
              </a:path>
            </a:pathLst>
          </a:custGeom>
          <a:solidFill>
            <a:schemeClr val="accent1"/>
          </a:solidFill>
          <a:ln>
            <a:noFill/>
          </a:ln>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301" name="Group 300">
            <a:extLst>
              <a:ext uri="{FF2B5EF4-FFF2-40B4-BE49-F238E27FC236}">
                <a16:creationId xmlns:a16="http://schemas.microsoft.com/office/drawing/2014/main" id="{29DF75FD-2390-4A89-959B-A12A98F3DF04}"/>
              </a:ext>
            </a:extLst>
          </p:cNvPr>
          <p:cNvGrpSpPr/>
          <p:nvPr/>
        </p:nvGrpSpPr>
        <p:grpSpPr>
          <a:xfrm>
            <a:off x="4777774" y="2792170"/>
            <a:ext cx="164265" cy="198773"/>
            <a:chOff x="7770813" y="644525"/>
            <a:chExt cx="914399" cy="1106488"/>
          </a:xfrm>
          <a:solidFill>
            <a:schemeClr val="accent1"/>
          </a:solidFill>
        </p:grpSpPr>
        <p:sp>
          <p:nvSpPr>
            <p:cNvPr id="302" name="Freeform 34">
              <a:extLst>
                <a:ext uri="{FF2B5EF4-FFF2-40B4-BE49-F238E27FC236}">
                  <a16:creationId xmlns:a16="http://schemas.microsoft.com/office/drawing/2014/main" id="{B2548564-7610-4B53-81D8-C0D9698CBA40}"/>
                </a:ext>
              </a:extLst>
            </p:cNvPr>
            <p:cNvSpPr>
              <a:spLocks/>
            </p:cNvSpPr>
            <p:nvPr/>
          </p:nvSpPr>
          <p:spPr bwMode="auto">
            <a:xfrm>
              <a:off x="7953375" y="1530350"/>
              <a:ext cx="309562" cy="220663"/>
            </a:xfrm>
            <a:custGeom>
              <a:avLst/>
              <a:gdLst>
                <a:gd name="T0" fmla="*/ 56 w 116"/>
                <a:gd name="T1" fmla="*/ 83 h 83"/>
                <a:gd name="T2" fmla="*/ 71 w 116"/>
                <a:gd name="T3" fmla="*/ 83 h 83"/>
                <a:gd name="T4" fmla="*/ 93 w 116"/>
                <a:gd name="T5" fmla="*/ 64 h 83"/>
                <a:gd name="T6" fmla="*/ 93 w 116"/>
                <a:gd name="T7" fmla="*/ 61 h 83"/>
                <a:gd name="T8" fmla="*/ 93 w 116"/>
                <a:gd name="T9" fmla="*/ 61 h 83"/>
                <a:gd name="T10" fmla="*/ 107 w 116"/>
                <a:gd name="T11" fmla="*/ 61 h 83"/>
                <a:gd name="T12" fmla="*/ 109 w 116"/>
                <a:gd name="T13" fmla="*/ 59 h 83"/>
                <a:gd name="T14" fmla="*/ 116 w 116"/>
                <a:gd name="T15" fmla="*/ 53 h 83"/>
                <a:gd name="T16" fmla="*/ 97 w 116"/>
                <a:gd name="T17" fmla="*/ 22 h 83"/>
                <a:gd name="T18" fmla="*/ 89 w 116"/>
                <a:gd name="T19" fmla="*/ 3 h 83"/>
                <a:gd name="T20" fmla="*/ 87 w 116"/>
                <a:gd name="T21" fmla="*/ 0 h 83"/>
                <a:gd name="T22" fmla="*/ 1 w 116"/>
                <a:gd name="T23" fmla="*/ 0 h 83"/>
                <a:gd name="T24" fmla="*/ 0 w 116"/>
                <a:gd name="T25" fmla="*/ 1 h 83"/>
                <a:gd name="T26" fmla="*/ 0 w 116"/>
                <a:gd name="T27" fmla="*/ 2 h 83"/>
                <a:gd name="T28" fmla="*/ 0 w 116"/>
                <a:gd name="T29" fmla="*/ 17 h 83"/>
                <a:gd name="T30" fmla="*/ 0 w 116"/>
                <a:gd name="T31" fmla="*/ 42 h 83"/>
                <a:gd name="T32" fmla="*/ 1 w 116"/>
                <a:gd name="T33" fmla="*/ 45 h 83"/>
                <a:gd name="T34" fmla="*/ 16 w 116"/>
                <a:gd name="T35" fmla="*/ 59 h 83"/>
                <a:gd name="T36" fmla="*/ 19 w 116"/>
                <a:gd name="T37" fmla="*/ 61 h 83"/>
                <a:gd name="T38" fmla="*/ 34 w 116"/>
                <a:gd name="T39" fmla="*/ 61 h 83"/>
                <a:gd name="T40" fmla="*/ 34 w 116"/>
                <a:gd name="T41" fmla="*/ 61 h 83"/>
                <a:gd name="T42" fmla="*/ 34 w 116"/>
                <a:gd name="T43" fmla="*/ 64 h 83"/>
                <a:gd name="T44" fmla="*/ 56 w 116"/>
                <a:gd name="T45"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 h="83">
                  <a:moveTo>
                    <a:pt x="56" y="83"/>
                  </a:moveTo>
                  <a:cubicBezTo>
                    <a:pt x="71" y="83"/>
                    <a:pt x="71" y="83"/>
                    <a:pt x="71" y="83"/>
                  </a:cubicBezTo>
                  <a:cubicBezTo>
                    <a:pt x="83" y="83"/>
                    <a:pt x="93" y="74"/>
                    <a:pt x="93" y="64"/>
                  </a:cubicBezTo>
                  <a:cubicBezTo>
                    <a:pt x="93" y="61"/>
                    <a:pt x="93" y="61"/>
                    <a:pt x="93" y="61"/>
                  </a:cubicBezTo>
                  <a:cubicBezTo>
                    <a:pt x="93" y="61"/>
                    <a:pt x="93" y="61"/>
                    <a:pt x="93" y="61"/>
                  </a:cubicBezTo>
                  <a:cubicBezTo>
                    <a:pt x="107" y="61"/>
                    <a:pt x="107" y="61"/>
                    <a:pt x="107" y="61"/>
                  </a:cubicBezTo>
                  <a:cubicBezTo>
                    <a:pt x="108" y="61"/>
                    <a:pt x="109" y="60"/>
                    <a:pt x="109" y="59"/>
                  </a:cubicBezTo>
                  <a:cubicBezTo>
                    <a:pt x="116" y="53"/>
                    <a:pt x="116" y="53"/>
                    <a:pt x="116" y="53"/>
                  </a:cubicBezTo>
                  <a:cubicBezTo>
                    <a:pt x="109" y="43"/>
                    <a:pt x="103" y="33"/>
                    <a:pt x="97" y="22"/>
                  </a:cubicBezTo>
                  <a:cubicBezTo>
                    <a:pt x="94" y="16"/>
                    <a:pt x="91" y="10"/>
                    <a:pt x="89" y="3"/>
                  </a:cubicBezTo>
                  <a:cubicBezTo>
                    <a:pt x="88" y="2"/>
                    <a:pt x="88" y="1"/>
                    <a:pt x="87" y="0"/>
                  </a:cubicBezTo>
                  <a:cubicBezTo>
                    <a:pt x="1" y="0"/>
                    <a:pt x="1" y="0"/>
                    <a:pt x="1" y="0"/>
                  </a:cubicBezTo>
                  <a:cubicBezTo>
                    <a:pt x="1" y="0"/>
                    <a:pt x="0" y="0"/>
                    <a:pt x="0" y="1"/>
                  </a:cubicBezTo>
                  <a:cubicBezTo>
                    <a:pt x="0" y="2"/>
                    <a:pt x="0" y="2"/>
                    <a:pt x="0" y="2"/>
                  </a:cubicBezTo>
                  <a:cubicBezTo>
                    <a:pt x="0" y="17"/>
                    <a:pt x="0" y="17"/>
                    <a:pt x="0" y="17"/>
                  </a:cubicBezTo>
                  <a:cubicBezTo>
                    <a:pt x="0" y="42"/>
                    <a:pt x="0" y="42"/>
                    <a:pt x="0" y="42"/>
                  </a:cubicBezTo>
                  <a:cubicBezTo>
                    <a:pt x="0" y="43"/>
                    <a:pt x="0" y="44"/>
                    <a:pt x="1" y="45"/>
                  </a:cubicBezTo>
                  <a:cubicBezTo>
                    <a:pt x="16" y="59"/>
                    <a:pt x="16" y="59"/>
                    <a:pt x="16" y="59"/>
                  </a:cubicBezTo>
                  <a:cubicBezTo>
                    <a:pt x="17" y="60"/>
                    <a:pt x="18" y="61"/>
                    <a:pt x="19" y="61"/>
                  </a:cubicBezTo>
                  <a:cubicBezTo>
                    <a:pt x="34" y="61"/>
                    <a:pt x="34" y="61"/>
                    <a:pt x="34" y="61"/>
                  </a:cubicBezTo>
                  <a:cubicBezTo>
                    <a:pt x="34" y="61"/>
                    <a:pt x="34" y="61"/>
                    <a:pt x="34" y="61"/>
                  </a:cubicBezTo>
                  <a:cubicBezTo>
                    <a:pt x="34" y="64"/>
                    <a:pt x="34" y="64"/>
                    <a:pt x="34" y="64"/>
                  </a:cubicBezTo>
                  <a:cubicBezTo>
                    <a:pt x="34" y="74"/>
                    <a:pt x="44" y="83"/>
                    <a:pt x="56"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03" name="Freeform 35">
              <a:extLst>
                <a:ext uri="{FF2B5EF4-FFF2-40B4-BE49-F238E27FC236}">
                  <a16:creationId xmlns:a16="http://schemas.microsoft.com/office/drawing/2014/main" id="{8522D76C-34AF-4704-B83D-B0663473CB30}"/>
                </a:ext>
              </a:extLst>
            </p:cNvPr>
            <p:cNvSpPr>
              <a:spLocks noEditPoints="1"/>
            </p:cNvSpPr>
            <p:nvPr/>
          </p:nvSpPr>
          <p:spPr bwMode="auto">
            <a:xfrm>
              <a:off x="7770813" y="644525"/>
              <a:ext cx="701675" cy="806450"/>
            </a:xfrm>
            <a:custGeom>
              <a:avLst/>
              <a:gdLst>
                <a:gd name="T0" fmla="*/ 10 w 264"/>
                <a:gd name="T1" fmla="*/ 183 h 303"/>
                <a:gd name="T2" fmla="*/ 51 w 264"/>
                <a:gd name="T3" fmla="*/ 246 h 303"/>
                <a:gd name="T4" fmla="*/ 74 w 264"/>
                <a:gd name="T5" fmla="*/ 297 h 303"/>
                <a:gd name="T6" fmla="*/ 80 w 264"/>
                <a:gd name="T7" fmla="*/ 303 h 303"/>
                <a:gd name="T8" fmla="*/ 147 w 264"/>
                <a:gd name="T9" fmla="*/ 303 h 303"/>
                <a:gd name="T10" fmla="*/ 141 w 264"/>
                <a:gd name="T11" fmla="*/ 247 h 303"/>
                <a:gd name="T12" fmla="*/ 142 w 264"/>
                <a:gd name="T13" fmla="*/ 233 h 303"/>
                <a:gd name="T14" fmla="*/ 153 w 264"/>
                <a:gd name="T15" fmla="*/ 225 h 303"/>
                <a:gd name="T16" fmla="*/ 188 w 264"/>
                <a:gd name="T17" fmla="*/ 200 h 303"/>
                <a:gd name="T18" fmla="*/ 193 w 264"/>
                <a:gd name="T19" fmla="*/ 189 h 303"/>
                <a:gd name="T20" fmla="*/ 200 w 264"/>
                <a:gd name="T21" fmla="*/ 171 h 303"/>
                <a:gd name="T22" fmla="*/ 220 w 264"/>
                <a:gd name="T23" fmla="*/ 171 h 303"/>
                <a:gd name="T24" fmla="*/ 256 w 264"/>
                <a:gd name="T25" fmla="*/ 171 h 303"/>
                <a:gd name="T26" fmla="*/ 258 w 264"/>
                <a:gd name="T27" fmla="*/ 171 h 303"/>
                <a:gd name="T28" fmla="*/ 264 w 264"/>
                <a:gd name="T29" fmla="*/ 132 h 303"/>
                <a:gd name="T30" fmla="*/ 152 w 264"/>
                <a:gd name="T31" fmla="*/ 1 h 303"/>
                <a:gd name="T32" fmla="*/ 132 w 264"/>
                <a:gd name="T33" fmla="*/ 0 h 303"/>
                <a:gd name="T34" fmla="*/ 1 w 264"/>
                <a:gd name="T35" fmla="*/ 113 h 303"/>
                <a:gd name="T36" fmla="*/ 0 w 264"/>
                <a:gd name="T37" fmla="*/ 132 h 303"/>
                <a:gd name="T38" fmla="*/ 9 w 264"/>
                <a:gd name="T39" fmla="*/ 182 h 303"/>
                <a:gd name="T40" fmla="*/ 10 w 264"/>
                <a:gd name="T41" fmla="*/ 183 h 303"/>
                <a:gd name="T42" fmla="*/ 10 w 264"/>
                <a:gd name="T43" fmla="*/ 183 h 303"/>
                <a:gd name="T44" fmla="*/ 101 w 264"/>
                <a:gd name="T45" fmla="*/ 38 h 303"/>
                <a:gd name="T46" fmla="*/ 103 w 264"/>
                <a:gd name="T47" fmla="*/ 42 h 303"/>
                <a:gd name="T48" fmla="*/ 63 w 264"/>
                <a:gd name="T49" fmla="*/ 126 h 303"/>
                <a:gd name="T50" fmla="*/ 120 w 264"/>
                <a:gd name="T51" fmla="*/ 220 h 303"/>
                <a:gd name="T52" fmla="*/ 119 w 264"/>
                <a:gd name="T53" fmla="*/ 225 h 303"/>
                <a:gd name="T54" fmla="*/ 32 w 264"/>
                <a:gd name="T55" fmla="*/ 130 h 303"/>
                <a:gd name="T56" fmla="*/ 101 w 264"/>
                <a:gd name="T57" fmla="*/ 3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4" h="303">
                  <a:moveTo>
                    <a:pt x="10" y="183"/>
                  </a:moveTo>
                  <a:cubicBezTo>
                    <a:pt x="17" y="204"/>
                    <a:pt x="36" y="225"/>
                    <a:pt x="51" y="246"/>
                  </a:cubicBezTo>
                  <a:cubicBezTo>
                    <a:pt x="63" y="263"/>
                    <a:pt x="73" y="280"/>
                    <a:pt x="74" y="297"/>
                  </a:cubicBezTo>
                  <a:cubicBezTo>
                    <a:pt x="75" y="300"/>
                    <a:pt x="77" y="303"/>
                    <a:pt x="80" y="303"/>
                  </a:cubicBezTo>
                  <a:cubicBezTo>
                    <a:pt x="147" y="303"/>
                    <a:pt x="147" y="303"/>
                    <a:pt x="147" y="303"/>
                  </a:cubicBezTo>
                  <a:cubicBezTo>
                    <a:pt x="142" y="284"/>
                    <a:pt x="140" y="265"/>
                    <a:pt x="141" y="247"/>
                  </a:cubicBezTo>
                  <a:cubicBezTo>
                    <a:pt x="142" y="233"/>
                    <a:pt x="142" y="233"/>
                    <a:pt x="142" y="233"/>
                  </a:cubicBezTo>
                  <a:cubicBezTo>
                    <a:pt x="153" y="225"/>
                    <a:pt x="153" y="225"/>
                    <a:pt x="153" y="225"/>
                  </a:cubicBezTo>
                  <a:cubicBezTo>
                    <a:pt x="188" y="200"/>
                    <a:pt x="188" y="200"/>
                    <a:pt x="188" y="200"/>
                  </a:cubicBezTo>
                  <a:cubicBezTo>
                    <a:pt x="193" y="189"/>
                    <a:pt x="193" y="189"/>
                    <a:pt x="193" y="189"/>
                  </a:cubicBezTo>
                  <a:cubicBezTo>
                    <a:pt x="200" y="171"/>
                    <a:pt x="200" y="171"/>
                    <a:pt x="200" y="171"/>
                  </a:cubicBezTo>
                  <a:cubicBezTo>
                    <a:pt x="220" y="171"/>
                    <a:pt x="220" y="171"/>
                    <a:pt x="220" y="171"/>
                  </a:cubicBezTo>
                  <a:cubicBezTo>
                    <a:pt x="256" y="171"/>
                    <a:pt x="256" y="171"/>
                    <a:pt x="256" y="171"/>
                  </a:cubicBezTo>
                  <a:cubicBezTo>
                    <a:pt x="258" y="171"/>
                    <a:pt x="258" y="171"/>
                    <a:pt x="258" y="171"/>
                  </a:cubicBezTo>
                  <a:cubicBezTo>
                    <a:pt x="262" y="159"/>
                    <a:pt x="264" y="146"/>
                    <a:pt x="264" y="132"/>
                  </a:cubicBezTo>
                  <a:cubicBezTo>
                    <a:pt x="264" y="66"/>
                    <a:pt x="216" y="11"/>
                    <a:pt x="152" y="1"/>
                  </a:cubicBezTo>
                  <a:cubicBezTo>
                    <a:pt x="146" y="0"/>
                    <a:pt x="139" y="0"/>
                    <a:pt x="132" y="0"/>
                  </a:cubicBezTo>
                  <a:cubicBezTo>
                    <a:pt x="65" y="0"/>
                    <a:pt x="10" y="49"/>
                    <a:pt x="1" y="113"/>
                  </a:cubicBezTo>
                  <a:cubicBezTo>
                    <a:pt x="0" y="119"/>
                    <a:pt x="0" y="126"/>
                    <a:pt x="0" y="132"/>
                  </a:cubicBezTo>
                  <a:cubicBezTo>
                    <a:pt x="0" y="150"/>
                    <a:pt x="3" y="167"/>
                    <a:pt x="9" y="182"/>
                  </a:cubicBezTo>
                  <a:cubicBezTo>
                    <a:pt x="10" y="182"/>
                    <a:pt x="10" y="183"/>
                    <a:pt x="10" y="183"/>
                  </a:cubicBezTo>
                  <a:cubicBezTo>
                    <a:pt x="9" y="183"/>
                    <a:pt x="10" y="183"/>
                    <a:pt x="10" y="183"/>
                  </a:cubicBezTo>
                  <a:close/>
                  <a:moveTo>
                    <a:pt x="101" y="38"/>
                  </a:moveTo>
                  <a:cubicBezTo>
                    <a:pt x="103" y="37"/>
                    <a:pt x="105" y="40"/>
                    <a:pt x="103" y="42"/>
                  </a:cubicBezTo>
                  <a:cubicBezTo>
                    <a:pt x="78" y="62"/>
                    <a:pt x="63" y="92"/>
                    <a:pt x="63" y="126"/>
                  </a:cubicBezTo>
                  <a:cubicBezTo>
                    <a:pt x="63" y="167"/>
                    <a:pt x="86" y="202"/>
                    <a:pt x="120" y="220"/>
                  </a:cubicBezTo>
                  <a:cubicBezTo>
                    <a:pt x="122" y="222"/>
                    <a:pt x="121" y="225"/>
                    <a:pt x="119" y="225"/>
                  </a:cubicBezTo>
                  <a:cubicBezTo>
                    <a:pt x="70" y="220"/>
                    <a:pt x="32" y="179"/>
                    <a:pt x="32" y="130"/>
                  </a:cubicBezTo>
                  <a:cubicBezTo>
                    <a:pt x="32" y="86"/>
                    <a:pt x="61" y="49"/>
                    <a:pt x="101"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04" name="Freeform 36">
              <a:extLst>
                <a:ext uri="{FF2B5EF4-FFF2-40B4-BE49-F238E27FC236}">
                  <a16:creationId xmlns:a16="http://schemas.microsoft.com/office/drawing/2014/main" id="{B5EA4371-D1D0-46B4-AD16-9EC31F172B6C}"/>
                </a:ext>
              </a:extLst>
            </p:cNvPr>
            <p:cNvSpPr>
              <a:spLocks noEditPoints="1"/>
            </p:cNvSpPr>
            <p:nvPr/>
          </p:nvSpPr>
          <p:spPr bwMode="auto">
            <a:xfrm>
              <a:off x="8220075" y="1179513"/>
              <a:ext cx="465137" cy="563563"/>
            </a:xfrm>
            <a:custGeom>
              <a:avLst/>
              <a:gdLst>
                <a:gd name="T0" fmla="*/ 21 w 175"/>
                <a:gd name="T1" fmla="*/ 135 h 212"/>
                <a:gd name="T2" fmla="*/ 26 w 175"/>
                <a:gd name="T3" fmla="*/ 145 h 212"/>
                <a:gd name="T4" fmla="*/ 87 w 175"/>
                <a:gd name="T5" fmla="*/ 212 h 212"/>
                <a:gd name="T6" fmla="*/ 172 w 175"/>
                <a:gd name="T7" fmla="*/ 47 h 212"/>
                <a:gd name="T8" fmla="*/ 130 w 175"/>
                <a:gd name="T9" fmla="*/ 18 h 212"/>
                <a:gd name="T10" fmla="*/ 122 w 175"/>
                <a:gd name="T11" fmla="*/ 0 h 212"/>
                <a:gd name="T12" fmla="*/ 114 w 175"/>
                <a:gd name="T13" fmla="*/ 0 h 212"/>
                <a:gd name="T14" fmla="*/ 96 w 175"/>
                <a:gd name="T15" fmla="*/ 0 h 212"/>
                <a:gd name="T16" fmla="*/ 87 w 175"/>
                <a:gd name="T17" fmla="*/ 0 h 212"/>
                <a:gd name="T18" fmla="*/ 76 w 175"/>
                <a:gd name="T19" fmla="*/ 0 h 212"/>
                <a:gd name="T20" fmla="*/ 51 w 175"/>
                <a:gd name="T21" fmla="*/ 0 h 212"/>
                <a:gd name="T22" fmla="*/ 43 w 175"/>
                <a:gd name="T23" fmla="*/ 18 h 212"/>
                <a:gd name="T24" fmla="*/ 1 w 175"/>
                <a:gd name="T25" fmla="*/ 47 h 212"/>
                <a:gd name="T26" fmla="*/ 8 w 175"/>
                <a:gd name="T27" fmla="*/ 102 h 212"/>
                <a:gd name="T28" fmla="*/ 14 w 175"/>
                <a:gd name="T29" fmla="*/ 118 h 212"/>
                <a:gd name="T30" fmla="*/ 19 w 175"/>
                <a:gd name="T31" fmla="*/ 132 h 212"/>
                <a:gd name="T32" fmla="*/ 21 w 175"/>
                <a:gd name="T33" fmla="*/ 135 h 212"/>
                <a:gd name="T34" fmla="*/ 132 w 175"/>
                <a:gd name="T35" fmla="*/ 71 h 212"/>
                <a:gd name="T36" fmla="*/ 117 w 175"/>
                <a:gd name="T37" fmla="*/ 123 h 212"/>
                <a:gd name="T38" fmla="*/ 87 w 175"/>
                <a:gd name="T39" fmla="*/ 162 h 212"/>
                <a:gd name="T40" fmla="*/ 56 w 175"/>
                <a:gd name="T41" fmla="*/ 123 h 212"/>
                <a:gd name="T42" fmla="*/ 51 w 175"/>
                <a:gd name="T43" fmla="*/ 112 h 212"/>
                <a:gd name="T44" fmla="*/ 42 w 175"/>
                <a:gd name="T45" fmla="*/ 80 h 212"/>
                <a:gd name="T46" fmla="*/ 41 w 175"/>
                <a:gd name="T47" fmla="*/ 71 h 212"/>
                <a:gd name="T48" fmla="*/ 51 w 175"/>
                <a:gd name="T49" fmla="*/ 64 h 212"/>
                <a:gd name="T50" fmla="*/ 69 w 175"/>
                <a:gd name="T51" fmla="*/ 52 h 212"/>
                <a:gd name="T52" fmla="*/ 72 w 175"/>
                <a:gd name="T53" fmla="*/ 44 h 212"/>
                <a:gd name="T54" fmla="*/ 86 w 175"/>
                <a:gd name="T55" fmla="*/ 44 h 212"/>
                <a:gd name="T56" fmla="*/ 101 w 175"/>
                <a:gd name="T57" fmla="*/ 44 h 212"/>
                <a:gd name="T58" fmla="*/ 104 w 175"/>
                <a:gd name="T59" fmla="*/ 52 h 212"/>
                <a:gd name="T60" fmla="*/ 132 w 175"/>
                <a:gd name="T61" fmla="*/ 7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5" h="212">
                  <a:moveTo>
                    <a:pt x="21" y="135"/>
                  </a:moveTo>
                  <a:cubicBezTo>
                    <a:pt x="22" y="138"/>
                    <a:pt x="24" y="142"/>
                    <a:pt x="26" y="145"/>
                  </a:cubicBezTo>
                  <a:cubicBezTo>
                    <a:pt x="41" y="172"/>
                    <a:pt x="62" y="196"/>
                    <a:pt x="87" y="212"/>
                  </a:cubicBezTo>
                  <a:cubicBezTo>
                    <a:pt x="139" y="178"/>
                    <a:pt x="175" y="109"/>
                    <a:pt x="172" y="47"/>
                  </a:cubicBezTo>
                  <a:cubicBezTo>
                    <a:pt x="130" y="18"/>
                    <a:pt x="130" y="18"/>
                    <a:pt x="130" y="18"/>
                  </a:cubicBezTo>
                  <a:cubicBezTo>
                    <a:pt x="122" y="0"/>
                    <a:pt x="122" y="0"/>
                    <a:pt x="122" y="0"/>
                  </a:cubicBezTo>
                  <a:cubicBezTo>
                    <a:pt x="114" y="0"/>
                    <a:pt x="114" y="0"/>
                    <a:pt x="114" y="0"/>
                  </a:cubicBezTo>
                  <a:cubicBezTo>
                    <a:pt x="96" y="0"/>
                    <a:pt x="96" y="0"/>
                    <a:pt x="96" y="0"/>
                  </a:cubicBezTo>
                  <a:cubicBezTo>
                    <a:pt x="87" y="0"/>
                    <a:pt x="87" y="0"/>
                    <a:pt x="87" y="0"/>
                  </a:cubicBezTo>
                  <a:cubicBezTo>
                    <a:pt x="76" y="0"/>
                    <a:pt x="76" y="0"/>
                    <a:pt x="76" y="0"/>
                  </a:cubicBezTo>
                  <a:cubicBezTo>
                    <a:pt x="51" y="0"/>
                    <a:pt x="51" y="0"/>
                    <a:pt x="51" y="0"/>
                  </a:cubicBezTo>
                  <a:cubicBezTo>
                    <a:pt x="43" y="18"/>
                    <a:pt x="43" y="18"/>
                    <a:pt x="43" y="18"/>
                  </a:cubicBezTo>
                  <a:cubicBezTo>
                    <a:pt x="1" y="47"/>
                    <a:pt x="1" y="47"/>
                    <a:pt x="1" y="47"/>
                  </a:cubicBezTo>
                  <a:cubicBezTo>
                    <a:pt x="0" y="65"/>
                    <a:pt x="3" y="84"/>
                    <a:pt x="8" y="102"/>
                  </a:cubicBezTo>
                  <a:cubicBezTo>
                    <a:pt x="10" y="107"/>
                    <a:pt x="11" y="113"/>
                    <a:pt x="14" y="118"/>
                  </a:cubicBezTo>
                  <a:cubicBezTo>
                    <a:pt x="15" y="123"/>
                    <a:pt x="17" y="127"/>
                    <a:pt x="19" y="132"/>
                  </a:cubicBezTo>
                  <a:cubicBezTo>
                    <a:pt x="20" y="133"/>
                    <a:pt x="20" y="134"/>
                    <a:pt x="21" y="135"/>
                  </a:cubicBezTo>
                  <a:close/>
                  <a:moveTo>
                    <a:pt x="132" y="71"/>
                  </a:moveTo>
                  <a:cubicBezTo>
                    <a:pt x="131" y="88"/>
                    <a:pt x="126" y="106"/>
                    <a:pt x="117" y="123"/>
                  </a:cubicBezTo>
                  <a:cubicBezTo>
                    <a:pt x="109" y="138"/>
                    <a:pt x="99" y="151"/>
                    <a:pt x="87" y="162"/>
                  </a:cubicBezTo>
                  <a:cubicBezTo>
                    <a:pt x="74" y="151"/>
                    <a:pt x="64" y="138"/>
                    <a:pt x="56" y="123"/>
                  </a:cubicBezTo>
                  <a:cubicBezTo>
                    <a:pt x="54" y="119"/>
                    <a:pt x="52" y="115"/>
                    <a:pt x="51" y="112"/>
                  </a:cubicBezTo>
                  <a:cubicBezTo>
                    <a:pt x="46" y="101"/>
                    <a:pt x="44" y="91"/>
                    <a:pt x="42" y="80"/>
                  </a:cubicBezTo>
                  <a:cubicBezTo>
                    <a:pt x="42" y="77"/>
                    <a:pt x="41" y="74"/>
                    <a:pt x="41" y="71"/>
                  </a:cubicBezTo>
                  <a:cubicBezTo>
                    <a:pt x="51" y="64"/>
                    <a:pt x="51" y="64"/>
                    <a:pt x="51" y="64"/>
                  </a:cubicBezTo>
                  <a:cubicBezTo>
                    <a:pt x="69" y="52"/>
                    <a:pt x="69" y="52"/>
                    <a:pt x="69" y="52"/>
                  </a:cubicBezTo>
                  <a:cubicBezTo>
                    <a:pt x="72" y="44"/>
                    <a:pt x="72" y="44"/>
                    <a:pt x="72" y="44"/>
                  </a:cubicBezTo>
                  <a:cubicBezTo>
                    <a:pt x="86" y="44"/>
                    <a:pt x="86" y="44"/>
                    <a:pt x="86" y="44"/>
                  </a:cubicBezTo>
                  <a:cubicBezTo>
                    <a:pt x="101" y="44"/>
                    <a:pt x="101" y="44"/>
                    <a:pt x="101" y="44"/>
                  </a:cubicBezTo>
                  <a:cubicBezTo>
                    <a:pt x="104" y="52"/>
                    <a:pt x="104" y="52"/>
                    <a:pt x="104" y="52"/>
                  </a:cubicBezTo>
                  <a:lnTo>
                    <a:pt x="132"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305" name="Group 304">
            <a:extLst>
              <a:ext uri="{FF2B5EF4-FFF2-40B4-BE49-F238E27FC236}">
                <a16:creationId xmlns:a16="http://schemas.microsoft.com/office/drawing/2014/main" id="{992F1AE3-98D6-4270-8276-81353DE66DF5}"/>
              </a:ext>
            </a:extLst>
          </p:cNvPr>
          <p:cNvGrpSpPr/>
          <p:nvPr/>
        </p:nvGrpSpPr>
        <p:grpSpPr>
          <a:xfrm>
            <a:off x="6000987" y="2799880"/>
            <a:ext cx="248142" cy="191063"/>
            <a:chOff x="2249488" y="698500"/>
            <a:chExt cx="1152525" cy="887413"/>
          </a:xfrm>
          <a:solidFill>
            <a:schemeClr val="accent1"/>
          </a:solidFill>
        </p:grpSpPr>
        <p:sp>
          <p:nvSpPr>
            <p:cNvPr id="306" name="Freeform 15">
              <a:extLst>
                <a:ext uri="{FF2B5EF4-FFF2-40B4-BE49-F238E27FC236}">
                  <a16:creationId xmlns:a16="http://schemas.microsoft.com/office/drawing/2014/main" id="{12792170-4A9D-41B9-91DE-F2B60D5098E6}"/>
                </a:ext>
              </a:extLst>
            </p:cNvPr>
            <p:cNvSpPr>
              <a:spLocks/>
            </p:cNvSpPr>
            <p:nvPr/>
          </p:nvSpPr>
          <p:spPr bwMode="auto">
            <a:xfrm>
              <a:off x="2779713" y="698500"/>
              <a:ext cx="314325" cy="311150"/>
            </a:xfrm>
            <a:custGeom>
              <a:avLst/>
              <a:gdLst>
                <a:gd name="T0" fmla="*/ 94 w 115"/>
                <a:gd name="T1" fmla="*/ 114 h 114"/>
                <a:gd name="T2" fmla="*/ 104 w 115"/>
                <a:gd name="T3" fmla="*/ 105 h 114"/>
                <a:gd name="T4" fmla="*/ 104 w 115"/>
                <a:gd name="T5" fmla="*/ 65 h 114"/>
                <a:gd name="T6" fmla="*/ 50 w 115"/>
                <a:gd name="T7" fmla="*/ 11 h 114"/>
                <a:gd name="T8" fmla="*/ 10 w 115"/>
                <a:gd name="T9" fmla="*/ 11 h 114"/>
                <a:gd name="T10" fmla="*/ 0 w 115"/>
                <a:gd name="T11" fmla="*/ 20 h 114"/>
                <a:gd name="T12" fmla="*/ 94 w 115"/>
                <a:gd name="T13" fmla="*/ 114 h 114"/>
              </a:gdLst>
              <a:ahLst/>
              <a:cxnLst>
                <a:cxn ang="0">
                  <a:pos x="T0" y="T1"/>
                </a:cxn>
                <a:cxn ang="0">
                  <a:pos x="T2" y="T3"/>
                </a:cxn>
                <a:cxn ang="0">
                  <a:pos x="T4" y="T5"/>
                </a:cxn>
                <a:cxn ang="0">
                  <a:pos x="T6" y="T7"/>
                </a:cxn>
                <a:cxn ang="0">
                  <a:pos x="T8" y="T9"/>
                </a:cxn>
                <a:cxn ang="0">
                  <a:pos x="T10" y="T11"/>
                </a:cxn>
                <a:cxn ang="0">
                  <a:pos x="T12" y="T13"/>
                </a:cxn>
              </a:cxnLst>
              <a:rect l="0" t="0" r="r" b="b"/>
              <a:pathLst>
                <a:path w="115" h="114">
                  <a:moveTo>
                    <a:pt x="94" y="114"/>
                  </a:moveTo>
                  <a:cubicBezTo>
                    <a:pt x="104" y="105"/>
                    <a:pt x="104" y="105"/>
                    <a:pt x="104" y="105"/>
                  </a:cubicBezTo>
                  <a:cubicBezTo>
                    <a:pt x="115" y="94"/>
                    <a:pt x="115" y="76"/>
                    <a:pt x="104" y="65"/>
                  </a:cubicBezTo>
                  <a:cubicBezTo>
                    <a:pt x="50" y="11"/>
                    <a:pt x="50" y="11"/>
                    <a:pt x="50" y="11"/>
                  </a:cubicBezTo>
                  <a:cubicBezTo>
                    <a:pt x="39" y="0"/>
                    <a:pt x="21" y="0"/>
                    <a:pt x="10" y="11"/>
                  </a:cubicBezTo>
                  <a:cubicBezTo>
                    <a:pt x="0" y="20"/>
                    <a:pt x="0" y="20"/>
                    <a:pt x="0" y="20"/>
                  </a:cubicBezTo>
                  <a:lnTo>
                    <a:pt x="94"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07" name="Freeform 16">
              <a:extLst>
                <a:ext uri="{FF2B5EF4-FFF2-40B4-BE49-F238E27FC236}">
                  <a16:creationId xmlns:a16="http://schemas.microsoft.com/office/drawing/2014/main" id="{F0231CD1-3023-4CBF-B474-C66326478EBD}"/>
                </a:ext>
              </a:extLst>
            </p:cNvPr>
            <p:cNvSpPr>
              <a:spLocks/>
            </p:cNvSpPr>
            <p:nvPr/>
          </p:nvSpPr>
          <p:spPr bwMode="auto">
            <a:xfrm>
              <a:off x="2606675" y="792163"/>
              <a:ext cx="393700" cy="392113"/>
            </a:xfrm>
            <a:custGeom>
              <a:avLst/>
              <a:gdLst>
                <a:gd name="T0" fmla="*/ 162 w 248"/>
                <a:gd name="T1" fmla="*/ 247 h 247"/>
                <a:gd name="T2" fmla="*/ 248 w 248"/>
                <a:gd name="T3" fmla="*/ 161 h 247"/>
                <a:gd name="T4" fmla="*/ 86 w 248"/>
                <a:gd name="T5" fmla="*/ 0 h 247"/>
                <a:gd name="T6" fmla="*/ 0 w 248"/>
                <a:gd name="T7" fmla="*/ 86 h 247"/>
                <a:gd name="T8" fmla="*/ 162 w 248"/>
                <a:gd name="T9" fmla="*/ 247 h 247"/>
              </a:gdLst>
              <a:ahLst/>
              <a:cxnLst>
                <a:cxn ang="0">
                  <a:pos x="T0" y="T1"/>
                </a:cxn>
                <a:cxn ang="0">
                  <a:pos x="T2" y="T3"/>
                </a:cxn>
                <a:cxn ang="0">
                  <a:pos x="T4" y="T5"/>
                </a:cxn>
                <a:cxn ang="0">
                  <a:pos x="T6" y="T7"/>
                </a:cxn>
                <a:cxn ang="0">
                  <a:pos x="T8" y="T9"/>
                </a:cxn>
              </a:cxnLst>
              <a:rect l="0" t="0" r="r" b="b"/>
              <a:pathLst>
                <a:path w="248" h="247">
                  <a:moveTo>
                    <a:pt x="162" y="247"/>
                  </a:moveTo>
                  <a:lnTo>
                    <a:pt x="248" y="161"/>
                  </a:lnTo>
                  <a:lnTo>
                    <a:pt x="86" y="0"/>
                  </a:lnTo>
                  <a:lnTo>
                    <a:pt x="0" y="86"/>
                  </a:lnTo>
                  <a:lnTo>
                    <a:pt x="162"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08" name="Freeform 17">
              <a:extLst>
                <a:ext uri="{FF2B5EF4-FFF2-40B4-BE49-F238E27FC236}">
                  <a16:creationId xmlns:a16="http://schemas.microsoft.com/office/drawing/2014/main" id="{3D246996-C98D-4C8E-966D-ED36D762FA51}"/>
                </a:ext>
              </a:extLst>
            </p:cNvPr>
            <p:cNvSpPr>
              <a:spLocks/>
            </p:cNvSpPr>
            <p:nvPr/>
          </p:nvSpPr>
          <p:spPr bwMode="auto">
            <a:xfrm>
              <a:off x="2511425" y="966788"/>
              <a:ext cx="314325" cy="311150"/>
            </a:xfrm>
            <a:custGeom>
              <a:avLst/>
              <a:gdLst>
                <a:gd name="T0" fmla="*/ 21 w 115"/>
                <a:gd name="T1" fmla="*/ 0 h 114"/>
                <a:gd name="T2" fmla="*/ 11 w 115"/>
                <a:gd name="T3" fmla="*/ 9 h 114"/>
                <a:gd name="T4" fmla="*/ 11 w 115"/>
                <a:gd name="T5" fmla="*/ 49 h 114"/>
                <a:gd name="T6" fmla="*/ 66 w 115"/>
                <a:gd name="T7" fmla="*/ 103 h 114"/>
                <a:gd name="T8" fmla="*/ 105 w 115"/>
                <a:gd name="T9" fmla="*/ 103 h 114"/>
                <a:gd name="T10" fmla="*/ 115 w 115"/>
                <a:gd name="T11" fmla="*/ 94 h 114"/>
                <a:gd name="T12" fmla="*/ 21 w 11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115" h="114">
                  <a:moveTo>
                    <a:pt x="21" y="0"/>
                  </a:moveTo>
                  <a:cubicBezTo>
                    <a:pt x="11" y="9"/>
                    <a:pt x="11" y="9"/>
                    <a:pt x="11" y="9"/>
                  </a:cubicBezTo>
                  <a:cubicBezTo>
                    <a:pt x="0" y="20"/>
                    <a:pt x="0" y="38"/>
                    <a:pt x="11" y="49"/>
                  </a:cubicBezTo>
                  <a:cubicBezTo>
                    <a:pt x="66" y="103"/>
                    <a:pt x="66" y="103"/>
                    <a:pt x="66" y="103"/>
                  </a:cubicBezTo>
                  <a:cubicBezTo>
                    <a:pt x="77" y="114"/>
                    <a:pt x="94" y="114"/>
                    <a:pt x="105" y="103"/>
                  </a:cubicBezTo>
                  <a:cubicBezTo>
                    <a:pt x="115" y="94"/>
                    <a:pt x="115" y="94"/>
                    <a:pt x="115" y="94"/>
                  </a:cubicBez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09" name="Freeform 18">
              <a:extLst>
                <a:ext uri="{FF2B5EF4-FFF2-40B4-BE49-F238E27FC236}">
                  <a16:creationId xmlns:a16="http://schemas.microsoft.com/office/drawing/2014/main" id="{3C38A937-C38F-4E0E-B065-644D1AC153CE}"/>
                </a:ext>
              </a:extLst>
            </p:cNvPr>
            <p:cNvSpPr>
              <a:spLocks/>
            </p:cNvSpPr>
            <p:nvPr/>
          </p:nvSpPr>
          <p:spPr bwMode="auto">
            <a:xfrm>
              <a:off x="3033713" y="1220788"/>
              <a:ext cx="368300" cy="365125"/>
            </a:xfrm>
            <a:custGeom>
              <a:avLst/>
              <a:gdLst>
                <a:gd name="T0" fmla="*/ 130 w 135"/>
                <a:gd name="T1" fmla="*/ 94 h 134"/>
                <a:gd name="T2" fmla="*/ 35 w 135"/>
                <a:gd name="T3" fmla="*/ 0 h 134"/>
                <a:gd name="T4" fmla="*/ 0 w 135"/>
                <a:gd name="T5" fmla="*/ 35 h 134"/>
                <a:gd name="T6" fmla="*/ 95 w 135"/>
                <a:gd name="T7" fmla="*/ 129 h 134"/>
                <a:gd name="T8" fmla="*/ 112 w 135"/>
                <a:gd name="T9" fmla="*/ 129 h 134"/>
                <a:gd name="T10" fmla="*/ 130 w 135"/>
                <a:gd name="T11" fmla="*/ 111 h 134"/>
                <a:gd name="T12" fmla="*/ 130 w 135"/>
                <a:gd name="T13" fmla="*/ 94 h 134"/>
              </a:gdLst>
              <a:ahLst/>
              <a:cxnLst>
                <a:cxn ang="0">
                  <a:pos x="T0" y="T1"/>
                </a:cxn>
                <a:cxn ang="0">
                  <a:pos x="T2" y="T3"/>
                </a:cxn>
                <a:cxn ang="0">
                  <a:pos x="T4" y="T5"/>
                </a:cxn>
                <a:cxn ang="0">
                  <a:pos x="T6" y="T7"/>
                </a:cxn>
                <a:cxn ang="0">
                  <a:pos x="T8" y="T9"/>
                </a:cxn>
                <a:cxn ang="0">
                  <a:pos x="T10" y="T11"/>
                </a:cxn>
                <a:cxn ang="0">
                  <a:pos x="T12" y="T13"/>
                </a:cxn>
              </a:cxnLst>
              <a:rect l="0" t="0" r="r" b="b"/>
              <a:pathLst>
                <a:path w="135" h="134">
                  <a:moveTo>
                    <a:pt x="130" y="94"/>
                  </a:moveTo>
                  <a:cubicBezTo>
                    <a:pt x="35" y="0"/>
                    <a:pt x="35" y="0"/>
                    <a:pt x="35" y="0"/>
                  </a:cubicBezTo>
                  <a:cubicBezTo>
                    <a:pt x="0" y="35"/>
                    <a:pt x="0" y="35"/>
                    <a:pt x="0" y="35"/>
                  </a:cubicBezTo>
                  <a:cubicBezTo>
                    <a:pt x="95" y="129"/>
                    <a:pt x="95" y="129"/>
                    <a:pt x="95" y="129"/>
                  </a:cubicBezTo>
                  <a:cubicBezTo>
                    <a:pt x="100" y="134"/>
                    <a:pt x="107" y="134"/>
                    <a:pt x="112" y="129"/>
                  </a:cubicBezTo>
                  <a:cubicBezTo>
                    <a:pt x="130" y="111"/>
                    <a:pt x="130" y="111"/>
                    <a:pt x="130" y="111"/>
                  </a:cubicBezTo>
                  <a:cubicBezTo>
                    <a:pt x="135" y="107"/>
                    <a:pt x="135" y="99"/>
                    <a:pt x="13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10" name="Freeform 19">
              <a:extLst>
                <a:ext uri="{FF2B5EF4-FFF2-40B4-BE49-F238E27FC236}">
                  <a16:creationId xmlns:a16="http://schemas.microsoft.com/office/drawing/2014/main" id="{87A8D5A8-9874-4C84-92C9-A113E8E013B7}"/>
                </a:ext>
              </a:extLst>
            </p:cNvPr>
            <p:cNvSpPr>
              <a:spLocks/>
            </p:cNvSpPr>
            <p:nvPr/>
          </p:nvSpPr>
          <p:spPr bwMode="auto">
            <a:xfrm>
              <a:off x="2935288" y="1119188"/>
              <a:ext cx="144462" cy="147638"/>
            </a:xfrm>
            <a:custGeom>
              <a:avLst/>
              <a:gdLst>
                <a:gd name="T0" fmla="*/ 0 w 91"/>
                <a:gd name="T1" fmla="*/ 36 h 93"/>
                <a:gd name="T2" fmla="*/ 57 w 91"/>
                <a:gd name="T3" fmla="*/ 93 h 93"/>
                <a:gd name="T4" fmla="*/ 91 w 91"/>
                <a:gd name="T5" fmla="*/ 57 h 93"/>
                <a:gd name="T6" fmla="*/ 34 w 91"/>
                <a:gd name="T7" fmla="*/ 0 h 93"/>
                <a:gd name="T8" fmla="*/ 0 w 91"/>
                <a:gd name="T9" fmla="*/ 36 h 93"/>
              </a:gdLst>
              <a:ahLst/>
              <a:cxnLst>
                <a:cxn ang="0">
                  <a:pos x="T0" y="T1"/>
                </a:cxn>
                <a:cxn ang="0">
                  <a:pos x="T2" y="T3"/>
                </a:cxn>
                <a:cxn ang="0">
                  <a:pos x="T4" y="T5"/>
                </a:cxn>
                <a:cxn ang="0">
                  <a:pos x="T6" y="T7"/>
                </a:cxn>
                <a:cxn ang="0">
                  <a:pos x="T8" y="T9"/>
                </a:cxn>
              </a:cxnLst>
              <a:rect l="0" t="0" r="r" b="b"/>
              <a:pathLst>
                <a:path w="91" h="93">
                  <a:moveTo>
                    <a:pt x="0" y="36"/>
                  </a:moveTo>
                  <a:lnTo>
                    <a:pt x="57" y="93"/>
                  </a:lnTo>
                  <a:lnTo>
                    <a:pt x="91" y="57"/>
                  </a:lnTo>
                  <a:lnTo>
                    <a:pt x="34" y="0"/>
                  </a:lnTo>
                  <a:lnTo>
                    <a:pt x="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11" name="Freeform 20">
              <a:extLst>
                <a:ext uri="{FF2B5EF4-FFF2-40B4-BE49-F238E27FC236}">
                  <a16:creationId xmlns:a16="http://schemas.microsoft.com/office/drawing/2014/main" id="{E3048346-FB5D-4D1B-B525-EF2E93BF5787}"/>
                </a:ext>
              </a:extLst>
            </p:cNvPr>
            <p:cNvSpPr>
              <a:spLocks/>
            </p:cNvSpPr>
            <p:nvPr/>
          </p:nvSpPr>
          <p:spPr bwMode="auto">
            <a:xfrm>
              <a:off x="2393950" y="1503363"/>
              <a:ext cx="500062" cy="71438"/>
            </a:xfrm>
            <a:custGeom>
              <a:avLst/>
              <a:gdLst>
                <a:gd name="T0" fmla="*/ 183 w 183"/>
                <a:gd name="T1" fmla="*/ 26 h 26"/>
                <a:gd name="T2" fmla="*/ 183 w 183"/>
                <a:gd name="T3" fmla="*/ 25 h 26"/>
                <a:gd name="T4" fmla="*/ 157 w 183"/>
                <a:gd name="T5" fmla="*/ 0 h 26"/>
                <a:gd name="T6" fmla="*/ 25 w 183"/>
                <a:gd name="T7" fmla="*/ 0 h 26"/>
                <a:gd name="T8" fmla="*/ 0 w 183"/>
                <a:gd name="T9" fmla="*/ 25 h 26"/>
                <a:gd name="T10" fmla="*/ 0 w 183"/>
                <a:gd name="T11" fmla="*/ 26 h 26"/>
                <a:gd name="T12" fmla="*/ 183 w 18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183" h="26">
                  <a:moveTo>
                    <a:pt x="183" y="26"/>
                  </a:moveTo>
                  <a:cubicBezTo>
                    <a:pt x="183" y="25"/>
                    <a:pt x="183" y="25"/>
                    <a:pt x="183" y="25"/>
                  </a:cubicBezTo>
                  <a:cubicBezTo>
                    <a:pt x="183" y="11"/>
                    <a:pt x="171" y="0"/>
                    <a:pt x="157" y="0"/>
                  </a:cubicBezTo>
                  <a:cubicBezTo>
                    <a:pt x="25" y="0"/>
                    <a:pt x="25" y="0"/>
                    <a:pt x="25" y="0"/>
                  </a:cubicBezTo>
                  <a:cubicBezTo>
                    <a:pt x="11" y="0"/>
                    <a:pt x="0" y="11"/>
                    <a:pt x="0" y="25"/>
                  </a:cubicBezTo>
                  <a:cubicBezTo>
                    <a:pt x="0" y="26"/>
                    <a:pt x="0" y="26"/>
                    <a:pt x="0" y="26"/>
                  </a:cubicBezTo>
                  <a:lnTo>
                    <a:pt x="18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12" name="Freeform 21">
              <a:extLst>
                <a:ext uri="{FF2B5EF4-FFF2-40B4-BE49-F238E27FC236}">
                  <a16:creationId xmlns:a16="http://schemas.microsoft.com/office/drawing/2014/main" id="{4902E0A8-BF3E-4774-9959-88ACE4BA3405}"/>
                </a:ext>
              </a:extLst>
            </p:cNvPr>
            <p:cNvSpPr>
              <a:spLocks/>
            </p:cNvSpPr>
            <p:nvPr/>
          </p:nvSpPr>
          <p:spPr bwMode="auto">
            <a:xfrm>
              <a:off x="2249488" y="1400175"/>
              <a:ext cx="171450" cy="57150"/>
            </a:xfrm>
            <a:custGeom>
              <a:avLst/>
              <a:gdLst>
                <a:gd name="T0" fmla="*/ 63 w 63"/>
                <a:gd name="T1" fmla="*/ 10 h 21"/>
                <a:gd name="T2" fmla="*/ 10 w 63"/>
                <a:gd name="T3" fmla="*/ 21 h 21"/>
                <a:gd name="T4" fmla="*/ 0 w 63"/>
                <a:gd name="T5" fmla="*/ 11 h 21"/>
                <a:gd name="T6" fmla="*/ 0 w 63"/>
                <a:gd name="T7" fmla="*/ 11 h 21"/>
                <a:gd name="T8" fmla="*/ 10 w 63"/>
                <a:gd name="T9" fmla="*/ 0 h 21"/>
                <a:gd name="T10" fmla="*/ 63 w 63"/>
                <a:gd name="T11" fmla="*/ 10 h 21"/>
              </a:gdLst>
              <a:ahLst/>
              <a:cxnLst>
                <a:cxn ang="0">
                  <a:pos x="T0" y="T1"/>
                </a:cxn>
                <a:cxn ang="0">
                  <a:pos x="T2" y="T3"/>
                </a:cxn>
                <a:cxn ang="0">
                  <a:pos x="T4" y="T5"/>
                </a:cxn>
                <a:cxn ang="0">
                  <a:pos x="T6" y="T7"/>
                </a:cxn>
                <a:cxn ang="0">
                  <a:pos x="T8" y="T9"/>
                </a:cxn>
                <a:cxn ang="0">
                  <a:pos x="T10" y="T11"/>
                </a:cxn>
              </a:cxnLst>
              <a:rect l="0" t="0" r="r" b="b"/>
              <a:pathLst>
                <a:path w="63" h="21">
                  <a:moveTo>
                    <a:pt x="63" y="10"/>
                  </a:moveTo>
                  <a:cubicBezTo>
                    <a:pt x="63" y="10"/>
                    <a:pt x="26" y="21"/>
                    <a:pt x="10" y="21"/>
                  </a:cubicBezTo>
                  <a:cubicBezTo>
                    <a:pt x="5" y="21"/>
                    <a:pt x="0" y="17"/>
                    <a:pt x="0" y="11"/>
                  </a:cubicBezTo>
                  <a:cubicBezTo>
                    <a:pt x="0" y="11"/>
                    <a:pt x="0" y="11"/>
                    <a:pt x="0" y="11"/>
                  </a:cubicBezTo>
                  <a:cubicBezTo>
                    <a:pt x="0" y="5"/>
                    <a:pt x="4" y="1"/>
                    <a:pt x="10" y="0"/>
                  </a:cubicBezTo>
                  <a:cubicBezTo>
                    <a:pt x="24" y="0"/>
                    <a:pt x="61" y="10"/>
                    <a:pt x="6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sp>
          <p:nvSpPr>
            <p:cNvPr id="313" name="Freeform 22">
              <a:extLst>
                <a:ext uri="{FF2B5EF4-FFF2-40B4-BE49-F238E27FC236}">
                  <a16:creationId xmlns:a16="http://schemas.microsoft.com/office/drawing/2014/main" id="{70431ED6-9879-4ADF-A6DE-1EB3C979F1C6}"/>
                </a:ext>
              </a:extLst>
            </p:cNvPr>
            <p:cNvSpPr>
              <a:spLocks/>
            </p:cNvSpPr>
            <p:nvPr/>
          </p:nvSpPr>
          <p:spPr bwMode="auto">
            <a:xfrm>
              <a:off x="2303463" y="1230313"/>
              <a:ext cx="112712" cy="153988"/>
            </a:xfrm>
            <a:custGeom>
              <a:avLst/>
              <a:gdLst>
                <a:gd name="T0" fmla="*/ 41 w 41"/>
                <a:gd name="T1" fmla="*/ 56 h 56"/>
                <a:gd name="T2" fmla="*/ 3 w 41"/>
                <a:gd name="T3" fmla="*/ 18 h 56"/>
                <a:gd name="T4" fmla="*/ 6 w 41"/>
                <a:gd name="T5" fmla="*/ 3 h 56"/>
                <a:gd name="T6" fmla="*/ 6 w 41"/>
                <a:gd name="T7" fmla="*/ 3 h 56"/>
                <a:gd name="T8" fmla="*/ 20 w 41"/>
                <a:gd name="T9" fmla="*/ 6 h 56"/>
                <a:gd name="T10" fmla="*/ 41 w 41"/>
                <a:gd name="T11" fmla="*/ 56 h 56"/>
              </a:gdLst>
              <a:ahLst/>
              <a:cxnLst>
                <a:cxn ang="0">
                  <a:pos x="T0" y="T1"/>
                </a:cxn>
                <a:cxn ang="0">
                  <a:pos x="T2" y="T3"/>
                </a:cxn>
                <a:cxn ang="0">
                  <a:pos x="T4" y="T5"/>
                </a:cxn>
                <a:cxn ang="0">
                  <a:pos x="T6" y="T7"/>
                </a:cxn>
                <a:cxn ang="0">
                  <a:pos x="T8" y="T9"/>
                </a:cxn>
                <a:cxn ang="0">
                  <a:pos x="T10" y="T11"/>
                </a:cxn>
              </a:cxnLst>
              <a:rect l="0" t="0" r="r" b="b"/>
              <a:pathLst>
                <a:path w="41" h="56">
                  <a:moveTo>
                    <a:pt x="41" y="56"/>
                  </a:moveTo>
                  <a:cubicBezTo>
                    <a:pt x="41" y="56"/>
                    <a:pt x="12" y="31"/>
                    <a:pt x="3" y="18"/>
                  </a:cubicBezTo>
                  <a:cubicBezTo>
                    <a:pt x="0" y="13"/>
                    <a:pt x="1" y="7"/>
                    <a:pt x="6" y="3"/>
                  </a:cubicBezTo>
                  <a:cubicBezTo>
                    <a:pt x="6" y="3"/>
                    <a:pt x="6" y="3"/>
                    <a:pt x="6" y="3"/>
                  </a:cubicBezTo>
                  <a:cubicBezTo>
                    <a:pt x="10" y="0"/>
                    <a:pt x="17" y="1"/>
                    <a:pt x="20" y="6"/>
                  </a:cubicBezTo>
                  <a:cubicBezTo>
                    <a:pt x="28" y="18"/>
                    <a:pt x="40" y="54"/>
                    <a:pt x="41"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US" sz="676"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190" name="TextBox 189">
            <a:extLst>
              <a:ext uri="{FF2B5EF4-FFF2-40B4-BE49-F238E27FC236}">
                <a16:creationId xmlns:a16="http://schemas.microsoft.com/office/drawing/2014/main" id="{93FEC415-D3CA-488C-8C4D-6EA2E0BAB19E}"/>
              </a:ext>
            </a:extLst>
          </p:cNvPr>
          <p:cNvSpPr txBox="1"/>
          <p:nvPr/>
        </p:nvSpPr>
        <p:spPr>
          <a:xfrm>
            <a:off x="1363832" y="2861312"/>
            <a:ext cx="864089" cy="92461"/>
          </a:xfrm>
          <a:prstGeom prst="rect">
            <a:avLst/>
          </a:prstGeom>
          <a:noFill/>
        </p:spPr>
        <p:txBody>
          <a:bodyPr wrap="square" lIns="0" tIns="0" rIns="0" bIns="0" rtlCol="0">
            <a:spAutoFit/>
          </a:bodyPr>
          <a:lstStyle/>
          <a:p>
            <a:pPr>
              <a:spcBef>
                <a:spcPts val="450"/>
              </a:spcBef>
              <a:buSzPct val="100000"/>
            </a:pPr>
            <a:r>
              <a:rPr lang="en-US" sz="601" dirty="0">
                <a:solidFill>
                  <a:srgbClr val="313131"/>
                </a:solidFill>
                <a:latin typeface="Open Sans" panose="020B0606030504020204" pitchFamily="34" charset="0"/>
                <a:ea typeface="Open Sans" panose="020B0606030504020204" pitchFamily="34" charset="0"/>
                <a:cs typeface="Open Sans" panose="020B0606030504020204" pitchFamily="34" charset="0"/>
              </a:rPr>
              <a:t>Growth &amp; Innovation</a:t>
            </a:r>
          </a:p>
        </p:txBody>
      </p:sp>
      <p:sp>
        <p:nvSpPr>
          <p:cNvPr id="314" name="TextBox 313">
            <a:extLst>
              <a:ext uri="{FF2B5EF4-FFF2-40B4-BE49-F238E27FC236}">
                <a16:creationId xmlns:a16="http://schemas.microsoft.com/office/drawing/2014/main" id="{D0B33B12-3021-464E-B1F5-0AAE856287E1}"/>
              </a:ext>
            </a:extLst>
          </p:cNvPr>
          <p:cNvSpPr txBox="1"/>
          <p:nvPr/>
        </p:nvSpPr>
        <p:spPr>
          <a:xfrm>
            <a:off x="2579651" y="2861312"/>
            <a:ext cx="864089" cy="92461"/>
          </a:xfrm>
          <a:prstGeom prst="rect">
            <a:avLst/>
          </a:prstGeom>
          <a:noFill/>
        </p:spPr>
        <p:txBody>
          <a:bodyPr wrap="square" lIns="0" tIns="0" rIns="0" bIns="0" rtlCol="0">
            <a:spAutoFit/>
          </a:bodyPr>
          <a:lstStyle/>
          <a:p>
            <a:pPr>
              <a:spcBef>
                <a:spcPts val="450"/>
              </a:spcBef>
              <a:buSzPct val="100000"/>
            </a:pPr>
            <a:r>
              <a:rPr lang="en-US" sz="601" dirty="0">
                <a:solidFill>
                  <a:srgbClr val="313131"/>
                </a:solidFill>
                <a:latin typeface="Open Sans" panose="020B0606030504020204" pitchFamily="34" charset="0"/>
                <a:ea typeface="Open Sans" panose="020B0606030504020204" pitchFamily="34" charset="0"/>
                <a:cs typeface="Open Sans" panose="020B0606030504020204" pitchFamily="34" charset="0"/>
              </a:rPr>
              <a:t>Operational Efficiency</a:t>
            </a:r>
          </a:p>
        </p:txBody>
      </p:sp>
      <p:sp>
        <p:nvSpPr>
          <p:cNvPr id="315" name="TextBox 314">
            <a:extLst>
              <a:ext uri="{FF2B5EF4-FFF2-40B4-BE49-F238E27FC236}">
                <a16:creationId xmlns:a16="http://schemas.microsoft.com/office/drawing/2014/main" id="{9E5731C1-611B-4991-831D-5AA47EFFD82E}"/>
              </a:ext>
            </a:extLst>
          </p:cNvPr>
          <p:cNvSpPr txBox="1"/>
          <p:nvPr/>
        </p:nvSpPr>
        <p:spPr>
          <a:xfrm>
            <a:off x="3809773" y="2861312"/>
            <a:ext cx="864089" cy="92461"/>
          </a:xfrm>
          <a:prstGeom prst="rect">
            <a:avLst/>
          </a:prstGeom>
          <a:noFill/>
        </p:spPr>
        <p:txBody>
          <a:bodyPr wrap="square" lIns="0" tIns="0" rIns="0" bIns="0" rtlCol="0">
            <a:spAutoFit/>
          </a:bodyPr>
          <a:lstStyle/>
          <a:p>
            <a:pPr>
              <a:spcBef>
                <a:spcPts val="450"/>
              </a:spcBef>
              <a:buSzPct val="100000"/>
            </a:pPr>
            <a:r>
              <a:rPr lang="en-US" sz="601" dirty="0">
                <a:solidFill>
                  <a:srgbClr val="313131"/>
                </a:solidFill>
                <a:latin typeface="Open Sans" panose="020B0606030504020204" pitchFamily="34" charset="0"/>
                <a:ea typeface="Open Sans" panose="020B0606030504020204" pitchFamily="34" charset="0"/>
                <a:cs typeface="Open Sans" panose="020B0606030504020204" pitchFamily="34" charset="0"/>
              </a:rPr>
              <a:t>Brand Protection</a:t>
            </a:r>
          </a:p>
        </p:txBody>
      </p:sp>
      <p:sp>
        <p:nvSpPr>
          <p:cNvPr id="316" name="TextBox 315">
            <a:extLst>
              <a:ext uri="{FF2B5EF4-FFF2-40B4-BE49-F238E27FC236}">
                <a16:creationId xmlns:a16="http://schemas.microsoft.com/office/drawing/2014/main" id="{B0819D1C-DF01-4771-91DD-A4C0C3C5919D}"/>
              </a:ext>
            </a:extLst>
          </p:cNvPr>
          <p:cNvSpPr txBox="1"/>
          <p:nvPr/>
        </p:nvSpPr>
        <p:spPr>
          <a:xfrm>
            <a:off x="5044662" y="2815098"/>
            <a:ext cx="702086" cy="184922"/>
          </a:xfrm>
          <a:prstGeom prst="rect">
            <a:avLst/>
          </a:prstGeom>
          <a:noFill/>
        </p:spPr>
        <p:txBody>
          <a:bodyPr wrap="square" lIns="0" tIns="0" rIns="0" bIns="0" rtlCol="0">
            <a:spAutoFit/>
          </a:bodyPr>
          <a:lstStyle/>
          <a:p>
            <a:pPr>
              <a:spcBef>
                <a:spcPts val="450"/>
              </a:spcBef>
              <a:buSzPct val="100000"/>
            </a:pPr>
            <a:r>
              <a:rPr lang="en-US" sz="601" dirty="0">
                <a:solidFill>
                  <a:srgbClr val="313131"/>
                </a:solidFill>
                <a:latin typeface="Open Sans" panose="020B0606030504020204" pitchFamily="34" charset="0"/>
                <a:ea typeface="Open Sans" panose="020B0606030504020204" pitchFamily="34" charset="0"/>
                <a:cs typeface="Open Sans" panose="020B0606030504020204" pitchFamily="34" charset="0"/>
              </a:rPr>
              <a:t>Risk-Based Decision Making</a:t>
            </a:r>
          </a:p>
        </p:txBody>
      </p:sp>
      <p:sp>
        <p:nvSpPr>
          <p:cNvPr id="317" name="TextBox 316">
            <a:extLst>
              <a:ext uri="{FF2B5EF4-FFF2-40B4-BE49-F238E27FC236}">
                <a16:creationId xmlns:a16="http://schemas.microsoft.com/office/drawing/2014/main" id="{38C4718C-C633-47B9-8695-683DC1EE42DA}"/>
              </a:ext>
            </a:extLst>
          </p:cNvPr>
          <p:cNvSpPr txBox="1"/>
          <p:nvPr/>
        </p:nvSpPr>
        <p:spPr>
          <a:xfrm>
            <a:off x="6332084" y="2861312"/>
            <a:ext cx="864089" cy="92461"/>
          </a:xfrm>
          <a:prstGeom prst="rect">
            <a:avLst/>
          </a:prstGeom>
          <a:noFill/>
        </p:spPr>
        <p:txBody>
          <a:bodyPr wrap="square" lIns="0" tIns="0" rIns="0" bIns="0" rtlCol="0">
            <a:spAutoFit/>
          </a:bodyPr>
          <a:lstStyle/>
          <a:p>
            <a:pPr>
              <a:spcBef>
                <a:spcPts val="450"/>
              </a:spcBef>
              <a:buSzPct val="100000"/>
            </a:pPr>
            <a:r>
              <a:rPr lang="en-US" sz="601" dirty="0">
                <a:solidFill>
                  <a:srgbClr val="313131"/>
                </a:solidFill>
                <a:latin typeface="Open Sans" panose="020B0606030504020204" pitchFamily="34" charset="0"/>
                <a:ea typeface="Open Sans" panose="020B0606030504020204" pitchFamily="34" charset="0"/>
                <a:cs typeface="Open Sans" panose="020B0606030504020204" pitchFamily="34" charset="0"/>
              </a:rPr>
              <a:t>Compliance</a:t>
            </a:r>
          </a:p>
        </p:txBody>
      </p:sp>
      <p:sp>
        <p:nvSpPr>
          <p:cNvPr id="342" name="TextBox 341">
            <a:extLst>
              <a:ext uri="{FF2B5EF4-FFF2-40B4-BE49-F238E27FC236}">
                <a16:creationId xmlns:a16="http://schemas.microsoft.com/office/drawing/2014/main" id="{1909CAD4-CE6A-44A2-9370-77F7ACDC3C7C}"/>
              </a:ext>
            </a:extLst>
          </p:cNvPr>
          <p:cNvSpPr txBox="1"/>
          <p:nvPr/>
        </p:nvSpPr>
        <p:spPr>
          <a:xfrm>
            <a:off x="2956643" y="2538581"/>
            <a:ext cx="2067874" cy="184794"/>
          </a:xfrm>
          <a:prstGeom prst="rect">
            <a:avLst/>
          </a:prstGeom>
          <a:solidFill>
            <a:sysClr val="window" lastClr="FFFFFF"/>
          </a:solidFill>
        </p:spPr>
        <p:txBody>
          <a:bodyPr wrap="none" lIns="0" tIns="0" rIns="0" bIns="0" rtlCol="0">
            <a:spAutoFit/>
          </a:bodyPr>
          <a:lstStyle/>
          <a:p>
            <a:pPr algn="ctr" defTabSz="686532">
              <a:spcBef>
                <a:spcPts val="450"/>
              </a:spcBef>
              <a:buSzPct val="100000"/>
              <a:defRPr/>
            </a:pPr>
            <a:r>
              <a:rPr lang="en-US" sz="1201" b="1" kern="0" dirty="0">
                <a:solidFill>
                  <a:srgbClr val="86BC25"/>
                </a:solidFill>
                <a:latin typeface="Open Sans" panose="020B0606030504020204" pitchFamily="34" charset="0"/>
                <a:ea typeface="Open Sans" panose="020B0606030504020204" pitchFamily="34" charset="0"/>
                <a:cs typeface="Open Sans" panose="020B0606030504020204" pitchFamily="34" charset="0"/>
              </a:rPr>
              <a:t>Cloud &amp; IoT Security Framework</a:t>
            </a:r>
          </a:p>
        </p:txBody>
      </p:sp>
      <p:sp>
        <p:nvSpPr>
          <p:cNvPr id="145" name="Rectangle 144">
            <a:extLst>
              <a:ext uri="{FF2B5EF4-FFF2-40B4-BE49-F238E27FC236}">
                <a16:creationId xmlns:a16="http://schemas.microsoft.com/office/drawing/2014/main" id="{6664ECDC-4465-4DED-A437-9F30E0C9A705}"/>
              </a:ext>
            </a:extLst>
          </p:cNvPr>
          <p:cNvSpPr/>
          <p:nvPr/>
        </p:nvSpPr>
        <p:spPr bwMode="gray">
          <a:xfrm>
            <a:off x="1083446" y="5718883"/>
            <a:ext cx="5968130" cy="208573"/>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r>
              <a:rPr lang="en-US" sz="751" b="1" dirty="0">
                <a:solidFill>
                  <a:srgbClr val="92D050"/>
                </a:solidFill>
                <a:latin typeface="Open Sans" panose="020B0606030504020204" pitchFamily="34" charset="0"/>
                <a:ea typeface="Open Sans" panose="020B0606030504020204" pitchFamily="34" charset="0"/>
                <a:cs typeface="Open Sans" panose="020B0606030504020204" pitchFamily="34" charset="0"/>
              </a:rPr>
              <a:t>Deloitte Accelerators and Tools</a:t>
            </a:r>
          </a:p>
        </p:txBody>
      </p:sp>
      <p:sp>
        <p:nvSpPr>
          <p:cNvPr id="148" name="TextBox 147">
            <a:extLst>
              <a:ext uri="{FF2B5EF4-FFF2-40B4-BE49-F238E27FC236}">
                <a16:creationId xmlns:a16="http://schemas.microsoft.com/office/drawing/2014/main" id="{1C08D45D-8A39-4157-830D-B6D5A0C1ABAA}"/>
              </a:ext>
            </a:extLst>
          </p:cNvPr>
          <p:cNvSpPr txBox="1"/>
          <p:nvPr/>
        </p:nvSpPr>
        <p:spPr>
          <a:xfrm>
            <a:off x="1365262" y="1652932"/>
            <a:ext cx="1279197" cy="184794"/>
          </a:xfrm>
          <a:prstGeom prst="rect">
            <a:avLst/>
          </a:prstGeom>
          <a:solidFill>
            <a:sysClr val="window" lastClr="FFFFFF"/>
          </a:solidFill>
        </p:spPr>
        <p:txBody>
          <a:bodyPr wrap="none" lIns="0" tIns="0" rIns="0" bIns="0" rtlCol="0">
            <a:spAutoFit/>
          </a:bodyPr>
          <a:lstStyle>
            <a:defPPr>
              <a:defRPr lang="en-US"/>
            </a:defPPr>
            <a:lvl1pPr marR="0" lvl="0" indent="0" algn="ctr" defTabSz="914400" fontAlgn="auto">
              <a:lnSpc>
                <a:spcPct val="100000"/>
              </a:lnSpc>
              <a:spcBef>
                <a:spcPts val="600"/>
              </a:spcBef>
              <a:spcAft>
                <a:spcPts val="0"/>
              </a:spcAft>
              <a:buClrTx/>
              <a:buSzPct val="100000"/>
              <a:buFontTx/>
              <a:buNone/>
              <a:tabLst/>
              <a:defRPr sz="1600" b="1" kern="0">
                <a:solidFill>
                  <a:srgbClr val="86BC25"/>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201" dirty="0">
                <a:solidFill>
                  <a:schemeClr val="tx1"/>
                </a:solidFill>
              </a:rPr>
              <a:t>Identify and protect</a:t>
            </a:r>
          </a:p>
        </p:txBody>
      </p:sp>
      <p:sp>
        <p:nvSpPr>
          <p:cNvPr id="149" name="TextBox 148">
            <a:extLst>
              <a:ext uri="{FF2B5EF4-FFF2-40B4-BE49-F238E27FC236}">
                <a16:creationId xmlns:a16="http://schemas.microsoft.com/office/drawing/2014/main" id="{A563E2DA-5E20-45DD-A0EA-B3A4CFC8894A}"/>
              </a:ext>
            </a:extLst>
          </p:cNvPr>
          <p:cNvSpPr txBox="1"/>
          <p:nvPr/>
        </p:nvSpPr>
        <p:spPr>
          <a:xfrm>
            <a:off x="5857130" y="1652932"/>
            <a:ext cx="421590" cy="184794"/>
          </a:xfrm>
          <a:prstGeom prst="rect">
            <a:avLst/>
          </a:prstGeom>
          <a:solidFill>
            <a:sysClr val="window" lastClr="FFFFFF"/>
          </a:solidFill>
        </p:spPr>
        <p:txBody>
          <a:bodyPr wrap="none" lIns="0" tIns="0" rIns="0" bIns="0" rtlCol="0">
            <a:spAutoFit/>
          </a:bodyPr>
          <a:lstStyle>
            <a:defPPr>
              <a:defRPr lang="en-US"/>
            </a:defPPr>
            <a:lvl1pPr marR="0" lvl="0" indent="0" algn="ctr" defTabSz="914400" fontAlgn="auto">
              <a:lnSpc>
                <a:spcPct val="100000"/>
              </a:lnSpc>
              <a:spcBef>
                <a:spcPts val="600"/>
              </a:spcBef>
              <a:spcAft>
                <a:spcPts val="0"/>
              </a:spcAft>
              <a:buClrTx/>
              <a:buSzPct val="100000"/>
              <a:buFontTx/>
              <a:buNone/>
              <a:tabLst/>
              <a:defRPr sz="1600" b="1" kern="0">
                <a:solidFill>
                  <a:srgbClr val="86BC25"/>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201" dirty="0">
                <a:solidFill>
                  <a:schemeClr val="tx1"/>
                </a:solidFill>
              </a:rPr>
              <a:t>Detect</a:t>
            </a:r>
          </a:p>
        </p:txBody>
      </p:sp>
      <p:sp>
        <p:nvSpPr>
          <p:cNvPr id="150" name="TextBox 149">
            <a:extLst>
              <a:ext uri="{FF2B5EF4-FFF2-40B4-BE49-F238E27FC236}">
                <a16:creationId xmlns:a16="http://schemas.microsoft.com/office/drawing/2014/main" id="{4CF114FF-58A0-48CF-941F-446DFD66C691}"/>
              </a:ext>
            </a:extLst>
          </p:cNvPr>
          <p:cNvSpPr txBox="1"/>
          <p:nvPr/>
        </p:nvSpPr>
        <p:spPr>
          <a:xfrm>
            <a:off x="9454522" y="1653169"/>
            <a:ext cx="1352934" cy="184794"/>
          </a:xfrm>
          <a:prstGeom prst="rect">
            <a:avLst/>
          </a:prstGeom>
          <a:solidFill>
            <a:sysClr val="window" lastClr="FFFFFF"/>
          </a:solidFill>
        </p:spPr>
        <p:txBody>
          <a:bodyPr wrap="none" lIns="0" tIns="0" rIns="0" bIns="0" rtlCol="0">
            <a:spAutoFit/>
          </a:bodyPr>
          <a:lstStyle>
            <a:defPPr>
              <a:defRPr lang="en-US"/>
            </a:defPPr>
            <a:lvl1pPr marR="0" lvl="0" indent="0" algn="ctr" defTabSz="914400" fontAlgn="auto">
              <a:lnSpc>
                <a:spcPct val="100000"/>
              </a:lnSpc>
              <a:spcBef>
                <a:spcPts val="600"/>
              </a:spcBef>
              <a:spcAft>
                <a:spcPts val="0"/>
              </a:spcAft>
              <a:buClrTx/>
              <a:buSzPct val="100000"/>
              <a:buFontTx/>
              <a:buNone/>
              <a:tabLst/>
              <a:defRPr sz="1600" b="1" kern="0">
                <a:solidFill>
                  <a:srgbClr val="86BC25"/>
                </a:solidFill>
                <a:latin typeface="Open Sans" panose="020B0606030504020204" pitchFamily="34" charset="0"/>
                <a:ea typeface="Open Sans" panose="020B0606030504020204" pitchFamily="34" charset="0"/>
                <a:cs typeface="Open Sans" panose="020B0606030504020204" pitchFamily="34" charset="0"/>
              </a:defRPr>
            </a:lvl1pPr>
          </a:lstStyle>
          <a:p>
            <a:r>
              <a:rPr lang="en-US" sz="1201" dirty="0">
                <a:solidFill>
                  <a:schemeClr val="tx1"/>
                </a:solidFill>
              </a:rPr>
              <a:t>Respond and recover</a:t>
            </a:r>
          </a:p>
        </p:txBody>
      </p:sp>
      <p:sp>
        <p:nvSpPr>
          <p:cNvPr id="22" name="Rectangle 21">
            <a:extLst>
              <a:ext uri="{FF2B5EF4-FFF2-40B4-BE49-F238E27FC236}">
                <a16:creationId xmlns:a16="http://schemas.microsoft.com/office/drawing/2014/main" id="{8E332F63-0B02-4903-BADE-37748ECDE0B0}"/>
              </a:ext>
            </a:extLst>
          </p:cNvPr>
          <p:cNvSpPr/>
          <p:nvPr/>
        </p:nvSpPr>
        <p:spPr>
          <a:xfrm>
            <a:off x="94132" y="466881"/>
            <a:ext cx="5963251" cy="1136978"/>
          </a:xfrm>
          <a:prstGeom prst="rect">
            <a:avLst/>
          </a:prstGeom>
        </p:spPr>
        <p:txBody>
          <a:bodyPr wrap="square">
            <a:spAutoFit/>
          </a:bodyPr>
          <a:lstStyle/>
          <a:p>
            <a:pPr>
              <a:spcAft>
                <a:spcPts val="375"/>
              </a:spcAft>
            </a:pPr>
            <a:r>
              <a:rPr lang="en-US" sz="1201" b="1" dirty="0">
                <a:latin typeface="Open Sans" panose="020B0606030504020204" pitchFamily="34" charset="0"/>
                <a:ea typeface="Open Sans" panose="020B0606030504020204" pitchFamily="34" charset="0"/>
                <a:cs typeface="Open Sans" panose="020B0606030504020204" pitchFamily="34" charset="0"/>
              </a:rPr>
              <a:t>The Deloitte Differentiator</a:t>
            </a:r>
            <a:endParaRPr lang="en-US" sz="1201" dirty="0">
              <a:latin typeface="Open Sans" panose="020B0606030504020204" pitchFamily="34" charset="0"/>
              <a:ea typeface="Open Sans" panose="020B0606030504020204" pitchFamily="34" charset="0"/>
              <a:cs typeface="Open Sans" panose="020B0606030504020204" pitchFamily="34" charset="0"/>
            </a:endParaRPr>
          </a:p>
          <a:p>
            <a:pPr>
              <a:spcAft>
                <a:spcPts val="375"/>
              </a:spcAft>
            </a:pPr>
            <a:r>
              <a:rPr lang="en-US" sz="1051" dirty="0">
                <a:latin typeface="Open Sans" panose="020B0606030504020204" pitchFamily="34" charset="0"/>
                <a:ea typeface="Open Sans" panose="020B0606030504020204" pitchFamily="34" charset="0"/>
                <a:cs typeface="Open Sans" panose="020B0606030504020204" pitchFamily="34" charset="0"/>
              </a:rPr>
              <a:t>Deloitte employs over 1,400 Certified Systems Security Specialists (CISSP) and over 500 cloud security professionals across the three largest Cloud providers: AWS, Azure, and GCP. with vast industry experience in life sciences and health care, automotive, and industrial control system, as well as extensive experience with digital transformation, our professionals enable our firm to provide end-to-end infrastructure cyber risk solutions in the IoT space.</a:t>
            </a:r>
          </a:p>
        </p:txBody>
      </p:sp>
      <p:sp>
        <p:nvSpPr>
          <p:cNvPr id="161" name="Rectangle: Rounded Corners 160">
            <a:extLst>
              <a:ext uri="{FF2B5EF4-FFF2-40B4-BE49-F238E27FC236}">
                <a16:creationId xmlns:a16="http://schemas.microsoft.com/office/drawing/2014/main" id="{39311838-D594-412C-A966-559D873FF267}"/>
              </a:ext>
            </a:extLst>
          </p:cNvPr>
          <p:cNvSpPr/>
          <p:nvPr/>
        </p:nvSpPr>
        <p:spPr bwMode="gray">
          <a:xfrm>
            <a:off x="8220261" y="1600207"/>
            <a:ext cx="3821456" cy="787575"/>
          </a:xfrm>
          <a:prstGeom prst="roundRect">
            <a:avLst/>
          </a:prstGeom>
          <a:noFill/>
          <a:ln w="28575" algn="ctr">
            <a:solidFill>
              <a:srgbClr val="86BC25"/>
            </a:solidFill>
            <a:miter lim="800000"/>
            <a:headEnd/>
            <a:tailEnd/>
          </a:ln>
        </p:spPr>
        <p:txBody>
          <a:bodyPr wrap="square" lIns="66745" tIns="66745" rIns="66745" bIns="66745" rtlCol="0" anchor="ctr"/>
          <a:lstStyle/>
          <a:p>
            <a:pPr algn="ctr">
              <a:lnSpc>
                <a:spcPct val="106000"/>
              </a:lnSpc>
              <a:buFont typeface="Wingdings 2" pitchFamily="18" charset="2"/>
              <a:buNone/>
            </a:pPr>
            <a:r>
              <a:rPr lang="en-US" sz="1051" dirty="0">
                <a:latin typeface="Open Sans" panose="020B0606030504020204" pitchFamily="34" charset="0"/>
                <a:ea typeface="Open Sans" panose="020B0606030504020204" pitchFamily="34" charset="0"/>
                <a:cs typeface="Open Sans" panose="020B0606030504020204" pitchFamily="34" charset="0"/>
              </a:rPr>
              <a:t>Embed security capabilities that increase infrastructure resiliency in the event of an attack</a:t>
            </a:r>
          </a:p>
        </p:txBody>
      </p:sp>
      <p:sp>
        <p:nvSpPr>
          <p:cNvPr id="162" name="Rectangle: Rounded Corners 161">
            <a:extLst>
              <a:ext uri="{FF2B5EF4-FFF2-40B4-BE49-F238E27FC236}">
                <a16:creationId xmlns:a16="http://schemas.microsoft.com/office/drawing/2014/main" id="{D75ED0B0-AB4B-4817-BB0E-E290C1BB7667}"/>
              </a:ext>
            </a:extLst>
          </p:cNvPr>
          <p:cNvSpPr/>
          <p:nvPr/>
        </p:nvSpPr>
        <p:spPr bwMode="gray">
          <a:xfrm>
            <a:off x="4157197" y="1599970"/>
            <a:ext cx="3821456" cy="787814"/>
          </a:xfrm>
          <a:prstGeom prst="roundRect">
            <a:avLst/>
          </a:prstGeom>
          <a:noFill/>
          <a:ln w="28575" algn="ctr">
            <a:solidFill>
              <a:srgbClr val="86BC25"/>
            </a:solidFill>
            <a:miter lim="800000"/>
            <a:headEnd/>
            <a:tailEnd/>
          </a:ln>
        </p:spPr>
        <p:txBody>
          <a:bodyPr wrap="square" lIns="66745" tIns="66745" rIns="66745" bIns="66745" rtlCol="0" anchor="ctr"/>
          <a:lstStyle/>
          <a:p>
            <a:pPr algn="ctr">
              <a:lnSpc>
                <a:spcPct val="106000"/>
              </a:lnSpc>
              <a:buFont typeface="Wingdings 2" pitchFamily="18" charset="2"/>
              <a:buNone/>
            </a:pPr>
            <a:r>
              <a:rPr lang="en-US" sz="1051" dirty="0">
                <a:latin typeface="Open Sans" panose="020B0606030504020204" pitchFamily="34" charset="0"/>
                <a:ea typeface="Open Sans" panose="020B0606030504020204" pitchFamily="34" charset="0"/>
                <a:cs typeface="Open Sans" panose="020B0606030504020204" pitchFamily="34" charset="0"/>
              </a:rPr>
              <a:t>Engage security capabilities that detect potential threats and alert when those threats may occur</a:t>
            </a:r>
          </a:p>
        </p:txBody>
      </p:sp>
      <p:cxnSp>
        <p:nvCxnSpPr>
          <p:cNvPr id="25" name="Straight Connector 24">
            <a:extLst>
              <a:ext uri="{FF2B5EF4-FFF2-40B4-BE49-F238E27FC236}">
                <a16:creationId xmlns:a16="http://schemas.microsoft.com/office/drawing/2014/main" id="{DD039F5A-57AF-4EB9-9194-A4A5D4306C88}"/>
              </a:ext>
            </a:extLst>
          </p:cNvPr>
          <p:cNvCxnSpPr/>
          <p:nvPr/>
        </p:nvCxnSpPr>
        <p:spPr>
          <a:xfrm>
            <a:off x="94132" y="2498198"/>
            <a:ext cx="1194758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AutoShape 6" descr="Image result for aws">
            <a:extLst>
              <a:ext uri="{FF2B5EF4-FFF2-40B4-BE49-F238E27FC236}">
                <a16:creationId xmlns:a16="http://schemas.microsoft.com/office/drawing/2014/main" id="{69C564D2-C585-4460-86E7-5C592447D00D}"/>
              </a:ext>
            </a:extLst>
          </p:cNvPr>
          <p:cNvSpPr>
            <a:spLocks noChangeAspect="1" noChangeArrowheads="1"/>
          </p:cNvSpPr>
          <p:nvPr/>
        </p:nvSpPr>
        <p:spPr bwMode="auto">
          <a:xfrm>
            <a:off x="5980985" y="3314582"/>
            <a:ext cx="228838" cy="2288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652" tIns="34326" rIns="68652" bIns="34326" numCol="1" anchor="t" anchorCtr="0" compatLnSpc="1">
            <a:prstTxWarp prst="textNoShape">
              <a:avLst/>
            </a:prstTxWarp>
          </a:bodyPr>
          <a:lstStyle/>
          <a:p>
            <a:endParaRPr lang="en-US" sz="1351" dirty="0"/>
          </a:p>
        </p:txBody>
      </p:sp>
      <p:grpSp>
        <p:nvGrpSpPr>
          <p:cNvPr id="122" name="Group 121">
            <a:extLst>
              <a:ext uri="{FF2B5EF4-FFF2-40B4-BE49-F238E27FC236}">
                <a16:creationId xmlns:a16="http://schemas.microsoft.com/office/drawing/2014/main" id="{0F2C86BF-66E2-4C10-BEEF-4F5A873B335D}"/>
              </a:ext>
            </a:extLst>
          </p:cNvPr>
          <p:cNvGrpSpPr/>
          <p:nvPr/>
        </p:nvGrpSpPr>
        <p:grpSpPr>
          <a:xfrm>
            <a:off x="5953323" y="4403100"/>
            <a:ext cx="1098252" cy="1251694"/>
            <a:chOff x="1442826" y="6176783"/>
            <a:chExt cx="2333528" cy="1667187"/>
          </a:xfrm>
        </p:grpSpPr>
        <p:sp>
          <p:nvSpPr>
            <p:cNvPr id="123" name="Rectangle 122">
              <a:extLst>
                <a:ext uri="{FF2B5EF4-FFF2-40B4-BE49-F238E27FC236}">
                  <a16:creationId xmlns:a16="http://schemas.microsoft.com/office/drawing/2014/main" id="{6B496EA4-9A50-49DB-A7A1-354A0AD0A4C0}"/>
                </a:ext>
              </a:extLst>
            </p:cNvPr>
            <p:cNvSpPr/>
            <p:nvPr/>
          </p:nvSpPr>
          <p:spPr bwMode="gray">
            <a:xfrm>
              <a:off x="1442826" y="6176783"/>
              <a:ext cx="2333528" cy="1667187"/>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201"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4" name="TextBox 123">
              <a:extLst>
                <a:ext uri="{FF2B5EF4-FFF2-40B4-BE49-F238E27FC236}">
                  <a16:creationId xmlns:a16="http://schemas.microsoft.com/office/drawing/2014/main" id="{5ADC3C36-66DD-42F9-9C2F-69ED5E5A97E1}"/>
                </a:ext>
              </a:extLst>
            </p:cNvPr>
            <p:cNvSpPr txBox="1"/>
            <p:nvPr/>
          </p:nvSpPr>
          <p:spPr>
            <a:xfrm>
              <a:off x="1552987" y="6451983"/>
              <a:ext cx="2050537" cy="1121873"/>
            </a:xfrm>
            <a:prstGeom prst="rect">
              <a:avLst/>
            </a:prstGeom>
            <a:noFill/>
          </p:spPr>
          <p:txBody>
            <a:bodyPr vert="horz" wrap="square" lIns="0" tIns="0" rIns="0" bIns="0" rtlCol="0">
              <a:spAutoFit/>
            </a:bodyPr>
            <a:lstStyle/>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Post Incident Forensic Analysis</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Architecture &amp; Process Decoupling</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High Availability &amp; Redundancy</a:t>
              </a:r>
            </a:p>
            <a:p>
              <a:pPr>
                <a:spcBef>
                  <a:spcPts val="150"/>
                </a:spcBef>
                <a:buSzPct val="100000"/>
              </a:pPr>
              <a:endParaRPr lang="en-US" sz="601" dirty="0">
                <a:latin typeface="Open Sans" panose="020B0606030504020204" pitchFamily="34" charset="0"/>
                <a:ea typeface="Open Sans" panose="020B0606030504020204" pitchFamily="34" charset="0"/>
                <a:cs typeface="Open Sans" panose="020B0606030504020204" pitchFamily="34" charset="0"/>
              </a:endParaRPr>
            </a:p>
            <a:p>
              <a:pPr marL="128725" indent="-128725">
                <a:spcBef>
                  <a:spcPts val="150"/>
                </a:spcBef>
                <a:buSzPct val="100000"/>
                <a:buFont typeface="Arial" panose="020B0604020202020204" pitchFamily="34" charset="0"/>
                <a:buChar char="•"/>
              </a:pPr>
              <a:endParaRPr lang="en-US" sz="601" dirty="0">
                <a:latin typeface="Open Sans" panose="020B0606030504020204" pitchFamily="34" charset="0"/>
                <a:ea typeface="Open Sans" panose="020B0606030504020204" pitchFamily="34" charset="0"/>
                <a:cs typeface="Open Sans" panose="020B0606030504020204" pitchFamily="34" charset="0"/>
              </a:endParaRPr>
            </a:p>
          </p:txBody>
        </p:sp>
        <p:sp>
          <p:nvSpPr>
            <p:cNvPr id="125" name="TextBox 37">
              <a:extLst>
                <a:ext uri="{FF2B5EF4-FFF2-40B4-BE49-F238E27FC236}">
                  <a16:creationId xmlns:a16="http://schemas.microsoft.com/office/drawing/2014/main" id="{2616C5B7-D224-41DE-AEFD-5069797740BC}"/>
                </a:ext>
              </a:extLst>
            </p:cNvPr>
            <p:cNvSpPr txBox="1">
              <a:spLocks noChangeArrowheads="1"/>
            </p:cNvSpPr>
            <p:nvPr/>
          </p:nvSpPr>
          <p:spPr bwMode="auto">
            <a:xfrm>
              <a:off x="1715882" y="6191994"/>
              <a:ext cx="1763207" cy="276881"/>
            </a:xfrm>
            <a:prstGeom prst="rect">
              <a:avLst/>
            </a:prstGeom>
            <a:noFill/>
            <a:ln w="9525">
              <a:noFill/>
              <a:miter lim="800000"/>
              <a:headEnd/>
              <a:tailEnd/>
            </a:ln>
          </p:spPr>
          <p:txBody>
            <a:bodyPr wrap="square">
              <a:spAutoFit/>
            </a:bodyPr>
            <a:lstStyle/>
            <a:p>
              <a:pPr algn="ctr"/>
              <a:r>
                <a:rPr lang="en-US" sz="751" b="1" i="1" dirty="0">
                  <a:solidFill>
                    <a:schemeClr val="accent1"/>
                  </a:solidFill>
                  <a:latin typeface="Open Sans" panose="020B0606030504020204" pitchFamily="34" charset="0"/>
                  <a:ea typeface="Open Sans" panose="020B0606030504020204" pitchFamily="34" charset="0"/>
                  <a:cs typeface="Open Sans" panose="020B0606030504020204" pitchFamily="34" charset="0"/>
                </a:rPr>
                <a:t>Recover</a:t>
              </a:r>
            </a:p>
          </p:txBody>
        </p:sp>
      </p:grpSp>
      <p:grpSp>
        <p:nvGrpSpPr>
          <p:cNvPr id="126" name="Group 125">
            <a:extLst>
              <a:ext uri="{FF2B5EF4-FFF2-40B4-BE49-F238E27FC236}">
                <a16:creationId xmlns:a16="http://schemas.microsoft.com/office/drawing/2014/main" id="{6ED9478F-0908-4C1E-8AF8-51000BFFDF17}"/>
              </a:ext>
            </a:extLst>
          </p:cNvPr>
          <p:cNvGrpSpPr/>
          <p:nvPr/>
        </p:nvGrpSpPr>
        <p:grpSpPr>
          <a:xfrm>
            <a:off x="4735854" y="4403100"/>
            <a:ext cx="1098253" cy="1251694"/>
            <a:chOff x="1442826" y="6176783"/>
            <a:chExt cx="2333528" cy="1667187"/>
          </a:xfrm>
        </p:grpSpPr>
        <p:sp>
          <p:nvSpPr>
            <p:cNvPr id="127" name="Rectangle 126">
              <a:extLst>
                <a:ext uri="{FF2B5EF4-FFF2-40B4-BE49-F238E27FC236}">
                  <a16:creationId xmlns:a16="http://schemas.microsoft.com/office/drawing/2014/main" id="{767FAFCB-5D65-4405-A3BD-A633AAD0FCB6}"/>
                </a:ext>
              </a:extLst>
            </p:cNvPr>
            <p:cNvSpPr/>
            <p:nvPr/>
          </p:nvSpPr>
          <p:spPr bwMode="gray">
            <a:xfrm>
              <a:off x="1442826" y="6176783"/>
              <a:ext cx="2333528" cy="1667187"/>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201"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8" name="TextBox 127">
              <a:extLst>
                <a:ext uri="{FF2B5EF4-FFF2-40B4-BE49-F238E27FC236}">
                  <a16:creationId xmlns:a16="http://schemas.microsoft.com/office/drawing/2014/main" id="{D01FB78A-ADB1-4D29-99C4-624AD86BBA40}"/>
                </a:ext>
              </a:extLst>
            </p:cNvPr>
            <p:cNvSpPr txBox="1"/>
            <p:nvPr/>
          </p:nvSpPr>
          <p:spPr>
            <a:xfrm>
              <a:off x="1552989" y="6442427"/>
              <a:ext cx="2167992" cy="908533"/>
            </a:xfrm>
            <a:prstGeom prst="rect">
              <a:avLst/>
            </a:prstGeom>
            <a:noFill/>
          </p:spPr>
          <p:txBody>
            <a:bodyPr vert="horz" wrap="square" lIns="0" tIns="0" rIns="0" bIns="0" rtlCol="0">
              <a:spAutoFit/>
            </a:bodyPr>
            <a:lstStyle/>
            <a:p>
              <a:pPr marL="128725" indent="-128725">
                <a:lnSpc>
                  <a:spcPct val="106000"/>
                </a:lnSpc>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Automated Remediation</a:t>
              </a:r>
            </a:p>
            <a:p>
              <a:pPr marL="128725" indent="-128725">
                <a:lnSpc>
                  <a:spcPct val="106000"/>
                </a:lnSpc>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Incident Response</a:t>
              </a:r>
            </a:p>
            <a:p>
              <a:pPr marL="128725" indent="-128725">
                <a:lnSpc>
                  <a:spcPct val="106000"/>
                </a:lnSpc>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Digital Twin and Intermittent Connectivity </a:t>
              </a:r>
            </a:p>
            <a:p>
              <a:pPr marL="128725" indent="-128725">
                <a:lnSpc>
                  <a:spcPct val="106000"/>
                </a:lnSpc>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OTA and Remote Control</a:t>
              </a:r>
            </a:p>
            <a:p>
              <a:pPr marL="128725" indent="-128725">
                <a:lnSpc>
                  <a:spcPct val="106000"/>
                </a:lnSpc>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Disaster Recovery and Foggy  Continuity</a:t>
              </a:r>
            </a:p>
          </p:txBody>
        </p:sp>
        <p:sp>
          <p:nvSpPr>
            <p:cNvPr id="129" name="TextBox 37">
              <a:extLst>
                <a:ext uri="{FF2B5EF4-FFF2-40B4-BE49-F238E27FC236}">
                  <a16:creationId xmlns:a16="http://schemas.microsoft.com/office/drawing/2014/main" id="{8D2D120C-93AA-422B-A0B9-283C1991EDBF}"/>
                </a:ext>
              </a:extLst>
            </p:cNvPr>
            <p:cNvSpPr txBox="1">
              <a:spLocks noChangeArrowheads="1"/>
            </p:cNvSpPr>
            <p:nvPr/>
          </p:nvSpPr>
          <p:spPr bwMode="auto">
            <a:xfrm>
              <a:off x="1715881" y="6191994"/>
              <a:ext cx="1763207" cy="276881"/>
            </a:xfrm>
            <a:prstGeom prst="rect">
              <a:avLst/>
            </a:prstGeom>
            <a:noFill/>
            <a:ln w="9525">
              <a:noFill/>
              <a:miter lim="800000"/>
              <a:headEnd/>
              <a:tailEnd/>
            </a:ln>
          </p:spPr>
          <p:txBody>
            <a:bodyPr wrap="square">
              <a:spAutoFit/>
            </a:bodyPr>
            <a:lstStyle/>
            <a:p>
              <a:pPr algn="ctr"/>
              <a:r>
                <a:rPr lang="en-US" sz="751" b="1" i="1" dirty="0">
                  <a:solidFill>
                    <a:schemeClr val="accent1"/>
                  </a:solidFill>
                  <a:latin typeface="Open Sans" panose="020B0606030504020204" pitchFamily="34" charset="0"/>
                  <a:ea typeface="Open Sans" panose="020B0606030504020204" pitchFamily="34" charset="0"/>
                  <a:cs typeface="Open Sans" panose="020B0606030504020204" pitchFamily="34" charset="0"/>
                </a:rPr>
                <a:t>Respond</a:t>
              </a:r>
            </a:p>
          </p:txBody>
        </p:sp>
      </p:grpSp>
      <p:grpSp>
        <p:nvGrpSpPr>
          <p:cNvPr id="130" name="Group 129">
            <a:extLst>
              <a:ext uri="{FF2B5EF4-FFF2-40B4-BE49-F238E27FC236}">
                <a16:creationId xmlns:a16="http://schemas.microsoft.com/office/drawing/2014/main" id="{54B238B9-6641-4747-9C93-00D6954EBCD7}"/>
              </a:ext>
            </a:extLst>
          </p:cNvPr>
          <p:cNvGrpSpPr/>
          <p:nvPr/>
        </p:nvGrpSpPr>
        <p:grpSpPr>
          <a:xfrm>
            <a:off x="2300916" y="4403100"/>
            <a:ext cx="1098253" cy="1251694"/>
            <a:chOff x="1442826" y="6176783"/>
            <a:chExt cx="2333528" cy="1667187"/>
          </a:xfrm>
        </p:grpSpPr>
        <p:sp>
          <p:nvSpPr>
            <p:cNvPr id="131" name="Rectangle 130">
              <a:extLst>
                <a:ext uri="{FF2B5EF4-FFF2-40B4-BE49-F238E27FC236}">
                  <a16:creationId xmlns:a16="http://schemas.microsoft.com/office/drawing/2014/main" id="{9AD959E1-BBF5-4674-B7C5-F0F13A3FC135}"/>
                </a:ext>
              </a:extLst>
            </p:cNvPr>
            <p:cNvSpPr/>
            <p:nvPr/>
          </p:nvSpPr>
          <p:spPr bwMode="gray">
            <a:xfrm>
              <a:off x="1442826" y="6176783"/>
              <a:ext cx="2333528" cy="1667187"/>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201"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2" name="TextBox 131">
              <a:extLst>
                <a:ext uri="{FF2B5EF4-FFF2-40B4-BE49-F238E27FC236}">
                  <a16:creationId xmlns:a16="http://schemas.microsoft.com/office/drawing/2014/main" id="{7B30E16D-FA43-47D3-AC25-1162D977BF58}"/>
                </a:ext>
              </a:extLst>
            </p:cNvPr>
            <p:cNvSpPr txBox="1"/>
            <p:nvPr/>
          </p:nvSpPr>
          <p:spPr>
            <a:xfrm>
              <a:off x="1552989" y="6442427"/>
              <a:ext cx="2037449" cy="1347511"/>
            </a:xfrm>
            <a:prstGeom prst="rect">
              <a:avLst/>
            </a:prstGeom>
            <a:noFill/>
          </p:spPr>
          <p:txBody>
            <a:bodyPr vert="horz" wrap="square" lIns="0" tIns="0" rIns="0" bIns="0" rtlCol="0">
              <a:spAutoFit/>
            </a:bodyPr>
            <a:lstStyle/>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Infrastructure &amp; Network Security</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Device Hardening</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Privacy Protection</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OS &amp; App Security</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Device Lifecycle</a:t>
              </a:r>
            </a:p>
            <a:p>
              <a:pPr>
                <a:spcBef>
                  <a:spcPts val="150"/>
                </a:spcBef>
                <a:buSzPct val="100000"/>
              </a:pPr>
              <a:endParaRPr lang="en-US" sz="601" dirty="0">
                <a:latin typeface="Open Sans" panose="020B0606030504020204" pitchFamily="34" charset="0"/>
                <a:ea typeface="Open Sans" panose="020B0606030504020204" pitchFamily="34" charset="0"/>
                <a:cs typeface="Open Sans" panose="020B0606030504020204" pitchFamily="34" charset="0"/>
              </a:endParaRPr>
            </a:p>
            <a:p>
              <a:pPr marL="128725" indent="-128725">
                <a:spcBef>
                  <a:spcPts val="150"/>
                </a:spcBef>
                <a:buSzPct val="100000"/>
                <a:buFont typeface="Arial" panose="020B0604020202020204" pitchFamily="34" charset="0"/>
                <a:buChar char="•"/>
              </a:pPr>
              <a:endParaRPr lang="en-US" sz="601" dirty="0">
                <a:latin typeface="Open Sans" panose="020B0606030504020204" pitchFamily="34" charset="0"/>
                <a:ea typeface="Open Sans" panose="020B0606030504020204" pitchFamily="34" charset="0"/>
                <a:cs typeface="Open Sans" panose="020B0606030504020204" pitchFamily="34" charset="0"/>
              </a:endParaRPr>
            </a:p>
            <a:p>
              <a:pPr marL="128725" indent="-128725">
                <a:spcBef>
                  <a:spcPts val="150"/>
                </a:spcBef>
                <a:buSzPct val="100000"/>
                <a:buFont typeface="Arial" panose="020B0604020202020204" pitchFamily="34" charset="0"/>
                <a:buChar char="•"/>
              </a:pPr>
              <a:endParaRPr lang="en-US" sz="601" dirty="0">
                <a:latin typeface="Open Sans" panose="020B0606030504020204" pitchFamily="34" charset="0"/>
                <a:ea typeface="Open Sans" panose="020B0606030504020204" pitchFamily="34" charset="0"/>
                <a:cs typeface="Open Sans" panose="020B0606030504020204" pitchFamily="34" charset="0"/>
              </a:endParaRPr>
            </a:p>
          </p:txBody>
        </p:sp>
        <p:sp>
          <p:nvSpPr>
            <p:cNvPr id="133" name="TextBox 37">
              <a:extLst>
                <a:ext uri="{FF2B5EF4-FFF2-40B4-BE49-F238E27FC236}">
                  <a16:creationId xmlns:a16="http://schemas.microsoft.com/office/drawing/2014/main" id="{DCFEFE46-C238-479D-98F2-3C344ABD4316}"/>
                </a:ext>
              </a:extLst>
            </p:cNvPr>
            <p:cNvSpPr txBox="1">
              <a:spLocks noChangeArrowheads="1"/>
            </p:cNvSpPr>
            <p:nvPr/>
          </p:nvSpPr>
          <p:spPr bwMode="auto">
            <a:xfrm>
              <a:off x="1715881" y="6191994"/>
              <a:ext cx="1763207" cy="276881"/>
            </a:xfrm>
            <a:prstGeom prst="rect">
              <a:avLst/>
            </a:prstGeom>
            <a:noFill/>
            <a:ln w="9525">
              <a:noFill/>
              <a:miter lim="800000"/>
              <a:headEnd/>
              <a:tailEnd/>
            </a:ln>
          </p:spPr>
          <p:txBody>
            <a:bodyPr wrap="square">
              <a:spAutoFit/>
            </a:bodyPr>
            <a:lstStyle/>
            <a:p>
              <a:pPr algn="ctr"/>
              <a:r>
                <a:rPr lang="en-US" sz="751" b="1" i="1" dirty="0">
                  <a:solidFill>
                    <a:schemeClr val="accent1"/>
                  </a:solidFill>
                  <a:latin typeface="Open Sans" panose="020B0606030504020204" pitchFamily="34" charset="0"/>
                  <a:ea typeface="Open Sans" panose="020B0606030504020204" pitchFamily="34" charset="0"/>
                  <a:cs typeface="Open Sans" panose="020B0606030504020204" pitchFamily="34" charset="0"/>
                </a:rPr>
                <a:t>Protect</a:t>
              </a:r>
            </a:p>
          </p:txBody>
        </p:sp>
      </p:grpSp>
      <p:grpSp>
        <p:nvGrpSpPr>
          <p:cNvPr id="134" name="Group 133">
            <a:extLst>
              <a:ext uri="{FF2B5EF4-FFF2-40B4-BE49-F238E27FC236}">
                <a16:creationId xmlns:a16="http://schemas.microsoft.com/office/drawing/2014/main" id="{D30B6190-357B-4E79-9434-EF36D224CE14}"/>
              </a:ext>
            </a:extLst>
          </p:cNvPr>
          <p:cNvGrpSpPr/>
          <p:nvPr/>
        </p:nvGrpSpPr>
        <p:grpSpPr>
          <a:xfrm>
            <a:off x="3518385" y="4403100"/>
            <a:ext cx="1098253" cy="1251694"/>
            <a:chOff x="1442826" y="6176783"/>
            <a:chExt cx="2333528" cy="1667187"/>
          </a:xfrm>
        </p:grpSpPr>
        <p:sp>
          <p:nvSpPr>
            <p:cNvPr id="135" name="Rectangle 134">
              <a:extLst>
                <a:ext uri="{FF2B5EF4-FFF2-40B4-BE49-F238E27FC236}">
                  <a16:creationId xmlns:a16="http://schemas.microsoft.com/office/drawing/2014/main" id="{963B7FC7-ADA8-4CDD-A34F-42FE227630DE}"/>
                </a:ext>
              </a:extLst>
            </p:cNvPr>
            <p:cNvSpPr/>
            <p:nvPr/>
          </p:nvSpPr>
          <p:spPr bwMode="gray">
            <a:xfrm>
              <a:off x="1442826" y="6176783"/>
              <a:ext cx="2333528" cy="1667187"/>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endParaRPr lang="en-US" sz="1201"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6" name="TextBox 135">
              <a:extLst>
                <a:ext uri="{FF2B5EF4-FFF2-40B4-BE49-F238E27FC236}">
                  <a16:creationId xmlns:a16="http://schemas.microsoft.com/office/drawing/2014/main" id="{259EDDE7-C4A8-4C67-8283-A5BE5B4CDD8C}"/>
                </a:ext>
              </a:extLst>
            </p:cNvPr>
            <p:cNvSpPr txBox="1"/>
            <p:nvPr/>
          </p:nvSpPr>
          <p:spPr>
            <a:xfrm>
              <a:off x="1552989" y="6442427"/>
              <a:ext cx="2054406" cy="1190196"/>
            </a:xfrm>
            <a:prstGeom prst="rect">
              <a:avLst/>
            </a:prstGeom>
            <a:noFill/>
          </p:spPr>
          <p:txBody>
            <a:bodyPr vert="horz" wrap="square" lIns="0" tIns="0" rIns="0" bIns="0" rtlCol="0">
              <a:spAutoFit/>
            </a:bodyPr>
            <a:lstStyle/>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Threat Intelligence</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Compliance Monitoring</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Anomaly Monitoring</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Vulnerability Management</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Centralized Logging</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Risk Analytics</a:t>
              </a:r>
            </a:p>
            <a:p>
              <a:pPr marL="128725" indent="-128725">
                <a:spcBef>
                  <a:spcPts val="150"/>
                </a:spcBef>
                <a:buSzPct val="100000"/>
                <a:buFont typeface="Arial" panose="020B0604020202020204" pitchFamily="34" charset="0"/>
                <a:buChar char="•"/>
              </a:pPr>
              <a:r>
                <a:rPr lang="en-US" sz="601" dirty="0">
                  <a:latin typeface="Open Sans" panose="020B0606030504020204" pitchFamily="34" charset="0"/>
                  <a:ea typeface="Open Sans" panose="020B0606030504020204" pitchFamily="34" charset="0"/>
                  <a:cs typeface="Open Sans" panose="020B0606030504020204" pitchFamily="34" charset="0"/>
                </a:rPr>
                <a:t>Security Incident &amp; Event Management</a:t>
              </a:r>
            </a:p>
          </p:txBody>
        </p:sp>
        <p:sp>
          <p:nvSpPr>
            <p:cNvPr id="137" name="TextBox 37">
              <a:extLst>
                <a:ext uri="{FF2B5EF4-FFF2-40B4-BE49-F238E27FC236}">
                  <a16:creationId xmlns:a16="http://schemas.microsoft.com/office/drawing/2014/main" id="{3DC8BE28-4EAC-460B-BA18-870EAA27284F}"/>
                </a:ext>
              </a:extLst>
            </p:cNvPr>
            <p:cNvSpPr txBox="1">
              <a:spLocks noChangeArrowheads="1"/>
            </p:cNvSpPr>
            <p:nvPr/>
          </p:nvSpPr>
          <p:spPr bwMode="auto">
            <a:xfrm>
              <a:off x="1715881" y="6191994"/>
              <a:ext cx="1763207" cy="276881"/>
            </a:xfrm>
            <a:prstGeom prst="rect">
              <a:avLst/>
            </a:prstGeom>
            <a:noFill/>
            <a:ln w="9525">
              <a:noFill/>
              <a:miter lim="800000"/>
              <a:headEnd/>
              <a:tailEnd/>
            </a:ln>
          </p:spPr>
          <p:txBody>
            <a:bodyPr wrap="square">
              <a:spAutoFit/>
            </a:bodyPr>
            <a:lstStyle/>
            <a:p>
              <a:pPr algn="ctr"/>
              <a:r>
                <a:rPr lang="en-US" sz="751" b="1" i="1" dirty="0">
                  <a:solidFill>
                    <a:schemeClr val="accent1"/>
                  </a:solidFill>
                  <a:latin typeface="Open Sans" panose="020B0606030504020204" pitchFamily="34" charset="0"/>
                  <a:ea typeface="Open Sans" panose="020B0606030504020204" pitchFamily="34" charset="0"/>
                  <a:cs typeface="Open Sans" panose="020B0606030504020204" pitchFamily="34" charset="0"/>
                </a:rPr>
                <a:t>Detect</a:t>
              </a:r>
            </a:p>
          </p:txBody>
        </p:sp>
      </p:grpSp>
      <p:pic>
        <p:nvPicPr>
          <p:cNvPr id="3076" name="Picture 4" descr="Image result for azure">
            <a:extLst>
              <a:ext uri="{FF2B5EF4-FFF2-40B4-BE49-F238E27FC236}">
                <a16:creationId xmlns:a16="http://schemas.microsoft.com/office/drawing/2014/main" id="{92474DA8-2A80-422C-9D81-3C7AA1E55BC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55060" y="502152"/>
            <a:ext cx="1475929" cy="766717"/>
          </a:xfrm>
          <a:prstGeom prst="rect">
            <a:avLst/>
          </a:prstGeom>
          <a:noFill/>
          <a:extLst>
            <a:ext uri="{909E8E84-426E-40DD-AFC4-6F175D3DCCD1}">
              <a14:hiddenFill xmlns:a14="http://schemas.microsoft.com/office/drawing/2010/main">
                <a:solidFill>
                  <a:srgbClr val="FFFFFF"/>
                </a:solidFill>
              </a14:hiddenFill>
            </a:ext>
          </a:extLst>
        </p:spPr>
      </p:pic>
      <p:sp>
        <p:nvSpPr>
          <p:cNvPr id="138" name="Rectangle 137">
            <a:extLst>
              <a:ext uri="{FF2B5EF4-FFF2-40B4-BE49-F238E27FC236}">
                <a16:creationId xmlns:a16="http://schemas.microsoft.com/office/drawing/2014/main" id="{EFC47741-CA28-4118-AF78-F3BC6285595F}"/>
              </a:ext>
            </a:extLst>
          </p:cNvPr>
          <p:cNvSpPr/>
          <p:nvPr/>
        </p:nvSpPr>
        <p:spPr bwMode="gray">
          <a:xfrm>
            <a:off x="1083446" y="5991545"/>
            <a:ext cx="5968130" cy="208573"/>
          </a:xfrm>
          <a:prstGeom prst="rect">
            <a:avLst/>
          </a:prstGeom>
          <a:noFill/>
          <a:ln w="19050" algn="ctr">
            <a:solidFill>
              <a:schemeClr val="bg1">
                <a:lumMod val="85000"/>
              </a:schemeClr>
            </a:solidFill>
            <a:miter lim="800000"/>
            <a:headEnd/>
            <a:tailEnd/>
          </a:ln>
        </p:spPr>
        <p:txBody>
          <a:bodyPr wrap="square" lIns="66745" tIns="66745" rIns="66745" bIns="66745" rtlCol="0" anchor="ctr"/>
          <a:lstStyle/>
          <a:p>
            <a:pPr algn="ctr">
              <a:lnSpc>
                <a:spcPct val="106000"/>
              </a:lnSpc>
              <a:buFont typeface="Wingdings 2" pitchFamily="18" charset="2"/>
              <a:buNone/>
            </a:pPr>
            <a:r>
              <a:rPr lang="en-US" sz="751" b="1" dirty="0">
                <a:solidFill>
                  <a:srgbClr val="92D050"/>
                </a:solidFill>
                <a:latin typeface="Open Sans" panose="020B0606030504020204" pitchFamily="34" charset="0"/>
                <a:ea typeface="Open Sans" panose="020B0606030504020204" pitchFamily="34" charset="0"/>
                <a:cs typeface="Open Sans" panose="020B0606030504020204" pitchFamily="34" charset="0"/>
              </a:rPr>
              <a:t>Deloitte IoT Vendor Solutions</a:t>
            </a:r>
          </a:p>
        </p:txBody>
      </p:sp>
      <p:pic>
        <p:nvPicPr>
          <p:cNvPr id="2" name="Picture 2" descr="Image result for dragos logo">
            <a:extLst>
              <a:ext uri="{FF2B5EF4-FFF2-40B4-BE49-F238E27FC236}">
                <a16:creationId xmlns:a16="http://schemas.microsoft.com/office/drawing/2014/main" id="{693E9433-DDF1-48DF-823E-C6971116641B}"/>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28314" b="28496"/>
          <a:stretch/>
        </p:blipFill>
        <p:spPr bwMode="auto">
          <a:xfrm>
            <a:off x="1413476" y="6040812"/>
            <a:ext cx="584762" cy="101434"/>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Image result for tenable logo">
            <a:extLst>
              <a:ext uri="{FF2B5EF4-FFF2-40B4-BE49-F238E27FC236}">
                <a16:creationId xmlns:a16="http://schemas.microsoft.com/office/drawing/2014/main" id="{0D44BDDA-4703-45C9-805A-2EE58BDE319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403769" y="6021263"/>
            <a:ext cx="675114" cy="15015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result for symantec solutions logo">
            <a:extLst>
              <a:ext uri="{FF2B5EF4-FFF2-40B4-BE49-F238E27FC236}">
                <a16:creationId xmlns:a16="http://schemas.microsoft.com/office/drawing/2014/main" id="{1C111A8C-0A5B-4063-AC87-D243061DBBF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003007" y="5937730"/>
            <a:ext cx="602850" cy="33315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Image result for netskope logo">
            <a:extLst>
              <a:ext uri="{FF2B5EF4-FFF2-40B4-BE49-F238E27FC236}">
                <a16:creationId xmlns:a16="http://schemas.microsoft.com/office/drawing/2014/main" id="{965F96BC-C971-4E6E-8A98-FD30B2540992}"/>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752724" y="5970732"/>
            <a:ext cx="505523" cy="229786"/>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pa networks logo">
            <a:extLst>
              <a:ext uri="{FF2B5EF4-FFF2-40B4-BE49-F238E27FC236}">
                <a16:creationId xmlns:a16="http://schemas.microsoft.com/office/drawing/2014/main" id="{02DC6BEF-5782-4046-B295-4CA018465E32}"/>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a:stretch/>
        </p:blipFill>
        <p:spPr bwMode="auto">
          <a:xfrm>
            <a:off x="6545212" y="6006435"/>
            <a:ext cx="415485" cy="17753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DD902C26-5ABB-486C-8128-F5FC5E03B8B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140940" y="2330513"/>
            <a:ext cx="4994208" cy="4070170"/>
          </a:xfrm>
          <a:prstGeom prst="rect">
            <a:avLst/>
          </a:prstGeom>
        </p:spPr>
      </p:pic>
    </p:spTree>
    <p:extLst>
      <p:ext uri="{BB962C8B-B14F-4D97-AF65-F5344CB8AC3E}">
        <p14:creationId xmlns:p14="http://schemas.microsoft.com/office/powerpoint/2010/main" val="1552634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61A416C7-67EC-47B4-9F68-C7AA1C0868C9}"/>
              </a:ext>
            </a:extLst>
          </p:cNvPr>
          <p:cNvSpPr/>
          <p:nvPr/>
        </p:nvSpPr>
        <p:spPr>
          <a:xfrm>
            <a:off x="359707" y="4049553"/>
            <a:ext cx="11521017" cy="1336648"/>
          </a:xfrm>
          <a:prstGeom prst="rect">
            <a:avLst/>
          </a:prstGeom>
          <a:solidFill>
            <a:schemeClr val="bg1"/>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7570" tIns="67570" rIns="67570" bIns="0" rtlCol="0" anchor="t" anchorCtr="0"/>
          <a:lstStyle/>
          <a:p>
            <a:pPr algn="ctr" defTabSz="686532">
              <a:defRPr/>
            </a:pPr>
            <a:endParaRPr lang="en-US" sz="676" spc="225"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62" name="Group 161">
            <a:extLst>
              <a:ext uri="{FF2B5EF4-FFF2-40B4-BE49-F238E27FC236}">
                <a16:creationId xmlns:a16="http://schemas.microsoft.com/office/drawing/2014/main" id="{1B159A99-29D4-4B02-A8D4-518B64A0DCFE}"/>
              </a:ext>
            </a:extLst>
          </p:cNvPr>
          <p:cNvGrpSpPr/>
          <p:nvPr/>
        </p:nvGrpSpPr>
        <p:grpSpPr>
          <a:xfrm>
            <a:off x="583291" y="420111"/>
            <a:ext cx="11039990" cy="2819413"/>
            <a:chOff x="971150" y="2187835"/>
            <a:chExt cx="9392724" cy="4964130"/>
          </a:xfrm>
        </p:grpSpPr>
        <p:sp>
          <p:nvSpPr>
            <p:cNvPr id="163" name="Rectangle 162">
              <a:extLst>
                <a:ext uri="{FF2B5EF4-FFF2-40B4-BE49-F238E27FC236}">
                  <a16:creationId xmlns:a16="http://schemas.microsoft.com/office/drawing/2014/main" id="{F7D597DF-5157-419D-83AC-D5F98D1C000C}"/>
                </a:ext>
              </a:extLst>
            </p:cNvPr>
            <p:cNvSpPr/>
            <p:nvPr/>
          </p:nvSpPr>
          <p:spPr>
            <a:xfrm>
              <a:off x="971150" y="2187836"/>
              <a:ext cx="2246441" cy="4964129"/>
            </a:xfrm>
            <a:prstGeom prst="rect">
              <a:avLst/>
            </a:prstGeom>
            <a:solidFill>
              <a:schemeClr val="bg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652" tIns="68652" rIns="68652" bIns="0" rtlCol="0" anchor="t" anchorCtr="0"/>
            <a:lstStyle/>
            <a:p>
              <a:pPr algn="ctr" defTabSz="686532">
                <a:defRPr/>
              </a:pPr>
              <a:endParaRPr lang="en-US" sz="826" b="1" spc="225"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gn="ctr" defTabSz="686532">
                <a:defRPr/>
              </a:pPr>
              <a:endPar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4" name="Rectangle 163">
              <a:extLst>
                <a:ext uri="{FF2B5EF4-FFF2-40B4-BE49-F238E27FC236}">
                  <a16:creationId xmlns:a16="http://schemas.microsoft.com/office/drawing/2014/main" id="{3F29EB1B-DA3F-40EC-AE12-7B893F5A7F50}"/>
                </a:ext>
              </a:extLst>
            </p:cNvPr>
            <p:cNvSpPr/>
            <p:nvPr/>
          </p:nvSpPr>
          <p:spPr>
            <a:xfrm>
              <a:off x="3344189" y="2187836"/>
              <a:ext cx="2246441" cy="4964129"/>
            </a:xfrm>
            <a:prstGeom prst="rect">
              <a:avLst/>
            </a:prstGeom>
            <a:solidFill>
              <a:schemeClr val="bg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652" tIns="68652" rIns="68652" bIns="0" rtlCol="0" anchor="t" anchorCtr="0"/>
            <a:lstStyle/>
            <a:p>
              <a:pPr algn="ctr" defTabSz="686532">
                <a:defRPr/>
              </a:pPr>
              <a:endParaRPr lang="en-US" sz="826" b="1" spc="225"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gn="ctr" defTabSz="686532">
                <a:defRPr/>
              </a:pPr>
              <a:endPar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5" name="Rectangle 164">
              <a:extLst>
                <a:ext uri="{FF2B5EF4-FFF2-40B4-BE49-F238E27FC236}">
                  <a16:creationId xmlns:a16="http://schemas.microsoft.com/office/drawing/2014/main" id="{CA776D29-D441-4ACF-9C8C-2F2E302FEE8D}"/>
                </a:ext>
              </a:extLst>
            </p:cNvPr>
            <p:cNvSpPr/>
            <p:nvPr/>
          </p:nvSpPr>
          <p:spPr>
            <a:xfrm>
              <a:off x="5739596" y="2187835"/>
              <a:ext cx="2246441" cy="4964129"/>
            </a:xfrm>
            <a:prstGeom prst="rect">
              <a:avLst/>
            </a:prstGeom>
            <a:solidFill>
              <a:schemeClr val="bg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652" tIns="68652" rIns="68652" bIns="0" rtlCol="0" anchor="t" anchorCtr="0"/>
            <a:lstStyle/>
            <a:p>
              <a:pPr algn="ctr" defTabSz="686532">
                <a:defRPr/>
              </a:pPr>
              <a:endParaRPr lang="en-US" sz="826" b="1" spc="225"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gn="ctr" defTabSz="686532">
                <a:defRPr/>
              </a:pPr>
              <a:endPar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66" name="Rectangle 165">
              <a:extLst>
                <a:ext uri="{FF2B5EF4-FFF2-40B4-BE49-F238E27FC236}">
                  <a16:creationId xmlns:a16="http://schemas.microsoft.com/office/drawing/2014/main" id="{E1DEEE49-524C-4A1A-90B3-51F62D9C48AF}"/>
                </a:ext>
              </a:extLst>
            </p:cNvPr>
            <p:cNvSpPr/>
            <p:nvPr/>
          </p:nvSpPr>
          <p:spPr>
            <a:xfrm>
              <a:off x="8117433" y="2187835"/>
              <a:ext cx="2246441" cy="4964129"/>
            </a:xfrm>
            <a:prstGeom prst="rect">
              <a:avLst/>
            </a:prstGeom>
            <a:solidFill>
              <a:schemeClr val="bg1">
                <a:lumMod val="9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652" tIns="68652" rIns="68652" bIns="0" rtlCol="0" anchor="t" anchorCtr="0"/>
            <a:lstStyle/>
            <a:p>
              <a:pPr algn="ctr" defTabSz="686532">
                <a:defRPr/>
              </a:pPr>
              <a:endParaRPr lang="en-US" sz="826" b="1" spc="225"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gn="ctr" defTabSz="686532">
                <a:defRPr/>
              </a:pPr>
              <a:endPar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2" name="Group 11">
            <a:extLst>
              <a:ext uri="{FF2B5EF4-FFF2-40B4-BE49-F238E27FC236}">
                <a16:creationId xmlns:a16="http://schemas.microsoft.com/office/drawing/2014/main" id="{822CDBD4-60B9-47C5-BE5E-75DCE166CFA3}"/>
              </a:ext>
            </a:extLst>
          </p:cNvPr>
          <p:cNvGrpSpPr/>
          <p:nvPr/>
        </p:nvGrpSpPr>
        <p:grpSpPr>
          <a:xfrm>
            <a:off x="3853701" y="777376"/>
            <a:ext cx="1559365" cy="236607"/>
            <a:chOff x="3811128" y="1821036"/>
            <a:chExt cx="2076988" cy="315147"/>
          </a:xfrm>
        </p:grpSpPr>
        <p:sp>
          <p:nvSpPr>
            <p:cNvPr id="167" name="Rectangle 166">
              <a:extLst>
                <a:ext uri="{FF2B5EF4-FFF2-40B4-BE49-F238E27FC236}">
                  <a16:creationId xmlns:a16="http://schemas.microsoft.com/office/drawing/2014/main" id="{D45D80D6-5FF8-422A-9009-B0A7EF419314}"/>
                </a:ext>
              </a:extLst>
            </p:cNvPr>
            <p:cNvSpPr/>
            <p:nvPr/>
          </p:nvSpPr>
          <p:spPr>
            <a:xfrm>
              <a:off x="3811128" y="1981039"/>
              <a:ext cx="2076988" cy="4571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5353">
                <a:defRPr/>
              </a:pPr>
              <a:endParaRPr lang="en-US" sz="1802"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70" name="Picture 169">
              <a:extLst>
                <a:ext uri="{FF2B5EF4-FFF2-40B4-BE49-F238E27FC236}">
                  <a16:creationId xmlns:a16="http://schemas.microsoft.com/office/drawing/2014/main" id="{5E1ADDA9-81EF-4AC2-AC06-DF5194293B5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91141" y="1821036"/>
              <a:ext cx="319923" cy="315147"/>
            </a:xfrm>
            <a:prstGeom prst="rect">
              <a:avLst/>
            </a:prstGeom>
          </p:spPr>
        </p:pic>
      </p:grpSp>
      <p:grpSp>
        <p:nvGrpSpPr>
          <p:cNvPr id="10" name="Group 9">
            <a:extLst>
              <a:ext uri="{FF2B5EF4-FFF2-40B4-BE49-F238E27FC236}">
                <a16:creationId xmlns:a16="http://schemas.microsoft.com/office/drawing/2014/main" id="{2FAAB1DE-295F-4EA5-9CA6-316E8CE5AAF2}"/>
              </a:ext>
            </a:extLst>
          </p:cNvPr>
          <p:cNvGrpSpPr/>
          <p:nvPr/>
        </p:nvGrpSpPr>
        <p:grpSpPr>
          <a:xfrm>
            <a:off x="9484233" y="777376"/>
            <a:ext cx="1559365" cy="236607"/>
            <a:chOff x="12632207" y="1249899"/>
            <a:chExt cx="2076988" cy="315147"/>
          </a:xfrm>
        </p:grpSpPr>
        <p:sp>
          <p:nvSpPr>
            <p:cNvPr id="169" name="Rectangle 168">
              <a:extLst>
                <a:ext uri="{FF2B5EF4-FFF2-40B4-BE49-F238E27FC236}">
                  <a16:creationId xmlns:a16="http://schemas.microsoft.com/office/drawing/2014/main" id="{B79B2BF3-6C61-44D0-9C67-BF678BC8998E}"/>
                </a:ext>
              </a:extLst>
            </p:cNvPr>
            <p:cNvSpPr/>
            <p:nvPr/>
          </p:nvSpPr>
          <p:spPr>
            <a:xfrm>
              <a:off x="12632207" y="1374974"/>
              <a:ext cx="2076988" cy="4571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5353">
                <a:defRPr/>
              </a:pPr>
              <a:endParaRPr lang="en-US" sz="1802"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71" name="Picture 170">
              <a:extLst>
                <a:ext uri="{FF2B5EF4-FFF2-40B4-BE49-F238E27FC236}">
                  <a16:creationId xmlns:a16="http://schemas.microsoft.com/office/drawing/2014/main" id="{E4C4467E-A918-4ACA-A7FF-A288F8BAA45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28093" y="1249899"/>
              <a:ext cx="323439" cy="315147"/>
            </a:xfrm>
            <a:prstGeom prst="rect">
              <a:avLst/>
            </a:prstGeom>
          </p:spPr>
        </p:pic>
      </p:grpSp>
      <p:grpSp>
        <p:nvGrpSpPr>
          <p:cNvPr id="13" name="Group 12">
            <a:extLst>
              <a:ext uri="{FF2B5EF4-FFF2-40B4-BE49-F238E27FC236}">
                <a16:creationId xmlns:a16="http://schemas.microsoft.com/office/drawing/2014/main" id="{CCA87951-3058-4B43-94AE-A5E39B18A88F}"/>
              </a:ext>
            </a:extLst>
          </p:cNvPr>
          <p:cNvGrpSpPr/>
          <p:nvPr/>
        </p:nvGrpSpPr>
        <p:grpSpPr>
          <a:xfrm>
            <a:off x="6728536" y="777376"/>
            <a:ext cx="1559365" cy="236607"/>
            <a:chOff x="6410604" y="1844198"/>
            <a:chExt cx="2076988" cy="315147"/>
          </a:xfrm>
        </p:grpSpPr>
        <p:sp>
          <p:nvSpPr>
            <p:cNvPr id="168" name="Rectangle 167">
              <a:extLst>
                <a:ext uri="{FF2B5EF4-FFF2-40B4-BE49-F238E27FC236}">
                  <a16:creationId xmlns:a16="http://schemas.microsoft.com/office/drawing/2014/main" id="{FAB83F05-C4CE-4AE8-ADB8-79FB7BC500C1}"/>
                </a:ext>
              </a:extLst>
            </p:cNvPr>
            <p:cNvSpPr/>
            <p:nvPr/>
          </p:nvSpPr>
          <p:spPr>
            <a:xfrm>
              <a:off x="6410604" y="1989073"/>
              <a:ext cx="2076988" cy="4571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5353">
                <a:defRPr/>
              </a:pPr>
              <a:endParaRPr lang="en-US" sz="1802"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72" name="Picture 171">
              <a:extLst>
                <a:ext uri="{FF2B5EF4-FFF2-40B4-BE49-F238E27FC236}">
                  <a16:creationId xmlns:a16="http://schemas.microsoft.com/office/drawing/2014/main" id="{B77F7111-395E-4D38-9222-D51DF93EEB5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91894" y="1844198"/>
              <a:ext cx="323439" cy="315147"/>
            </a:xfrm>
            <a:prstGeom prst="rect">
              <a:avLst/>
            </a:prstGeom>
          </p:spPr>
        </p:pic>
      </p:grpSp>
      <p:sp>
        <p:nvSpPr>
          <p:cNvPr id="173" name="Rectangle 172">
            <a:extLst>
              <a:ext uri="{FF2B5EF4-FFF2-40B4-BE49-F238E27FC236}">
                <a16:creationId xmlns:a16="http://schemas.microsoft.com/office/drawing/2014/main" id="{791932AB-977B-44A9-9B7B-0129A03E55C2}"/>
              </a:ext>
            </a:extLst>
          </p:cNvPr>
          <p:cNvSpPr/>
          <p:nvPr/>
        </p:nvSpPr>
        <p:spPr>
          <a:xfrm>
            <a:off x="6662123" y="494495"/>
            <a:ext cx="1733752" cy="3181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652" tIns="68652" bIns="68652" rtlCol="0" anchor="ctr"/>
          <a:lstStyle/>
          <a:p>
            <a:pPr algn="ctr" defTabSz="915353">
              <a:lnSpc>
                <a:spcPct val="85000"/>
              </a:lnSpc>
              <a:defRPr/>
            </a:pPr>
            <a:r>
              <a:rPr lang="en-US" sz="1201" b="1" dirty="0">
                <a:solidFill>
                  <a:schemeClr val="tx1"/>
                </a:solidFill>
                <a:latin typeface="Open Sans" panose="020B0606030504020204" pitchFamily="34" charset="0"/>
                <a:ea typeface="Open Sans" panose="020B0606030504020204" pitchFamily="34" charset="0"/>
                <a:cs typeface="Open Sans" panose="020B0606030504020204" pitchFamily="34" charset="0"/>
              </a:rPr>
              <a:t>Implement</a:t>
            </a:r>
          </a:p>
        </p:txBody>
      </p:sp>
      <p:sp>
        <p:nvSpPr>
          <p:cNvPr id="176" name="object 12">
            <a:extLst>
              <a:ext uri="{FF2B5EF4-FFF2-40B4-BE49-F238E27FC236}">
                <a16:creationId xmlns:a16="http://schemas.microsoft.com/office/drawing/2014/main" id="{65B1D105-24C8-47E4-AA56-CB1822D5EEA9}"/>
              </a:ext>
            </a:extLst>
          </p:cNvPr>
          <p:cNvSpPr txBox="1"/>
          <p:nvPr/>
        </p:nvSpPr>
        <p:spPr>
          <a:xfrm>
            <a:off x="712650" y="1129993"/>
            <a:ext cx="2382450" cy="1564531"/>
          </a:xfrm>
          <a:prstGeom prst="rect">
            <a:avLst/>
          </a:prstGeom>
        </p:spPr>
        <p:txBody>
          <a:bodyPr vert="horz" wrap="square" lIns="0" tIns="0" rIns="0" bIns="0" rtlCol="0">
            <a:spAutoFit/>
          </a:bodyPr>
          <a:lstStyle/>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IoT and edge computing infrastructure review and assessment</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Device pen-testing and vulnerability exploration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IoT ideation lab</a:t>
            </a:r>
          </a:p>
          <a:p>
            <a:pPr marL="128725" indent="-68653" defTabSz="686532">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Current architecture review and security posture summarization</a:t>
            </a:r>
          </a:p>
          <a:p>
            <a:pPr marL="128725" indent="-68653" defTabSz="686532">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Automated Core assessment</a:t>
            </a:r>
          </a:p>
          <a:p>
            <a:pPr marL="128725" indent="-68653" defTabSz="686532">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In-depth Core assessment</a:t>
            </a:r>
          </a:p>
          <a:p>
            <a:pPr marL="128725" indent="-68653" defTabSz="686532">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Integrated risk framework consolidation, and cyber risk strategy design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Privacy assessment and gap identification against CCPA, GDPR</a:t>
            </a:r>
          </a:p>
        </p:txBody>
      </p:sp>
      <p:sp>
        <p:nvSpPr>
          <p:cNvPr id="177" name="object 12">
            <a:extLst>
              <a:ext uri="{FF2B5EF4-FFF2-40B4-BE49-F238E27FC236}">
                <a16:creationId xmlns:a16="http://schemas.microsoft.com/office/drawing/2014/main" id="{ABD9EE6C-74D0-4925-A14D-A0AF3C004AAD}"/>
              </a:ext>
            </a:extLst>
          </p:cNvPr>
          <p:cNvSpPr txBox="1"/>
          <p:nvPr/>
        </p:nvSpPr>
        <p:spPr>
          <a:xfrm>
            <a:off x="3501865" y="1129993"/>
            <a:ext cx="2443031" cy="1910779"/>
          </a:xfrm>
          <a:prstGeom prst="rect">
            <a:avLst/>
          </a:prstGeom>
        </p:spPr>
        <p:txBody>
          <a:bodyPr vert="horz" wrap="square" lIns="0" tIns="0" rIns="0" bIns="0" rtlCol="0">
            <a:spAutoFit/>
          </a:bodyPr>
          <a:lstStyle/>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Emerging risk profiling and remediation strategy design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Gap analysis and target sate design workshops</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Architecture, process, and technology integration design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Roadmap development for enhancing Edge security capabilities</a:t>
            </a:r>
          </a:p>
          <a:p>
            <a:pPr marL="128725" indent="-68653">
              <a:lnSpc>
                <a:spcPts val="901"/>
              </a:lnSpc>
              <a:spcBef>
                <a:spcPts val="225"/>
              </a:spcBef>
              <a:buSzPct val="75000"/>
              <a:buFont typeface="Arial" panose="020B0604020202020204" pitchFamily="34" charset="0"/>
              <a:buChar char="•"/>
              <a:defRPr/>
            </a:pPr>
            <a:r>
              <a:rPr lang="en-US" sz="826" dirty="0">
                <a:latin typeface="Open Sans" panose="020B0606030504020204" pitchFamily="34" charset="0"/>
                <a:ea typeface="Open Sans" panose="020B0606030504020204" pitchFamily="34" charset="0"/>
                <a:cs typeface="Open Sans" panose="020B0606030504020204" pitchFamily="34" charset="0"/>
              </a:rPr>
              <a:t>Cloud and IoT security and privacy roadmap development </a:t>
            </a:r>
          </a:p>
          <a:p>
            <a:pPr marL="128725" indent="-68653">
              <a:lnSpc>
                <a:spcPts val="901"/>
              </a:lnSpc>
              <a:spcBef>
                <a:spcPts val="225"/>
              </a:spcBef>
              <a:buSzPct val="75000"/>
              <a:buFont typeface="Arial" panose="020B0604020202020204" pitchFamily="34" charset="0"/>
              <a:buChar char="•"/>
              <a:defRPr/>
            </a:pPr>
            <a:r>
              <a:rPr lang="en-US" sz="826" dirty="0">
                <a:latin typeface="Open Sans" panose="020B0606030504020204" pitchFamily="34" charset="0"/>
                <a:ea typeface="Open Sans" panose="020B0606030504020204" pitchFamily="34" charset="0"/>
                <a:cs typeface="Open Sans" panose="020B0606030504020204" pitchFamily="34" charset="0"/>
              </a:rPr>
              <a:t>Cloud and IoT infrastructure strategy &amp; business case development</a:t>
            </a:r>
          </a:p>
          <a:p>
            <a:pPr marL="128725" indent="-68653">
              <a:lnSpc>
                <a:spcPts val="901"/>
              </a:lnSpc>
              <a:spcBef>
                <a:spcPts val="225"/>
              </a:spcBef>
              <a:buSzPct val="75000"/>
              <a:buFont typeface="Arial" panose="020B0604020202020204" pitchFamily="34" charset="0"/>
              <a:buChar char="•"/>
              <a:defRPr/>
            </a:pPr>
            <a:r>
              <a:rPr lang="en-US" sz="826" dirty="0">
                <a:latin typeface="Open Sans" panose="020B0606030504020204" pitchFamily="34" charset="0"/>
                <a:ea typeface="Open Sans" panose="020B0606030504020204" pitchFamily="34" charset="0"/>
                <a:cs typeface="Open Sans" panose="020B0606030504020204" pitchFamily="34" charset="0"/>
              </a:rPr>
              <a:t>Identity Management and Access Governance, Enterprise Guardrails, and data protection security stack customization</a:t>
            </a:r>
          </a:p>
          <a:p>
            <a:pPr marL="128725" indent="-68653">
              <a:lnSpc>
                <a:spcPts val="901"/>
              </a:lnSpc>
              <a:spcBef>
                <a:spcPts val="225"/>
              </a:spcBef>
              <a:buSzPct val="75000"/>
              <a:buFont typeface="Arial" panose="020B0604020202020204" pitchFamily="34" charset="0"/>
              <a:buChar char="•"/>
              <a:defRPr/>
            </a:pPr>
            <a:r>
              <a:rPr lang="en-US" sz="826" dirty="0">
                <a:latin typeface="Open Sans" panose="020B0606030504020204" pitchFamily="34" charset="0"/>
                <a:ea typeface="Open Sans" panose="020B0606030504020204" pitchFamily="34" charset="0"/>
                <a:cs typeface="Open Sans" panose="020B0606030504020204" pitchFamily="34" charset="0"/>
              </a:rPr>
              <a:t>Reference security architecture pattern customization</a:t>
            </a:r>
            <a:endParaRPr lang="en-US" sz="826" dirty="0">
              <a:solidFill>
                <a:srgbClr val="FF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0" name="object 12">
            <a:extLst>
              <a:ext uri="{FF2B5EF4-FFF2-40B4-BE49-F238E27FC236}">
                <a16:creationId xmlns:a16="http://schemas.microsoft.com/office/drawing/2014/main" id="{CBED1C84-DD73-42A3-9995-43BE241F3741}"/>
              </a:ext>
            </a:extLst>
          </p:cNvPr>
          <p:cNvSpPr txBox="1"/>
          <p:nvPr/>
        </p:nvSpPr>
        <p:spPr>
          <a:xfrm>
            <a:off x="6340929" y="1129993"/>
            <a:ext cx="2355128" cy="1359346"/>
          </a:xfrm>
          <a:prstGeom prst="rect">
            <a:avLst/>
          </a:prstGeom>
        </p:spPr>
        <p:txBody>
          <a:bodyPr vert="horz" wrap="square" lIns="0" tIns="0" rIns="0" bIns="0" rtlCol="0">
            <a:spAutoFit/>
          </a:bodyPr>
          <a:lstStyle/>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Edge security hardening automation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Vertical security integrated program build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IoT Core infrastructure security capabilities build</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Security use case build and testing</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Core security stack instantiation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Security full-stack implementation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SIEM implementation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Disaster recovery,  breach detection and response capabilities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DevSecOps and CI/CD integration</a:t>
            </a:r>
          </a:p>
        </p:txBody>
      </p:sp>
      <p:sp>
        <p:nvSpPr>
          <p:cNvPr id="182" name="object 12">
            <a:extLst>
              <a:ext uri="{FF2B5EF4-FFF2-40B4-BE49-F238E27FC236}">
                <a16:creationId xmlns:a16="http://schemas.microsoft.com/office/drawing/2014/main" id="{B37193F5-BCB4-4DBB-9A99-0BA01F19AE52}"/>
              </a:ext>
            </a:extLst>
          </p:cNvPr>
          <p:cNvSpPr txBox="1"/>
          <p:nvPr/>
        </p:nvSpPr>
        <p:spPr>
          <a:xfrm>
            <a:off x="9172804" y="1129993"/>
            <a:ext cx="2435906" cy="1218282"/>
          </a:xfrm>
          <a:prstGeom prst="rect">
            <a:avLst/>
          </a:prstGeom>
        </p:spPr>
        <p:txBody>
          <a:bodyPr vert="horz" wrap="square" lIns="0" tIns="0" rIns="0" bIns="0" rtlCol="0">
            <a:spAutoFit/>
          </a:bodyPr>
          <a:lstStyle/>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Deloitte Dragos Managed Services</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Scalability support and solution replication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Device lifecycle management</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IoT Security Managed Services</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Solution maintenance and go-live support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Training -Security Operation KPI design and implementation</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Managed SOC services </a:t>
            </a:r>
          </a:p>
          <a:p>
            <a:pPr marL="128725" indent="-68653">
              <a:lnSpc>
                <a:spcPts val="901"/>
              </a:lnSpc>
              <a:spcBef>
                <a:spcPts val="225"/>
              </a:spcBef>
              <a:buSzPct val="75000"/>
              <a:buFont typeface="Arial" panose="020B0604020202020204" pitchFamily="34" charset="0"/>
              <a:buChar char="•"/>
              <a:defRPr/>
            </a:pPr>
            <a:r>
              <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rPr>
              <a:t>Deloitte Open Cloud Managed Services</a:t>
            </a:r>
          </a:p>
        </p:txBody>
      </p:sp>
      <p:sp>
        <p:nvSpPr>
          <p:cNvPr id="183" name="object 12">
            <a:extLst>
              <a:ext uri="{FF2B5EF4-FFF2-40B4-BE49-F238E27FC236}">
                <a16:creationId xmlns:a16="http://schemas.microsoft.com/office/drawing/2014/main" id="{56A315B7-B881-43FA-88B3-B7740E81F955}"/>
              </a:ext>
            </a:extLst>
          </p:cNvPr>
          <p:cNvSpPr txBox="1"/>
          <p:nvPr/>
        </p:nvSpPr>
        <p:spPr>
          <a:xfrm>
            <a:off x="9183908" y="2540568"/>
            <a:ext cx="2320412" cy="115416"/>
          </a:xfrm>
          <a:prstGeom prst="rect">
            <a:avLst/>
          </a:prstGeom>
        </p:spPr>
        <p:txBody>
          <a:bodyPr vert="horz" wrap="square" lIns="0" tIns="0" rIns="0" bIns="0" rtlCol="0">
            <a:spAutoFit/>
          </a:bodyPr>
          <a:lstStyle/>
          <a:p>
            <a:pPr marL="128725" indent="-68653">
              <a:lnSpc>
                <a:spcPts val="901"/>
              </a:lnSpc>
              <a:spcBef>
                <a:spcPts val="225"/>
              </a:spcBef>
              <a:buSzPct val="75000"/>
              <a:buFont typeface="Arial" panose="020B0604020202020204" pitchFamily="34" charset="0"/>
              <a:buChar char="•"/>
              <a:defRPr/>
            </a:pPr>
            <a:endParaRPr lang="en-US" sz="826"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4" name="Rectangle 183">
            <a:extLst>
              <a:ext uri="{FF2B5EF4-FFF2-40B4-BE49-F238E27FC236}">
                <a16:creationId xmlns:a16="http://schemas.microsoft.com/office/drawing/2014/main" id="{9183AA05-1D48-40E7-89B0-99413BA26734}"/>
              </a:ext>
            </a:extLst>
          </p:cNvPr>
          <p:cNvSpPr/>
          <p:nvPr/>
        </p:nvSpPr>
        <p:spPr>
          <a:xfrm>
            <a:off x="9425037" y="494495"/>
            <a:ext cx="1733752" cy="3181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652" tIns="68652" bIns="68652" rtlCol="0" anchor="ctr"/>
          <a:lstStyle/>
          <a:p>
            <a:pPr algn="ctr" defTabSz="915353">
              <a:lnSpc>
                <a:spcPct val="85000"/>
              </a:lnSpc>
              <a:defRPr/>
            </a:pPr>
            <a:r>
              <a:rPr lang="en-US" sz="1201" b="1" dirty="0">
                <a:solidFill>
                  <a:schemeClr val="tx1"/>
                </a:solidFill>
                <a:latin typeface="Open Sans" panose="020B0606030504020204" pitchFamily="34" charset="0"/>
                <a:ea typeface="Open Sans" panose="020B0606030504020204" pitchFamily="34" charset="0"/>
                <a:cs typeface="Open Sans" panose="020B0606030504020204" pitchFamily="34" charset="0"/>
              </a:rPr>
              <a:t>Operate</a:t>
            </a:r>
          </a:p>
        </p:txBody>
      </p:sp>
      <p:sp>
        <p:nvSpPr>
          <p:cNvPr id="185" name="Rectangle 184">
            <a:extLst>
              <a:ext uri="{FF2B5EF4-FFF2-40B4-BE49-F238E27FC236}">
                <a16:creationId xmlns:a16="http://schemas.microsoft.com/office/drawing/2014/main" id="{1A7B7D85-77FD-4B84-BFE5-951F53C32708}"/>
              </a:ext>
            </a:extLst>
          </p:cNvPr>
          <p:cNvSpPr/>
          <p:nvPr/>
        </p:nvSpPr>
        <p:spPr>
          <a:xfrm>
            <a:off x="970962" y="421796"/>
            <a:ext cx="1733752" cy="463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652" tIns="68652" bIns="68652" rtlCol="0" anchor="ctr"/>
          <a:lstStyle/>
          <a:p>
            <a:pPr algn="ctr" defTabSz="915353">
              <a:lnSpc>
                <a:spcPct val="85000"/>
              </a:lnSpc>
              <a:defRPr/>
            </a:pPr>
            <a:r>
              <a:rPr lang="en-US" sz="1201" b="1" dirty="0">
                <a:solidFill>
                  <a:schemeClr val="tx1"/>
                </a:solidFill>
                <a:latin typeface="Open Sans" panose="020B0606030504020204" pitchFamily="34" charset="0"/>
                <a:ea typeface="Open Sans" panose="020B0606030504020204" pitchFamily="34" charset="0"/>
                <a:cs typeface="Open Sans" panose="020B0606030504020204" pitchFamily="34" charset="0"/>
              </a:rPr>
              <a:t>Assess</a:t>
            </a:r>
            <a:endParaRPr lang="en-US" sz="788" b="1"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9" name="Group 8">
            <a:extLst>
              <a:ext uri="{FF2B5EF4-FFF2-40B4-BE49-F238E27FC236}">
                <a16:creationId xmlns:a16="http://schemas.microsoft.com/office/drawing/2014/main" id="{3AB8BF44-2C82-449C-B06E-8C187DEE0C57}"/>
              </a:ext>
            </a:extLst>
          </p:cNvPr>
          <p:cNvGrpSpPr/>
          <p:nvPr/>
        </p:nvGrpSpPr>
        <p:grpSpPr>
          <a:xfrm>
            <a:off x="1054311" y="777376"/>
            <a:ext cx="1559365" cy="236607"/>
            <a:chOff x="1404019" y="1309972"/>
            <a:chExt cx="2076988" cy="315147"/>
          </a:xfrm>
        </p:grpSpPr>
        <p:sp>
          <p:nvSpPr>
            <p:cNvPr id="186" name="Rectangle 185">
              <a:extLst>
                <a:ext uri="{FF2B5EF4-FFF2-40B4-BE49-F238E27FC236}">
                  <a16:creationId xmlns:a16="http://schemas.microsoft.com/office/drawing/2014/main" id="{7FE7E9BF-29F1-4772-A520-FD4C69CFCA35}"/>
                </a:ext>
              </a:extLst>
            </p:cNvPr>
            <p:cNvSpPr/>
            <p:nvPr/>
          </p:nvSpPr>
          <p:spPr>
            <a:xfrm>
              <a:off x="1404019" y="1418155"/>
              <a:ext cx="2076988" cy="45719"/>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915353">
                <a:defRPr/>
              </a:pPr>
              <a:endParaRPr lang="en-US" sz="1802"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87" name="Picture 186">
              <a:extLst>
                <a:ext uri="{FF2B5EF4-FFF2-40B4-BE49-F238E27FC236}">
                  <a16:creationId xmlns:a16="http://schemas.microsoft.com/office/drawing/2014/main" id="{C6C9D3C3-E435-415B-8F70-85BDEEB22A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91335" y="1309972"/>
              <a:ext cx="323439" cy="315147"/>
            </a:xfrm>
            <a:prstGeom prst="rect">
              <a:avLst/>
            </a:prstGeom>
          </p:spPr>
        </p:pic>
      </p:grpSp>
      <p:sp>
        <p:nvSpPr>
          <p:cNvPr id="188" name="Rectangle 187">
            <a:extLst>
              <a:ext uri="{FF2B5EF4-FFF2-40B4-BE49-F238E27FC236}">
                <a16:creationId xmlns:a16="http://schemas.microsoft.com/office/drawing/2014/main" id="{40337746-3214-4B4A-AA7B-B257B7165B7F}"/>
              </a:ext>
            </a:extLst>
          </p:cNvPr>
          <p:cNvSpPr/>
          <p:nvPr/>
        </p:nvSpPr>
        <p:spPr>
          <a:xfrm>
            <a:off x="3825837" y="494495"/>
            <a:ext cx="1733752" cy="3181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652" tIns="68652" bIns="68652" rtlCol="0" anchor="ctr"/>
          <a:lstStyle/>
          <a:p>
            <a:pPr algn="ctr" defTabSz="915353">
              <a:lnSpc>
                <a:spcPct val="85000"/>
              </a:lnSpc>
              <a:defRPr/>
            </a:pPr>
            <a:r>
              <a:rPr lang="en-US" sz="1201" b="1" dirty="0">
                <a:solidFill>
                  <a:schemeClr val="tx1"/>
                </a:solidFill>
                <a:latin typeface="Open Sans" panose="020B0606030504020204" pitchFamily="34" charset="0"/>
                <a:ea typeface="Open Sans" panose="020B0606030504020204" pitchFamily="34" charset="0"/>
                <a:cs typeface="Open Sans" panose="020B0606030504020204" pitchFamily="34" charset="0"/>
              </a:rPr>
              <a:t>Design</a:t>
            </a:r>
          </a:p>
        </p:txBody>
      </p:sp>
      <p:grpSp>
        <p:nvGrpSpPr>
          <p:cNvPr id="190" name="Group 189">
            <a:extLst>
              <a:ext uri="{FF2B5EF4-FFF2-40B4-BE49-F238E27FC236}">
                <a16:creationId xmlns:a16="http://schemas.microsoft.com/office/drawing/2014/main" id="{1C1C1B55-193C-425C-9F9C-DC9267888EFB}"/>
              </a:ext>
            </a:extLst>
          </p:cNvPr>
          <p:cNvGrpSpPr>
            <a:grpSpLocks noChangeAspect="1"/>
          </p:cNvGrpSpPr>
          <p:nvPr/>
        </p:nvGrpSpPr>
        <p:grpSpPr>
          <a:xfrm>
            <a:off x="293623" y="145888"/>
            <a:ext cx="1007341" cy="191504"/>
            <a:chOff x="398463" y="404813"/>
            <a:chExt cx="1627187" cy="307976"/>
          </a:xfrm>
          <a:solidFill>
            <a:schemeClr val="tx1"/>
          </a:solidFill>
        </p:grpSpPr>
        <p:sp>
          <p:nvSpPr>
            <p:cNvPr id="191" name="Oval 5">
              <a:extLst>
                <a:ext uri="{FF2B5EF4-FFF2-40B4-BE49-F238E27FC236}">
                  <a16:creationId xmlns:a16="http://schemas.microsoft.com/office/drawing/2014/main" id="{7D82BE23-EB36-4765-8564-6D78090AA83A}"/>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2" name="Freeform 6">
              <a:extLst>
                <a:ext uri="{FF2B5EF4-FFF2-40B4-BE49-F238E27FC236}">
                  <a16:creationId xmlns:a16="http://schemas.microsoft.com/office/drawing/2014/main" id="{100EB878-DCAE-47D7-9387-304B4497CE3A}"/>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3" name="Rectangle 7">
              <a:extLst>
                <a:ext uri="{FF2B5EF4-FFF2-40B4-BE49-F238E27FC236}">
                  <a16:creationId xmlns:a16="http://schemas.microsoft.com/office/drawing/2014/main" id="{A08A9A23-BC40-40B3-87EC-A010578CB412}"/>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4" name="Freeform 8">
              <a:extLst>
                <a:ext uri="{FF2B5EF4-FFF2-40B4-BE49-F238E27FC236}">
                  <a16:creationId xmlns:a16="http://schemas.microsoft.com/office/drawing/2014/main" id="{9D6545B9-B3F0-46C0-8163-48D67E2F5315}"/>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5" name="Rectangle 9">
              <a:extLst>
                <a:ext uri="{FF2B5EF4-FFF2-40B4-BE49-F238E27FC236}">
                  <a16:creationId xmlns:a16="http://schemas.microsoft.com/office/drawing/2014/main" id="{E129A838-48D3-438D-95B6-3A993FC44A37}"/>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6" name="Rectangle 10">
              <a:extLst>
                <a:ext uri="{FF2B5EF4-FFF2-40B4-BE49-F238E27FC236}">
                  <a16:creationId xmlns:a16="http://schemas.microsoft.com/office/drawing/2014/main" id="{EE5E9242-3F6C-4BCC-83CB-6837E7DC2922}"/>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7" name="Freeform 11">
              <a:extLst>
                <a:ext uri="{FF2B5EF4-FFF2-40B4-BE49-F238E27FC236}">
                  <a16:creationId xmlns:a16="http://schemas.microsoft.com/office/drawing/2014/main" id="{6A05F35B-F5AA-4E22-B9B1-1F6449A86F81}"/>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8" name="Freeform 12">
              <a:extLst>
                <a:ext uri="{FF2B5EF4-FFF2-40B4-BE49-F238E27FC236}">
                  <a16:creationId xmlns:a16="http://schemas.microsoft.com/office/drawing/2014/main" id="{0E620A61-AE85-483C-85A3-8118884D0F67}"/>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99" name="Freeform 13">
              <a:extLst>
                <a:ext uri="{FF2B5EF4-FFF2-40B4-BE49-F238E27FC236}">
                  <a16:creationId xmlns:a16="http://schemas.microsoft.com/office/drawing/2014/main" id="{A64901A3-3FE8-4CA4-8BCA-7DC8771FE7E9}"/>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00" name="Freeform 14">
              <a:extLst>
                <a:ext uri="{FF2B5EF4-FFF2-40B4-BE49-F238E27FC236}">
                  <a16:creationId xmlns:a16="http://schemas.microsoft.com/office/drawing/2014/main" id="{1D137491-CC69-4AA5-83A3-6D83FC3CBCB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
        <p:nvSpPr>
          <p:cNvPr id="14" name="TextBox 13">
            <a:extLst>
              <a:ext uri="{FF2B5EF4-FFF2-40B4-BE49-F238E27FC236}">
                <a16:creationId xmlns:a16="http://schemas.microsoft.com/office/drawing/2014/main" id="{5E4407CB-939F-4514-9748-760CF9644C9A}"/>
              </a:ext>
            </a:extLst>
          </p:cNvPr>
          <p:cNvSpPr txBox="1"/>
          <p:nvPr/>
        </p:nvSpPr>
        <p:spPr>
          <a:xfrm>
            <a:off x="3781889" y="113051"/>
            <a:ext cx="4462064" cy="207877"/>
          </a:xfrm>
          <a:prstGeom prst="rect">
            <a:avLst/>
          </a:prstGeom>
          <a:noFill/>
        </p:spPr>
        <p:txBody>
          <a:bodyPr wrap="square" lIns="0" tIns="0" rIns="0" bIns="0" rtlCol="0">
            <a:spAutoFit/>
          </a:bodyPr>
          <a:lstStyle/>
          <a:p>
            <a:pPr algn="ctr">
              <a:spcBef>
                <a:spcPts val="450"/>
              </a:spcBef>
              <a:buSzPct val="100000"/>
            </a:pPr>
            <a:r>
              <a:rPr lang="en-US" sz="13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Deloitte’s High-Level Approach</a:t>
            </a:r>
          </a:p>
        </p:txBody>
      </p:sp>
      <p:sp>
        <p:nvSpPr>
          <p:cNvPr id="201" name="TextBox 200">
            <a:extLst>
              <a:ext uri="{FF2B5EF4-FFF2-40B4-BE49-F238E27FC236}">
                <a16:creationId xmlns:a16="http://schemas.microsoft.com/office/drawing/2014/main" id="{489C60A8-9E2E-458B-A625-4D49A5AF2EB2}"/>
              </a:ext>
            </a:extLst>
          </p:cNvPr>
          <p:cNvSpPr txBox="1"/>
          <p:nvPr/>
        </p:nvSpPr>
        <p:spPr>
          <a:xfrm>
            <a:off x="473682" y="4077959"/>
            <a:ext cx="4462064" cy="231154"/>
          </a:xfrm>
          <a:prstGeom prst="rect">
            <a:avLst/>
          </a:prstGeom>
          <a:noFill/>
        </p:spPr>
        <p:txBody>
          <a:bodyPr wrap="square" lIns="0" tIns="0" rIns="0" bIns="0" rtlCol="0">
            <a:spAutoFit/>
          </a:bodyPr>
          <a:lstStyle/>
          <a:p>
            <a:pPr>
              <a:spcBef>
                <a:spcPts val="450"/>
              </a:spcBef>
              <a:buSzPct val="100000"/>
            </a:pPr>
            <a:r>
              <a:rPr lang="en-US" sz="1502" b="1" dirty="0">
                <a:solidFill>
                  <a:srgbClr val="313131"/>
                </a:solidFill>
                <a:latin typeface="Open Sans" panose="020B0606030504020204" pitchFamily="34" charset="0"/>
                <a:ea typeface="Open Sans" panose="020B0606030504020204" pitchFamily="34" charset="0"/>
                <a:cs typeface="Open Sans" panose="020B0606030504020204" pitchFamily="34" charset="0"/>
              </a:rPr>
              <a:t>Successful Use Cases</a:t>
            </a:r>
          </a:p>
        </p:txBody>
      </p:sp>
      <p:sp>
        <p:nvSpPr>
          <p:cNvPr id="202" name="TextBox 201">
            <a:extLst>
              <a:ext uri="{FF2B5EF4-FFF2-40B4-BE49-F238E27FC236}">
                <a16:creationId xmlns:a16="http://schemas.microsoft.com/office/drawing/2014/main" id="{D3191678-CDD9-4E4C-A136-E0B96D65CE99}"/>
              </a:ext>
            </a:extLst>
          </p:cNvPr>
          <p:cNvSpPr txBox="1"/>
          <p:nvPr/>
        </p:nvSpPr>
        <p:spPr>
          <a:xfrm>
            <a:off x="358738" y="5407104"/>
            <a:ext cx="4462064" cy="231154"/>
          </a:xfrm>
          <a:prstGeom prst="rect">
            <a:avLst/>
          </a:prstGeom>
          <a:noFill/>
        </p:spPr>
        <p:txBody>
          <a:bodyPr wrap="square" lIns="0" tIns="0" rIns="0" bIns="0" rtlCol="0">
            <a:spAutoFit/>
          </a:bodyPr>
          <a:lstStyle/>
          <a:p>
            <a:pPr>
              <a:spcBef>
                <a:spcPts val="450"/>
              </a:spcBef>
              <a:buSzPct val="100000"/>
            </a:pPr>
            <a:r>
              <a:rPr lang="en-US" sz="1502" b="1" dirty="0">
                <a:solidFill>
                  <a:srgbClr val="313131"/>
                </a:solidFill>
                <a:latin typeface="Open Sans" panose="020B0606030504020204" pitchFamily="34" charset="0"/>
                <a:ea typeface="Open Sans" panose="020B0606030504020204" pitchFamily="34" charset="0"/>
                <a:cs typeface="Open Sans" panose="020B0606030504020204" pitchFamily="34" charset="0"/>
              </a:rPr>
              <a:t>Contact Our Leaders</a:t>
            </a:r>
          </a:p>
        </p:txBody>
      </p:sp>
      <p:sp>
        <p:nvSpPr>
          <p:cNvPr id="205" name="TextBox 204">
            <a:extLst>
              <a:ext uri="{FF2B5EF4-FFF2-40B4-BE49-F238E27FC236}">
                <a16:creationId xmlns:a16="http://schemas.microsoft.com/office/drawing/2014/main" id="{38604EA4-8952-4226-B6D9-AFD87B38986B}"/>
              </a:ext>
            </a:extLst>
          </p:cNvPr>
          <p:cNvSpPr txBox="1"/>
          <p:nvPr/>
        </p:nvSpPr>
        <p:spPr>
          <a:xfrm>
            <a:off x="5173976" y="4374945"/>
            <a:ext cx="3001305" cy="636456"/>
          </a:xfrm>
          <a:prstGeom prst="rect">
            <a:avLst/>
          </a:prstGeom>
          <a:noFill/>
        </p:spPr>
        <p:txBody>
          <a:bodyPr wrap="square" lIns="0" tIns="0" rIns="0" bIns="0" rtlCol="0">
            <a:spAutoFit/>
          </a:bodyPr>
          <a:lstStyle/>
          <a:p>
            <a:pPr>
              <a:spcBef>
                <a:spcPts val="450"/>
              </a:spcBef>
              <a:buSzPct val="100000"/>
            </a:pPr>
            <a:r>
              <a:rPr lang="en-US" sz="1201" b="1" dirty="0">
                <a:solidFill>
                  <a:srgbClr val="86BC25"/>
                </a:solidFill>
                <a:latin typeface="Open Sans" panose="020B0606030504020204" pitchFamily="34" charset="0"/>
                <a:ea typeface="Open Sans" panose="020B0606030504020204" pitchFamily="34" charset="0"/>
                <a:cs typeface="Open Sans" panose="020B0606030504020204" pitchFamily="34" charset="0"/>
              </a:rPr>
              <a:t>Global Fortune 500 Travel &amp; Hospitality</a:t>
            </a: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Objective:</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IoT implementation strategy</a:t>
            </a:r>
            <a:endPar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endParaRP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Impact:</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IoT security implementation and operations</a:t>
            </a:r>
          </a:p>
        </p:txBody>
      </p:sp>
      <p:sp>
        <p:nvSpPr>
          <p:cNvPr id="16" name="TextBox 15">
            <a:extLst>
              <a:ext uri="{FF2B5EF4-FFF2-40B4-BE49-F238E27FC236}">
                <a16:creationId xmlns:a16="http://schemas.microsoft.com/office/drawing/2014/main" id="{A929DCDC-513B-412B-90D3-1D50736E2ABF}"/>
              </a:ext>
            </a:extLst>
          </p:cNvPr>
          <p:cNvSpPr txBox="1"/>
          <p:nvPr/>
        </p:nvSpPr>
        <p:spPr>
          <a:xfrm>
            <a:off x="1376619" y="4374945"/>
            <a:ext cx="3032058" cy="636456"/>
          </a:xfrm>
          <a:prstGeom prst="rect">
            <a:avLst/>
          </a:prstGeom>
          <a:noFill/>
        </p:spPr>
        <p:txBody>
          <a:bodyPr wrap="square" lIns="0" tIns="0" rIns="0" bIns="0" rtlCol="0">
            <a:spAutoFit/>
          </a:bodyPr>
          <a:lstStyle/>
          <a:p>
            <a:pPr>
              <a:spcBef>
                <a:spcPts val="450"/>
              </a:spcBef>
              <a:buSzPct val="100000"/>
            </a:pPr>
            <a:r>
              <a:rPr lang="en-US" sz="1201" b="1" dirty="0">
                <a:solidFill>
                  <a:srgbClr val="86BC25"/>
                </a:solidFill>
                <a:latin typeface="Open Sans" panose="020B0606030504020204" pitchFamily="34" charset="0"/>
                <a:ea typeface="Open Sans" panose="020B0606030504020204" pitchFamily="34" charset="0"/>
                <a:cs typeface="Open Sans" panose="020B0606030504020204" pitchFamily="34" charset="0"/>
              </a:rPr>
              <a:t>Global Fortune 500 Travel &amp; Hospitality</a:t>
            </a: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Objective:</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Optimization of existing Cloud processes</a:t>
            </a: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Impact</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Cloud security assessment and roadmap</a:t>
            </a:r>
          </a:p>
        </p:txBody>
      </p:sp>
      <p:sp>
        <p:nvSpPr>
          <p:cNvPr id="206" name="TextBox 205">
            <a:extLst>
              <a:ext uri="{FF2B5EF4-FFF2-40B4-BE49-F238E27FC236}">
                <a16:creationId xmlns:a16="http://schemas.microsoft.com/office/drawing/2014/main" id="{C05FF3D4-00A9-4021-A820-9032CDA18769}"/>
              </a:ext>
            </a:extLst>
          </p:cNvPr>
          <p:cNvSpPr txBox="1"/>
          <p:nvPr/>
        </p:nvSpPr>
        <p:spPr>
          <a:xfrm>
            <a:off x="9058851" y="4374945"/>
            <a:ext cx="2733881" cy="798167"/>
          </a:xfrm>
          <a:prstGeom prst="rect">
            <a:avLst/>
          </a:prstGeom>
          <a:noFill/>
        </p:spPr>
        <p:txBody>
          <a:bodyPr wrap="square" lIns="0" tIns="0" rIns="0" bIns="0" rtlCol="0">
            <a:spAutoFit/>
          </a:bodyPr>
          <a:lstStyle/>
          <a:p>
            <a:pPr>
              <a:spcBef>
                <a:spcPts val="450"/>
              </a:spcBef>
              <a:buSzPct val="100000"/>
            </a:pPr>
            <a:r>
              <a:rPr lang="en-US" sz="1201" b="1" dirty="0">
                <a:solidFill>
                  <a:srgbClr val="86BC25"/>
                </a:solidFill>
                <a:latin typeface="Open Sans" panose="020B0606030504020204" pitchFamily="34" charset="0"/>
                <a:ea typeface="Open Sans" panose="020B0606030504020204" pitchFamily="34" charset="0"/>
                <a:cs typeface="Open Sans" panose="020B0606030504020204" pitchFamily="34" charset="0"/>
              </a:rPr>
              <a:t>Global Fortune 100 C&amp;IP Company</a:t>
            </a: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Objective:</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Medical IoT Device</a:t>
            </a:r>
          </a:p>
          <a:p>
            <a:pPr>
              <a:spcBef>
                <a:spcPts val="450"/>
              </a:spcBef>
              <a:buSzPct val="100000"/>
            </a:pPr>
            <a:r>
              <a:rPr lang="en-US" sz="1051" b="1" dirty="0">
                <a:solidFill>
                  <a:srgbClr val="313131"/>
                </a:solidFill>
                <a:latin typeface="Open Sans" panose="020B0606030504020204" pitchFamily="34" charset="0"/>
                <a:ea typeface="Open Sans" panose="020B0606030504020204" pitchFamily="34" charset="0"/>
                <a:cs typeface="Open Sans" panose="020B0606030504020204" pitchFamily="34" charset="0"/>
              </a:rPr>
              <a:t>Impact:</a:t>
            </a:r>
            <a:r>
              <a:rPr lang="en-US" sz="1051" dirty="0">
                <a:solidFill>
                  <a:srgbClr val="313131"/>
                </a:solidFill>
                <a:latin typeface="Open Sans" panose="020B0606030504020204" pitchFamily="34" charset="0"/>
                <a:ea typeface="Open Sans" panose="020B0606030504020204" pitchFamily="34" charset="0"/>
                <a:cs typeface="Open Sans" panose="020B0606030504020204" pitchFamily="34" charset="0"/>
              </a:rPr>
              <a:t> Cloud security roadmap and implementation</a:t>
            </a:r>
          </a:p>
        </p:txBody>
      </p:sp>
      <p:grpSp>
        <p:nvGrpSpPr>
          <p:cNvPr id="67" name="Group 66">
            <a:extLst>
              <a:ext uri="{FF2B5EF4-FFF2-40B4-BE49-F238E27FC236}">
                <a16:creationId xmlns:a16="http://schemas.microsoft.com/office/drawing/2014/main" id="{60055C01-6346-453E-958C-D4DE40225E44}"/>
              </a:ext>
            </a:extLst>
          </p:cNvPr>
          <p:cNvGrpSpPr/>
          <p:nvPr/>
        </p:nvGrpSpPr>
        <p:grpSpPr>
          <a:xfrm>
            <a:off x="359707" y="5699145"/>
            <a:ext cx="2320462" cy="685581"/>
            <a:chOff x="344200" y="7529024"/>
            <a:chExt cx="3090726" cy="913156"/>
          </a:xfrm>
        </p:grpSpPr>
        <p:sp>
          <p:nvSpPr>
            <p:cNvPr id="68" name="Rectangle 67">
              <a:extLst>
                <a:ext uri="{FF2B5EF4-FFF2-40B4-BE49-F238E27FC236}">
                  <a16:creationId xmlns:a16="http://schemas.microsoft.com/office/drawing/2014/main" id="{8FEEF842-E128-464B-90CB-EB0ED3DCBFC7}"/>
                </a:ext>
              </a:extLst>
            </p:cNvPr>
            <p:cNvSpPr/>
            <p:nvPr/>
          </p:nvSpPr>
          <p:spPr>
            <a:xfrm>
              <a:off x="1245254" y="7600882"/>
              <a:ext cx="2189672" cy="769494"/>
            </a:xfrm>
            <a:prstGeom prst="rect">
              <a:avLst/>
            </a:prstGeom>
          </p:spPr>
          <p:txBody>
            <a:bodyPr wrap="square" lIns="0" tIns="0" rIns="0" bIns="0">
              <a:spAutoFit/>
            </a:bodyPr>
            <a:lstStyle/>
            <a:p>
              <a:pPr lvl="0" eaLnBrk="0" fontAlgn="base" hangingPunct="0">
                <a:spcBef>
                  <a:spcPct val="0"/>
                </a:spcBef>
                <a:spcAft>
                  <a:spcPct val="0"/>
                </a:spcAft>
              </a:pPr>
              <a:r>
                <a:rPr lang="en-US" altLang="en-US" sz="751" b="1" dirty="0">
                  <a:solidFill>
                    <a:srgbClr val="86BC25"/>
                  </a:solidFill>
                  <a:latin typeface="Open Sans" panose="020B0606030504020204" pitchFamily="34" charset="0"/>
                  <a:ea typeface="Open Sans" panose="020B0606030504020204" pitchFamily="34" charset="0"/>
                  <a:cs typeface="Open Sans" panose="020B0606030504020204" pitchFamily="34" charset="0"/>
                </a:rPr>
                <a:t>Sean Peasley</a:t>
              </a:r>
              <a:endParaRPr lang="en-US" altLang="en-US" sz="751" dirty="0">
                <a:latin typeface="Open Sans" panose="020B0606030504020204" pitchFamily="34" charset="0"/>
                <a:ea typeface="Open Sans" panose="020B0606030504020204" pitchFamily="34" charset="0"/>
                <a:cs typeface="Open Sans" panose="020B0606030504020204" pitchFamily="34" charset="0"/>
              </a:endParaRPr>
            </a:p>
            <a:p>
              <a:pPr lvl="0" eaLnBrk="0" fontAlgn="base" hangingPunct="0">
                <a:spcBef>
                  <a:spcPct val="0"/>
                </a:spcBef>
                <a:spcAft>
                  <a:spcPct val="0"/>
                </a:spcAft>
              </a:pPr>
              <a:r>
                <a:rPr lang="en-US" altLang="en-US" sz="751" dirty="0">
                  <a:latin typeface="Open Sans" panose="020B0606030504020204" pitchFamily="34" charset="0"/>
                  <a:ea typeface="Open Sans" panose="020B0606030504020204" pitchFamily="34" charset="0"/>
                  <a:cs typeface="Open Sans" panose="020B0606030504020204" pitchFamily="34" charset="0"/>
                </a:rPr>
                <a:t>Partner, Cyber Risk Services</a:t>
              </a:r>
            </a:p>
            <a:p>
              <a:pPr lvl="0" eaLnBrk="0" fontAlgn="base" hangingPunct="0">
                <a:spcBef>
                  <a:spcPct val="0"/>
                </a:spcBef>
                <a:spcAft>
                  <a:spcPct val="0"/>
                </a:spcAft>
              </a:pPr>
              <a:r>
                <a:rPr lang="en-US" altLang="en-US" sz="751" dirty="0">
                  <a:latin typeface="Open Sans" panose="020B0606030504020204" pitchFamily="34" charset="0"/>
                  <a:ea typeface="Open Sans" panose="020B0606030504020204" pitchFamily="34" charset="0"/>
                  <a:cs typeface="Open Sans" panose="020B0606030504020204" pitchFamily="34" charset="0"/>
                </a:rPr>
                <a:t>Deloitte &amp; Touche LLP</a:t>
              </a:r>
            </a:p>
            <a:p>
              <a:pPr lvl="0" eaLnBrk="0" fontAlgn="base" hangingPunct="0">
                <a:spcBef>
                  <a:spcPct val="0"/>
                </a:spcBef>
                <a:spcAft>
                  <a:spcPct val="0"/>
                </a:spcAft>
              </a:pPr>
              <a:r>
                <a:rPr lang="en-US" altLang="en-US" sz="751" dirty="0">
                  <a:latin typeface="Open Sans" panose="020B0606030504020204" pitchFamily="34" charset="0"/>
                  <a:ea typeface="Open Sans" panose="020B0606030504020204" pitchFamily="34" charset="0"/>
                  <a:cs typeface="Open Sans" panose="020B0606030504020204" pitchFamily="34" charset="0"/>
                </a:rPr>
                <a:t>IoT Security Leader </a:t>
              </a:r>
              <a:endPar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endParaRPr>
            </a:p>
            <a:p>
              <a:pPr lvl="0" eaLnBrk="0" fontAlgn="base" hangingPunct="0">
                <a:spcBef>
                  <a:spcPct val="0"/>
                </a:spcBef>
                <a:spcAft>
                  <a:spcPct val="0"/>
                </a:spcAft>
              </a:pPr>
              <a:r>
                <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rPr>
                <a:t>speasley@deloitte.com</a:t>
              </a:r>
              <a:r>
                <a:rPr lang="en-US" altLang="en-US" sz="751" dirty="0">
                  <a:latin typeface="Open Sans" panose="020B0606030504020204" pitchFamily="34" charset="0"/>
                  <a:ea typeface="Open Sans" panose="020B0606030504020204" pitchFamily="34" charset="0"/>
                  <a:cs typeface="Open Sans" panose="020B0606030504020204" pitchFamily="34" charset="0"/>
                </a:rPr>
                <a:t> </a:t>
              </a:r>
            </a:p>
          </p:txBody>
        </p:sp>
        <p:pic>
          <p:nvPicPr>
            <p:cNvPr id="69" name="image35.png">
              <a:extLst>
                <a:ext uri="{FF2B5EF4-FFF2-40B4-BE49-F238E27FC236}">
                  <a16:creationId xmlns:a16="http://schemas.microsoft.com/office/drawing/2014/main" id="{8E13D02E-2A42-4D5F-B527-4E3AD4050E28}"/>
                </a:ext>
              </a:extLst>
            </p:cNvPr>
            <p:cNvPicPr/>
            <p:nvPr/>
          </p:nvPicPr>
          <p:blipFill>
            <a:blip r:embed="rId6" cstate="print"/>
            <a:stretch>
              <a:fillRect/>
            </a:stretch>
          </p:blipFill>
          <p:spPr>
            <a:xfrm>
              <a:off x="344200" y="7529024"/>
              <a:ext cx="708359" cy="913156"/>
            </a:xfrm>
            <a:prstGeom prst="rect">
              <a:avLst/>
            </a:prstGeom>
          </p:spPr>
        </p:pic>
      </p:grpSp>
      <p:grpSp>
        <p:nvGrpSpPr>
          <p:cNvPr id="70" name="Group 69">
            <a:extLst>
              <a:ext uri="{FF2B5EF4-FFF2-40B4-BE49-F238E27FC236}">
                <a16:creationId xmlns:a16="http://schemas.microsoft.com/office/drawing/2014/main" id="{4FF71F95-A76C-4222-A697-00E49F0A4012}"/>
              </a:ext>
            </a:extLst>
          </p:cNvPr>
          <p:cNvGrpSpPr/>
          <p:nvPr/>
        </p:nvGrpSpPr>
        <p:grpSpPr>
          <a:xfrm>
            <a:off x="3327473" y="5701273"/>
            <a:ext cx="2309585" cy="681326"/>
            <a:chOff x="4051097" y="7659572"/>
            <a:chExt cx="3076239" cy="907489"/>
          </a:xfrm>
        </p:grpSpPr>
        <p:sp>
          <p:nvSpPr>
            <p:cNvPr id="71" name="Rectangle 70">
              <a:extLst>
                <a:ext uri="{FF2B5EF4-FFF2-40B4-BE49-F238E27FC236}">
                  <a16:creationId xmlns:a16="http://schemas.microsoft.com/office/drawing/2014/main" id="{9E524191-3E3A-499C-B64A-3DCD9A659A2B}"/>
                </a:ext>
              </a:extLst>
            </p:cNvPr>
            <p:cNvSpPr/>
            <p:nvPr/>
          </p:nvSpPr>
          <p:spPr>
            <a:xfrm>
              <a:off x="4937663" y="7728596"/>
              <a:ext cx="2189673" cy="769494"/>
            </a:xfrm>
            <a:prstGeom prst="rect">
              <a:avLst/>
            </a:prstGeom>
          </p:spPr>
          <p:txBody>
            <a:bodyPr wrap="square" lIns="0" tIns="0" rIns="0" bIns="0">
              <a:spAutoFit/>
            </a:bodyPr>
            <a:lstStyle/>
            <a:p>
              <a:pPr eaLnBrk="0" fontAlgn="base" hangingPunct="0">
                <a:spcBef>
                  <a:spcPct val="0"/>
                </a:spcBef>
                <a:spcAft>
                  <a:spcPct val="0"/>
                </a:spcAft>
                <a:tabLst>
                  <a:tab pos="2045292" algn="l"/>
                </a:tabLst>
              </a:pPr>
              <a:r>
                <a:rPr lang="en-US" altLang="en-US" sz="751" b="1" dirty="0">
                  <a:solidFill>
                    <a:srgbClr val="86BC25"/>
                  </a:solidFill>
                  <a:latin typeface="Open Sans" panose="020B0606030504020204" pitchFamily="34" charset="0"/>
                  <a:ea typeface="Open Sans" panose="020B0606030504020204" pitchFamily="34" charset="0"/>
                  <a:cs typeface="Open Sans" panose="020B0606030504020204" pitchFamily="34" charset="0"/>
                </a:rPr>
                <a:t>Kieran Norton</a:t>
              </a:r>
              <a:endParaRPr lang="en-US" altLang="en-US" sz="751" dirty="0">
                <a:latin typeface="Open Sans" panose="020B0606030504020204" pitchFamily="34" charset="0"/>
                <a:ea typeface="Open Sans" panose="020B0606030504020204" pitchFamily="34" charset="0"/>
                <a:cs typeface="Open Sans" panose="020B0606030504020204" pitchFamily="34" charset="0"/>
              </a:endParaRP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Principal, Cyber Risk Services</a:t>
              </a: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Deloitte &amp; Touche LLP</a:t>
              </a: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Cloud Infrastructure Leader</a:t>
              </a:r>
              <a:endPar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endParaRP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rPr>
                <a:t>kinorton@deloitte.com</a:t>
              </a:r>
              <a:r>
                <a:rPr lang="en-US" altLang="en-US" sz="751" dirty="0">
                  <a:latin typeface="Open Sans" panose="020B0606030504020204" pitchFamily="34" charset="0"/>
                  <a:ea typeface="Open Sans" panose="020B0606030504020204" pitchFamily="34" charset="0"/>
                  <a:cs typeface="Open Sans" panose="020B0606030504020204" pitchFamily="34" charset="0"/>
                </a:rPr>
                <a:t> </a:t>
              </a:r>
            </a:p>
          </p:txBody>
        </p:sp>
        <p:pic>
          <p:nvPicPr>
            <p:cNvPr id="72" name="Picture 71">
              <a:extLst>
                <a:ext uri="{FF2B5EF4-FFF2-40B4-BE49-F238E27FC236}">
                  <a16:creationId xmlns:a16="http://schemas.microsoft.com/office/drawing/2014/main" id="{6BE89DB9-58B3-4191-B5A2-10C49CE682E0}"/>
                </a:ext>
              </a:extLst>
            </p:cNvPr>
            <p:cNvPicPr>
              <a:picLocks noChangeAspect="1"/>
            </p:cNvPicPr>
            <p:nvPr/>
          </p:nvPicPr>
          <p:blipFill rotWithShape="1">
            <a:blip r:embed="rId7">
              <a:extLst>
                <a:ext uri="{BEBA8EAE-BF5A-486C-A8C5-ECC9F3942E4B}">
                  <a14:imgProps xmlns:a14="http://schemas.microsoft.com/office/drawing/2010/main">
                    <a14:imgLayer r:embed="rId8">
                      <a14:imgEffect>
                        <a14:saturation sat="0"/>
                      </a14:imgEffect>
                    </a14:imgLayer>
                  </a14:imgProps>
                </a:ext>
              </a:extLst>
            </a:blip>
            <a:srcRect l="6727" r="6387"/>
            <a:stretch/>
          </p:blipFill>
          <p:spPr>
            <a:xfrm>
              <a:off x="4051097" y="7659572"/>
              <a:ext cx="686627" cy="907489"/>
            </a:xfrm>
            <a:prstGeom prst="rect">
              <a:avLst/>
            </a:prstGeom>
          </p:spPr>
        </p:pic>
      </p:grpSp>
      <p:grpSp>
        <p:nvGrpSpPr>
          <p:cNvPr id="11" name="Group 10">
            <a:extLst>
              <a:ext uri="{FF2B5EF4-FFF2-40B4-BE49-F238E27FC236}">
                <a16:creationId xmlns:a16="http://schemas.microsoft.com/office/drawing/2014/main" id="{08A19B3E-CE00-49BB-A9C9-14FFD1536736}"/>
              </a:ext>
            </a:extLst>
          </p:cNvPr>
          <p:cNvGrpSpPr/>
          <p:nvPr/>
        </p:nvGrpSpPr>
        <p:grpSpPr>
          <a:xfrm>
            <a:off x="6284362" y="5698611"/>
            <a:ext cx="2474126" cy="679869"/>
            <a:chOff x="7743361" y="7603655"/>
            <a:chExt cx="3295399" cy="905548"/>
          </a:xfrm>
        </p:grpSpPr>
        <p:sp>
          <p:nvSpPr>
            <p:cNvPr id="77" name="Rectangle 76">
              <a:extLst>
                <a:ext uri="{FF2B5EF4-FFF2-40B4-BE49-F238E27FC236}">
                  <a16:creationId xmlns:a16="http://schemas.microsoft.com/office/drawing/2014/main" id="{CF19B9D1-EAB4-4FF4-A1A5-057F21DC478C}"/>
                </a:ext>
              </a:extLst>
            </p:cNvPr>
            <p:cNvSpPr/>
            <p:nvPr/>
          </p:nvSpPr>
          <p:spPr>
            <a:xfrm>
              <a:off x="8637172" y="7603655"/>
              <a:ext cx="2401588" cy="769494"/>
            </a:xfrm>
            <a:prstGeom prst="rect">
              <a:avLst/>
            </a:prstGeom>
          </p:spPr>
          <p:txBody>
            <a:bodyPr wrap="square" lIns="0" tIns="0" rIns="0" bIns="0">
              <a:spAutoFit/>
            </a:bodyPr>
            <a:lstStyle/>
            <a:p>
              <a:pPr eaLnBrk="0" fontAlgn="base" hangingPunct="0">
                <a:spcBef>
                  <a:spcPct val="0"/>
                </a:spcBef>
                <a:spcAft>
                  <a:spcPct val="0"/>
                </a:spcAft>
                <a:tabLst>
                  <a:tab pos="2045292" algn="l"/>
                </a:tabLst>
              </a:pPr>
              <a:r>
                <a:rPr lang="en-US" altLang="en-US" sz="751" b="1" dirty="0">
                  <a:solidFill>
                    <a:srgbClr val="86BC25"/>
                  </a:solidFill>
                  <a:latin typeface="Open Sans" panose="020B0606030504020204" pitchFamily="34" charset="0"/>
                  <a:ea typeface="Open Sans" panose="020B0606030504020204" pitchFamily="34" charset="0"/>
                  <a:cs typeface="Open Sans" panose="020B0606030504020204" pitchFamily="34" charset="0"/>
                </a:rPr>
                <a:t>Ravi Dhaval</a:t>
              </a:r>
              <a:endParaRPr lang="en-US" altLang="en-US" sz="751" dirty="0">
                <a:latin typeface="Open Sans" panose="020B0606030504020204" pitchFamily="34" charset="0"/>
                <a:ea typeface="Open Sans" panose="020B0606030504020204" pitchFamily="34" charset="0"/>
                <a:cs typeface="Open Sans" panose="020B0606030504020204" pitchFamily="34" charset="0"/>
              </a:endParaRP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Senior Manager, Cyber Risk Services</a:t>
              </a: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Deloitte &amp; Touche LLP</a:t>
              </a: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rPr>
                <a:t>Cloud &amp; IoT Security and Privacy Leader</a:t>
              </a:r>
              <a:endPar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endParaRPr>
            </a:p>
            <a:p>
              <a:pPr eaLnBrk="0" fontAlgn="base" hangingPunct="0">
                <a:spcBef>
                  <a:spcPct val="0"/>
                </a:spcBef>
                <a:spcAft>
                  <a:spcPct val="0"/>
                </a:spcAft>
                <a:tabLst>
                  <a:tab pos="2045292" algn="l"/>
                </a:tabLst>
              </a:pPr>
              <a:r>
                <a:rPr lang="en-US" altLang="en-US" sz="751" dirty="0">
                  <a:latin typeface="Open Sans" panose="020B0606030504020204" pitchFamily="34" charset="0"/>
                  <a:ea typeface="Open Sans" panose="020B0606030504020204" pitchFamily="34" charset="0"/>
                  <a:cs typeface="Open Sans" panose="020B0606030504020204" pitchFamily="34" charset="0"/>
                  <a:hlinkClick r:id="" action="ppaction://noaction"/>
                </a:rPr>
                <a:t>rdhaval@deloitte.com</a:t>
              </a:r>
              <a:r>
                <a:rPr lang="en-US" altLang="en-US" sz="751" dirty="0">
                  <a:latin typeface="Open Sans" panose="020B0606030504020204" pitchFamily="34" charset="0"/>
                  <a:ea typeface="Open Sans" panose="020B0606030504020204" pitchFamily="34" charset="0"/>
                  <a:cs typeface="Open Sans" panose="020B0606030504020204" pitchFamily="34" charset="0"/>
                </a:rPr>
                <a:t> </a:t>
              </a:r>
            </a:p>
          </p:txBody>
        </p:sp>
        <p:pic>
          <p:nvPicPr>
            <p:cNvPr id="78" name="image36.png">
              <a:extLst>
                <a:ext uri="{FF2B5EF4-FFF2-40B4-BE49-F238E27FC236}">
                  <a16:creationId xmlns:a16="http://schemas.microsoft.com/office/drawing/2014/main" id="{40A494FE-BF62-4743-A01F-C390D51EA324}"/>
                </a:ext>
              </a:extLst>
            </p:cNvPr>
            <p:cNvPicPr/>
            <p:nvPr/>
          </p:nvPicPr>
          <p:blipFill>
            <a:blip r:embed="rId9" cstate="print"/>
            <a:stretch>
              <a:fillRect/>
            </a:stretch>
          </p:blipFill>
          <p:spPr>
            <a:xfrm>
              <a:off x="7743361" y="7612688"/>
              <a:ext cx="693871" cy="896515"/>
            </a:xfrm>
            <a:prstGeom prst="rect">
              <a:avLst/>
            </a:prstGeom>
          </p:spPr>
        </p:pic>
      </p:grpSp>
      <p:grpSp>
        <p:nvGrpSpPr>
          <p:cNvPr id="91" name="Group 327">
            <a:extLst>
              <a:ext uri="{FF2B5EF4-FFF2-40B4-BE49-F238E27FC236}">
                <a16:creationId xmlns:a16="http://schemas.microsoft.com/office/drawing/2014/main" id="{9B92C550-501E-43EF-BCAC-6121BB4F7BA8}"/>
              </a:ext>
            </a:extLst>
          </p:cNvPr>
          <p:cNvGrpSpPr>
            <a:grpSpLocks noChangeAspect="1"/>
          </p:cNvGrpSpPr>
          <p:nvPr/>
        </p:nvGrpSpPr>
        <p:grpSpPr bwMode="auto">
          <a:xfrm>
            <a:off x="8203259" y="4425142"/>
            <a:ext cx="764177" cy="764177"/>
            <a:chOff x="5029" y="1186"/>
            <a:chExt cx="340" cy="340"/>
          </a:xfrm>
          <a:solidFill>
            <a:schemeClr val="tx1"/>
          </a:solidFill>
        </p:grpSpPr>
        <p:sp>
          <p:nvSpPr>
            <p:cNvPr id="92" name="Freeform 328">
              <a:extLst>
                <a:ext uri="{FF2B5EF4-FFF2-40B4-BE49-F238E27FC236}">
                  <a16:creationId xmlns:a16="http://schemas.microsoft.com/office/drawing/2014/main" id="{26BC3630-08EF-4074-9799-25228D965156}"/>
                </a:ext>
              </a:extLst>
            </p:cNvPr>
            <p:cNvSpPr>
              <a:spLocks noEditPoints="1"/>
            </p:cNvSpPr>
            <p:nvPr/>
          </p:nvSpPr>
          <p:spPr bwMode="auto">
            <a:xfrm>
              <a:off x="5109" y="1266"/>
              <a:ext cx="180" cy="180"/>
            </a:xfrm>
            <a:custGeom>
              <a:avLst/>
              <a:gdLst>
                <a:gd name="T0" fmla="*/ 248 w 270"/>
                <a:gd name="T1" fmla="*/ 142 h 270"/>
                <a:gd name="T2" fmla="*/ 187 w 270"/>
                <a:gd name="T3" fmla="*/ 82 h 270"/>
                <a:gd name="T4" fmla="*/ 127 w 270"/>
                <a:gd name="T5" fmla="*/ 22 h 270"/>
                <a:gd name="T6" fmla="*/ 74 w 270"/>
                <a:gd name="T7" fmla="*/ 0 h 270"/>
                <a:gd name="T8" fmla="*/ 22 w 270"/>
                <a:gd name="T9" fmla="*/ 22 h 270"/>
                <a:gd name="T10" fmla="*/ 0 w 270"/>
                <a:gd name="T11" fmla="*/ 74 h 270"/>
                <a:gd name="T12" fmla="*/ 22 w 270"/>
                <a:gd name="T13" fmla="*/ 127 h 270"/>
                <a:gd name="T14" fmla="*/ 82 w 270"/>
                <a:gd name="T15" fmla="*/ 187 h 270"/>
                <a:gd name="T16" fmla="*/ 142 w 270"/>
                <a:gd name="T17" fmla="*/ 248 h 270"/>
                <a:gd name="T18" fmla="*/ 195 w 270"/>
                <a:gd name="T19" fmla="*/ 270 h 270"/>
                <a:gd name="T20" fmla="*/ 248 w 270"/>
                <a:gd name="T21" fmla="*/ 248 h 270"/>
                <a:gd name="T22" fmla="*/ 270 w 270"/>
                <a:gd name="T23" fmla="*/ 195 h 270"/>
                <a:gd name="T24" fmla="*/ 248 w 270"/>
                <a:gd name="T25" fmla="*/ 142 h 270"/>
                <a:gd name="T26" fmla="*/ 240 w 270"/>
                <a:gd name="T27" fmla="*/ 167 h 270"/>
                <a:gd name="T28" fmla="*/ 118 w 270"/>
                <a:gd name="T29" fmla="*/ 167 h 270"/>
                <a:gd name="T30" fmla="*/ 139 w 270"/>
                <a:gd name="T31" fmla="*/ 145 h 270"/>
                <a:gd name="T32" fmla="*/ 220 w 270"/>
                <a:gd name="T33" fmla="*/ 145 h 270"/>
                <a:gd name="T34" fmla="*/ 220 w 270"/>
                <a:gd name="T35" fmla="*/ 145 h 270"/>
                <a:gd name="T36" fmla="*/ 233 w 270"/>
                <a:gd name="T37" fmla="*/ 157 h 270"/>
                <a:gd name="T38" fmla="*/ 240 w 270"/>
                <a:gd name="T39" fmla="*/ 167 h 270"/>
                <a:gd name="T40" fmla="*/ 248 w 270"/>
                <a:gd name="T41" fmla="*/ 195 h 270"/>
                <a:gd name="T42" fmla="*/ 246 w 270"/>
                <a:gd name="T43" fmla="*/ 209 h 270"/>
                <a:gd name="T44" fmla="*/ 135 w 270"/>
                <a:gd name="T45" fmla="*/ 209 h 270"/>
                <a:gd name="T46" fmla="*/ 135 w 270"/>
                <a:gd name="T47" fmla="*/ 210 h 270"/>
                <a:gd name="T48" fmla="*/ 113 w 270"/>
                <a:gd name="T49" fmla="*/ 188 h 270"/>
                <a:gd name="T50" fmla="*/ 248 w 270"/>
                <a:gd name="T51" fmla="*/ 188 h 270"/>
                <a:gd name="T52" fmla="*/ 248 w 270"/>
                <a:gd name="T53" fmla="*/ 195 h 270"/>
                <a:gd name="T54" fmla="*/ 180 w 270"/>
                <a:gd name="T55" fmla="*/ 105 h 270"/>
                <a:gd name="T56" fmla="*/ 199 w 270"/>
                <a:gd name="T57" fmla="*/ 124 h 270"/>
                <a:gd name="T58" fmla="*/ 160 w 270"/>
                <a:gd name="T59" fmla="*/ 124 h 270"/>
                <a:gd name="T60" fmla="*/ 180 w 270"/>
                <a:gd name="T61" fmla="*/ 105 h 270"/>
                <a:gd name="T62" fmla="*/ 21 w 270"/>
                <a:gd name="T63" fmla="*/ 74 h 270"/>
                <a:gd name="T64" fmla="*/ 37 w 270"/>
                <a:gd name="T65" fmla="*/ 37 h 270"/>
                <a:gd name="T66" fmla="*/ 74 w 270"/>
                <a:gd name="T67" fmla="*/ 21 h 270"/>
                <a:gd name="T68" fmla="*/ 112 w 270"/>
                <a:gd name="T69" fmla="*/ 37 h 270"/>
                <a:gd name="T70" fmla="*/ 165 w 270"/>
                <a:gd name="T71" fmla="*/ 89 h 270"/>
                <a:gd name="T72" fmla="*/ 89 w 270"/>
                <a:gd name="T73" fmla="*/ 165 h 270"/>
                <a:gd name="T74" fmla="*/ 37 w 270"/>
                <a:gd name="T75" fmla="*/ 112 h 270"/>
                <a:gd name="T76" fmla="*/ 21 w 270"/>
                <a:gd name="T77" fmla="*/ 74 h 270"/>
                <a:gd name="T78" fmla="*/ 195 w 270"/>
                <a:gd name="T79" fmla="*/ 248 h 270"/>
                <a:gd name="T80" fmla="*/ 157 w 270"/>
                <a:gd name="T81" fmla="*/ 233 h 270"/>
                <a:gd name="T82" fmla="*/ 155 w 270"/>
                <a:gd name="T83" fmla="*/ 231 h 270"/>
                <a:gd name="T84" fmla="*/ 234 w 270"/>
                <a:gd name="T85" fmla="*/ 231 h 270"/>
                <a:gd name="T86" fmla="*/ 233 w 270"/>
                <a:gd name="T87" fmla="*/ 233 h 270"/>
                <a:gd name="T88" fmla="*/ 195 w 270"/>
                <a:gd name="T89" fmla="*/ 24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270">
                  <a:moveTo>
                    <a:pt x="248" y="142"/>
                  </a:moveTo>
                  <a:cubicBezTo>
                    <a:pt x="187" y="82"/>
                    <a:pt x="187" y="82"/>
                    <a:pt x="187" y="82"/>
                  </a:cubicBezTo>
                  <a:cubicBezTo>
                    <a:pt x="127" y="22"/>
                    <a:pt x="127" y="22"/>
                    <a:pt x="127" y="22"/>
                  </a:cubicBezTo>
                  <a:cubicBezTo>
                    <a:pt x="113" y="7"/>
                    <a:pt x="94" y="0"/>
                    <a:pt x="74" y="0"/>
                  </a:cubicBezTo>
                  <a:cubicBezTo>
                    <a:pt x="54" y="0"/>
                    <a:pt x="36" y="7"/>
                    <a:pt x="22" y="22"/>
                  </a:cubicBezTo>
                  <a:cubicBezTo>
                    <a:pt x="7" y="36"/>
                    <a:pt x="0" y="54"/>
                    <a:pt x="0" y="74"/>
                  </a:cubicBezTo>
                  <a:cubicBezTo>
                    <a:pt x="0" y="94"/>
                    <a:pt x="7" y="113"/>
                    <a:pt x="22" y="127"/>
                  </a:cubicBezTo>
                  <a:cubicBezTo>
                    <a:pt x="82" y="187"/>
                    <a:pt x="82" y="187"/>
                    <a:pt x="82" y="187"/>
                  </a:cubicBezTo>
                  <a:cubicBezTo>
                    <a:pt x="142" y="248"/>
                    <a:pt x="142" y="248"/>
                    <a:pt x="142" y="248"/>
                  </a:cubicBezTo>
                  <a:cubicBezTo>
                    <a:pt x="156" y="262"/>
                    <a:pt x="175" y="270"/>
                    <a:pt x="195" y="270"/>
                  </a:cubicBezTo>
                  <a:cubicBezTo>
                    <a:pt x="215" y="270"/>
                    <a:pt x="234" y="262"/>
                    <a:pt x="248" y="248"/>
                  </a:cubicBezTo>
                  <a:cubicBezTo>
                    <a:pt x="262" y="234"/>
                    <a:pt x="270" y="215"/>
                    <a:pt x="270" y="195"/>
                  </a:cubicBezTo>
                  <a:cubicBezTo>
                    <a:pt x="270" y="175"/>
                    <a:pt x="262" y="156"/>
                    <a:pt x="248" y="142"/>
                  </a:cubicBezTo>
                  <a:close/>
                  <a:moveTo>
                    <a:pt x="240" y="167"/>
                  </a:moveTo>
                  <a:cubicBezTo>
                    <a:pt x="118" y="167"/>
                    <a:pt x="118" y="167"/>
                    <a:pt x="118" y="167"/>
                  </a:cubicBezTo>
                  <a:cubicBezTo>
                    <a:pt x="139" y="145"/>
                    <a:pt x="139" y="145"/>
                    <a:pt x="139" y="145"/>
                  </a:cubicBezTo>
                  <a:cubicBezTo>
                    <a:pt x="220" y="145"/>
                    <a:pt x="220" y="145"/>
                    <a:pt x="220" y="145"/>
                  </a:cubicBezTo>
                  <a:cubicBezTo>
                    <a:pt x="220" y="145"/>
                    <a:pt x="220" y="145"/>
                    <a:pt x="220" y="145"/>
                  </a:cubicBezTo>
                  <a:cubicBezTo>
                    <a:pt x="233" y="157"/>
                    <a:pt x="233" y="157"/>
                    <a:pt x="233" y="157"/>
                  </a:cubicBezTo>
                  <a:cubicBezTo>
                    <a:pt x="236" y="160"/>
                    <a:pt x="238" y="163"/>
                    <a:pt x="240" y="167"/>
                  </a:cubicBezTo>
                  <a:close/>
                  <a:moveTo>
                    <a:pt x="248" y="195"/>
                  </a:moveTo>
                  <a:cubicBezTo>
                    <a:pt x="248" y="200"/>
                    <a:pt x="247" y="205"/>
                    <a:pt x="246" y="209"/>
                  </a:cubicBezTo>
                  <a:cubicBezTo>
                    <a:pt x="135" y="209"/>
                    <a:pt x="135" y="209"/>
                    <a:pt x="135" y="209"/>
                  </a:cubicBezTo>
                  <a:cubicBezTo>
                    <a:pt x="135" y="210"/>
                    <a:pt x="135" y="210"/>
                    <a:pt x="135" y="210"/>
                  </a:cubicBezTo>
                  <a:cubicBezTo>
                    <a:pt x="113" y="188"/>
                    <a:pt x="113" y="188"/>
                    <a:pt x="113" y="188"/>
                  </a:cubicBezTo>
                  <a:cubicBezTo>
                    <a:pt x="248" y="188"/>
                    <a:pt x="248" y="188"/>
                    <a:pt x="248" y="188"/>
                  </a:cubicBezTo>
                  <a:cubicBezTo>
                    <a:pt x="248" y="190"/>
                    <a:pt x="248" y="193"/>
                    <a:pt x="248" y="195"/>
                  </a:cubicBezTo>
                  <a:close/>
                  <a:moveTo>
                    <a:pt x="180" y="105"/>
                  </a:moveTo>
                  <a:cubicBezTo>
                    <a:pt x="199" y="124"/>
                    <a:pt x="199" y="124"/>
                    <a:pt x="199" y="124"/>
                  </a:cubicBezTo>
                  <a:cubicBezTo>
                    <a:pt x="160" y="124"/>
                    <a:pt x="160" y="124"/>
                    <a:pt x="160" y="124"/>
                  </a:cubicBezTo>
                  <a:lnTo>
                    <a:pt x="180" y="105"/>
                  </a:lnTo>
                  <a:close/>
                  <a:moveTo>
                    <a:pt x="21" y="74"/>
                  </a:moveTo>
                  <a:cubicBezTo>
                    <a:pt x="21" y="60"/>
                    <a:pt x="27" y="47"/>
                    <a:pt x="37" y="37"/>
                  </a:cubicBezTo>
                  <a:cubicBezTo>
                    <a:pt x="47" y="27"/>
                    <a:pt x="60" y="21"/>
                    <a:pt x="74" y="21"/>
                  </a:cubicBezTo>
                  <a:cubicBezTo>
                    <a:pt x="89" y="21"/>
                    <a:pt x="102" y="27"/>
                    <a:pt x="112" y="37"/>
                  </a:cubicBezTo>
                  <a:cubicBezTo>
                    <a:pt x="165" y="89"/>
                    <a:pt x="165" y="89"/>
                    <a:pt x="165" y="89"/>
                  </a:cubicBezTo>
                  <a:cubicBezTo>
                    <a:pt x="89" y="165"/>
                    <a:pt x="89" y="165"/>
                    <a:pt x="89" y="165"/>
                  </a:cubicBezTo>
                  <a:cubicBezTo>
                    <a:pt x="37" y="112"/>
                    <a:pt x="37" y="112"/>
                    <a:pt x="37" y="112"/>
                  </a:cubicBezTo>
                  <a:cubicBezTo>
                    <a:pt x="27" y="102"/>
                    <a:pt x="21" y="89"/>
                    <a:pt x="21" y="74"/>
                  </a:cubicBezTo>
                  <a:close/>
                  <a:moveTo>
                    <a:pt x="195" y="248"/>
                  </a:moveTo>
                  <a:cubicBezTo>
                    <a:pt x="181" y="248"/>
                    <a:pt x="167" y="243"/>
                    <a:pt x="157" y="233"/>
                  </a:cubicBezTo>
                  <a:cubicBezTo>
                    <a:pt x="155" y="231"/>
                    <a:pt x="155" y="231"/>
                    <a:pt x="155" y="231"/>
                  </a:cubicBezTo>
                  <a:cubicBezTo>
                    <a:pt x="234" y="231"/>
                    <a:pt x="234" y="231"/>
                    <a:pt x="234" y="231"/>
                  </a:cubicBezTo>
                  <a:cubicBezTo>
                    <a:pt x="234" y="231"/>
                    <a:pt x="233" y="232"/>
                    <a:pt x="233" y="233"/>
                  </a:cubicBezTo>
                  <a:cubicBezTo>
                    <a:pt x="223" y="243"/>
                    <a:pt x="209" y="248"/>
                    <a:pt x="195" y="2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sp>
          <p:nvSpPr>
            <p:cNvPr id="93" name="Freeform 329">
              <a:extLst>
                <a:ext uri="{FF2B5EF4-FFF2-40B4-BE49-F238E27FC236}">
                  <a16:creationId xmlns:a16="http://schemas.microsoft.com/office/drawing/2014/main" id="{9C1B34DD-9B18-4166-951F-E4679AE23E16}"/>
                </a:ext>
              </a:extLst>
            </p:cNvPr>
            <p:cNvSpPr>
              <a:spLocks noEditPoints="1"/>
            </p:cNvSpPr>
            <p:nvPr/>
          </p:nvSpPr>
          <p:spPr bwMode="auto">
            <a:xfrm>
              <a:off x="5029" y="11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grpSp>
      <p:grpSp>
        <p:nvGrpSpPr>
          <p:cNvPr id="94" name="Group 162">
            <a:extLst>
              <a:ext uri="{FF2B5EF4-FFF2-40B4-BE49-F238E27FC236}">
                <a16:creationId xmlns:a16="http://schemas.microsoft.com/office/drawing/2014/main" id="{4E2768C4-C170-4030-A429-29754476B568}"/>
              </a:ext>
            </a:extLst>
          </p:cNvPr>
          <p:cNvGrpSpPr>
            <a:grpSpLocks noChangeAspect="1"/>
          </p:cNvGrpSpPr>
          <p:nvPr/>
        </p:nvGrpSpPr>
        <p:grpSpPr bwMode="auto">
          <a:xfrm>
            <a:off x="4358931" y="4425142"/>
            <a:ext cx="764177" cy="764177"/>
            <a:chOff x="3425" y="1699"/>
            <a:chExt cx="340" cy="340"/>
          </a:xfrm>
          <a:solidFill>
            <a:schemeClr val="tx1"/>
          </a:solidFill>
        </p:grpSpPr>
        <p:sp>
          <p:nvSpPr>
            <p:cNvPr id="95" name="Freeform 163">
              <a:extLst>
                <a:ext uri="{FF2B5EF4-FFF2-40B4-BE49-F238E27FC236}">
                  <a16:creationId xmlns:a16="http://schemas.microsoft.com/office/drawing/2014/main" id="{74BBF961-A102-4119-A8BC-3984ADBB3A03}"/>
                </a:ext>
              </a:extLst>
            </p:cNvPr>
            <p:cNvSpPr>
              <a:spLocks noEditPoints="1"/>
            </p:cNvSpPr>
            <p:nvPr/>
          </p:nvSpPr>
          <p:spPr bwMode="auto">
            <a:xfrm>
              <a:off x="3517" y="1763"/>
              <a:ext cx="134" cy="212"/>
            </a:xfrm>
            <a:custGeom>
              <a:avLst/>
              <a:gdLst>
                <a:gd name="T0" fmla="*/ 42 w 202"/>
                <a:gd name="T1" fmla="*/ 64 h 320"/>
                <a:gd name="T2" fmla="*/ 42 w 202"/>
                <a:gd name="T3" fmla="*/ 11 h 320"/>
                <a:gd name="T4" fmla="*/ 53 w 202"/>
                <a:gd name="T5" fmla="*/ 0 h 320"/>
                <a:gd name="T6" fmla="*/ 64 w 202"/>
                <a:gd name="T7" fmla="*/ 11 h 320"/>
                <a:gd name="T8" fmla="*/ 64 w 202"/>
                <a:gd name="T9" fmla="*/ 64 h 320"/>
                <a:gd name="T10" fmla="*/ 53 w 202"/>
                <a:gd name="T11" fmla="*/ 75 h 320"/>
                <a:gd name="T12" fmla="*/ 42 w 202"/>
                <a:gd name="T13" fmla="*/ 64 h 320"/>
                <a:gd name="T14" fmla="*/ 202 w 202"/>
                <a:gd name="T15" fmla="*/ 11 h 320"/>
                <a:gd name="T16" fmla="*/ 202 w 202"/>
                <a:gd name="T17" fmla="*/ 310 h 320"/>
                <a:gd name="T18" fmla="*/ 192 w 202"/>
                <a:gd name="T19" fmla="*/ 320 h 320"/>
                <a:gd name="T20" fmla="*/ 138 w 202"/>
                <a:gd name="T21" fmla="*/ 288 h 320"/>
                <a:gd name="T22" fmla="*/ 149 w 202"/>
                <a:gd name="T23" fmla="*/ 154 h 320"/>
                <a:gd name="T24" fmla="*/ 131 w 202"/>
                <a:gd name="T25" fmla="*/ 136 h 320"/>
                <a:gd name="T26" fmla="*/ 128 w 202"/>
                <a:gd name="T27" fmla="*/ 128 h 320"/>
                <a:gd name="T28" fmla="*/ 187 w 202"/>
                <a:gd name="T29" fmla="*/ 2 h 320"/>
                <a:gd name="T30" fmla="*/ 197 w 202"/>
                <a:gd name="T31" fmla="*/ 2 h 320"/>
                <a:gd name="T32" fmla="*/ 202 w 202"/>
                <a:gd name="T33" fmla="*/ 11 h 320"/>
                <a:gd name="T34" fmla="*/ 181 w 202"/>
                <a:gd name="T35" fmla="*/ 33 h 320"/>
                <a:gd name="T36" fmla="*/ 149 w 202"/>
                <a:gd name="T37" fmla="*/ 124 h 320"/>
                <a:gd name="T38" fmla="*/ 167 w 202"/>
                <a:gd name="T39" fmla="*/ 142 h 320"/>
                <a:gd name="T40" fmla="*/ 170 w 202"/>
                <a:gd name="T41" fmla="*/ 150 h 320"/>
                <a:gd name="T42" fmla="*/ 160 w 202"/>
                <a:gd name="T43" fmla="*/ 288 h 320"/>
                <a:gd name="T44" fmla="*/ 181 w 202"/>
                <a:gd name="T45" fmla="*/ 298 h 320"/>
                <a:gd name="T46" fmla="*/ 181 w 202"/>
                <a:gd name="T47" fmla="*/ 33 h 320"/>
                <a:gd name="T48" fmla="*/ 96 w 202"/>
                <a:gd name="T49" fmla="*/ 0 h 320"/>
                <a:gd name="T50" fmla="*/ 85 w 202"/>
                <a:gd name="T51" fmla="*/ 11 h 320"/>
                <a:gd name="T52" fmla="*/ 85 w 202"/>
                <a:gd name="T53" fmla="*/ 75 h 320"/>
                <a:gd name="T54" fmla="*/ 74 w 202"/>
                <a:gd name="T55" fmla="*/ 86 h 320"/>
                <a:gd name="T56" fmla="*/ 64 w 202"/>
                <a:gd name="T57" fmla="*/ 96 h 320"/>
                <a:gd name="T58" fmla="*/ 64 w 202"/>
                <a:gd name="T59" fmla="*/ 288 h 320"/>
                <a:gd name="T60" fmla="*/ 53 w 202"/>
                <a:gd name="T61" fmla="*/ 299 h 320"/>
                <a:gd name="T62" fmla="*/ 42 w 202"/>
                <a:gd name="T63" fmla="*/ 288 h 320"/>
                <a:gd name="T64" fmla="*/ 42 w 202"/>
                <a:gd name="T65" fmla="*/ 96 h 320"/>
                <a:gd name="T66" fmla="*/ 32 w 202"/>
                <a:gd name="T67" fmla="*/ 86 h 320"/>
                <a:gd name="T68" fmla="*/ 21 w 202"/>
                <a:gd name="T69" fmla="*/ 75 h 320"/>
                <a:gd name="T70" fmla="*/ 21 w 202"/>
                <a:gd name="T71" fmla="*/ 11 h 320"/>
                <a:gd name="T72" fmla="*/ 10 w 202"/>
                <a:gd name="T73" fmla="*/ 0 h 320"/>
                <a:gd name="T74" fmla="*/ 0 w 202"/>
                <a:gd name="T75" fmla="*/ 11 h 320"/>
                <a:gd name="T76" fmla="*/ 0 w 202"/>
                <a:gd name="T77" fmla="*/ 75 h 320"/>
                <a:gd name="T78" fmla="*/ 21 w 202"/>
                <a:gd name="T79" fmla="*/ 105 h 320"/>
                <a:gd name="T80" fmla="*/ 21 w 202"/>
                <a:gd name="T81" fmla="*/ 289 h 320"/>
                <a:gd name="T82" fmla="*/ 53 w 202"/>
                <a:gd name="T83" fmla="*/ 320 h 320"/>
                <a:gd name="T84" fmla="*/ 53 w 202"/>
                <a:gd name="T85" fmla="*/ 320 h 320"/>
                <a:gd name="T86" fmla="*/ 53 w 202"/>
                <a:gd name="T87" fmla="*/ 320 h 320"/>
                <a:gd name="T88" fmla="*/ 85 w 202"/>
                <a:gd name="T89" fmla="*/ 288 h 320"/>
                <a:gd name="T90" fmla="*/ 85 w 202"/>
                <a:gd name="T91" fmla="*/ 105 h 320"/>
                <a:gd name="T92" fmla="*/ 106 w 202"/>
                <a:gd name="T93" fmla="*/ 75 h 320"/>
                <a:gd name="T94" fmla="*/ 106 w 202"/>
                <a:gd name="T95" fmla="*/ 11 h 320"/>
                <a:gd name="T96" fmla="*/ 96 w 202"/>
                <a:gd name="T97"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320">
                  <a:moveTo>
                    <a:pt x="42" y="64"/>
                  </a:moveTo>
                  <a:cubicBezTo>
                    <a:pt x="42" y="11"/>
                    <a:pt x="42" y="11"/>
                    <a:pt x="42" y="11"/>
                  </a:cubicBezTo>
                  <a:cubicBezTo>
                    <a:pt x="42" y="5"/>
                    <a:pt x="47" y="0"/>
                    <a:pt x="53" y="0"/>
                  </a:cubicBezTo>
                  <a:cubicBezTo>
                    <a:pt x="59" y="0"/>
                    <a:pt x="64" y="5"/>
                    <a:pt x="64" y="11"/>
                  </a:cubicBezTo>
                  <a:cubicBezTo>
                    <a:pt x="64" y="64"/>
                    <a:pt x="64" y="64"/>
                    <a:pt x="64" y="64"/>
                  </a:cubicBezTo>
                  <a:cubicBezTo>
                    <a:pt x="64" y="70"/>
                    <a:pt x="59" y="75"/>
                    <a:pt x="53" y="75"/>
                  </a:cubicBezTo>
                  <a:cubicBezTo>
                    <a:pt x="47" y="75"/>
                    <a:pt x="42" y="70"/>
                    <a:pt x="42" y="64"/>
                  </a:cubicBezTo>
                  <a:close/>
                  <a:moveTo>
                    <a:pt x="202" y="11"/>
                  </a:moveTo>
                  <a:cubicBezTo>
                    <a:pt x="202" y="310"/>
                    <a:pt x="202" y="310"/>
                    <a:pt x="202" y="310"/>
                  </a:cubicBezTo>
                  <a:cubicBezTo>
                    <a:pt x="202" y="316"/>
                    <a:pt x="198" y="320"/>
                    <a:pt x="192" y="320"/>
                  </a:cubicBezTo>
                  <a:cubicBezTo>
                    <a:pt x="139" y="320"/>
                    <a:pt x="138" y="290"/>
                    <a:pt x="138" y="288"/>
                  </a:cubicBezTo>
                  <a:cubicBezTo>
                    <a:pt x="149" y="154"/>
                    <a:pt x="149" y="154"/>
                    <a:pt x="149" y="154"/>
                  </a:cubicBezTo>
                  <a:cubicBezTo>
                    <a:pt x="131" y="136"/>
                    <a:pt x="131" y="136"/>
                    <a:pt x="131" y="136"/>
                  </a:cubicBezTo>
                  <a:cubicBezTo>
                    <a:pt x="129" y="134"/>
                    <a:pt x="128" y="131"/>
                    <a:pt x="128" y="128"/>
                  </a:cubicBezTo>
                  <a:cubicBezTo>
                    <a:pt x="128" y="34"/>
                    <a:pt x="184" y="3"/>
                    <a:pt x="187" y="2"/>
                  </a:cubicBezTo>
                  <a:cubicBezTo>
                    <a:pt x="190" y="0"/>
                    <a:pt x="194" y="0"/>
                    <a:pt x="197" y="2"/>
                  </a:cubicBezTo>
                  <a:cubicBezTo>
                    <a:pt x="200" y="4"/>
                    <a:pt x="202" y="7"/>
                    <a:pt x="202" y="11"/>
                  </a:cubicBezTo>
                  <a:close/>
                  <a:moveTo>
                    <a:pt x="181" y="33"/>
                  </a:moveTo>
                  <a:cubicBezTo>
                    <a:pt x="168" y="48"/>
                    <a:pt x="150" y="76"/>
                    <a:pt x="149" y="124"/>
                  </a:cubicBezTo>
                  <a:cubicBezTo>
                    <a:pt x="167" y="142"/>
                    <a:pt x="167" y="142"/>
                    <a:pt x="167" y="142"/>
                  </a:cubicBezTo>
                  <a:cubicBezTo>
                    <a:pt x="169" y="144"/>
                    <a:pt x="171" y="147"/>
                    <a:pt x="170" y="150"/>
                  </a:cubicBezTo>
                  <a:cubicBezTo>
                    <a:pt x="160" y="288"/>
                    <a:pt x="160" y="288"/>
                    <a:pt x="160" y="288"/>
                  </a:cubicBezTo>
                  <a:cubicBezTo>
                    <a:pt x="160" y="291"/>
                    <a:pt x="166" y="297"/>
                    <a:pt x="181" y="298"/>
                  </a:cubicBezTo>
                  <a:lnTo>
                    <a:pt x="181" y="33"/>
                  </a:lnTo>
                  <a:close/>
                  <a:moveTo>
                    <a:pt x="96" y="0"/>
                  </a:moveTo>
                  <a:cubicBezTo>
                    <a:pt x="90" y="0"/>
                    <a:pt x="85" y="5"/>
                    <a:pt x="85" y="11"/>
                  </a:cubicBezTo>
                  <a:cubicBezTo>
                    <a:pt x="85" y="75"/>
                    <a:pt x="85" y="75"/>
                    <a:pt x="85" y="75"/>
                  </a:cubicBezTo>
                  <a:cubicBezTo>
                    <a:pt x="85" y="80"/>
                    <a:pt x="83" y="86"/>
                    <a:pt x="74" y="86"/>
                  </a:cubicBezTo>
                  <a:cubicBezTo>
                    <a:pt x="68" y="86"/>
                    <a:pt x="64" y="90"/>
                    <a:pt x="64" y="96"/>
                  </a:cubicBezTo>
                  <a:cubicBezTo>
                    <a:pt x="64" y="288"/>
                    <a:pt x="64" y="288"/>
                    <a:pt x="64" y="288"/>
                  </a:cubicBezTo>
                  <a:cubicBezTo>
                    <a:pt x="64" y="292"/>
                    <a:pt x="62" y="299"/>
                    <a:pt x="53" y="299"/>
                  </a:cubicBezTo>
                  <a:cubicBezTo>
                    <a:pt x="44" y="299"/>
                    <a:pt x="43" y="292"/>
                    <a:pt x="42" y="288"/>
                  </a:cubicBezTo>
                  <a:cubicBezTo>
                    <a:pt x="42" y="96"/>
                    <a:pt x="42" y="96"/>
                    <a:pt x="42" y="96"/>
                  </a:cubicBezTo>
                  <a:cubicBezTo>
                    <a:pt x="42" y="90"/>
                    <a:pt x="38" y="86"/>
                    <a:pt x="32" y="86"/>
                  </a:cubicBezTo>
                  <a:cubicBezTo>
                    <a:pt x="23" y="86"/>
                    <a:pt x="21" y="80"/>
                    <a:pt x="21" y="75"/>
                  </a:cubicBezTo>
                  <a:cubicBezTo>
                    <a:pt x="21" y="11"/>
                    <a:pt x="21" y="11"/>
                    <a:pt x="21" y="11"/>
                  </a:cubicBezTo>
                  <a:cubicBezTo>
                    <a:pt x="21" y="5"/>
                    <a:pt x="16" y="0"/>
                    <a:pt x="10" y="0"/>
                  </a:cubicBezTo>
                  <a:cubicBezTo>
                    <a:pt x="4" y="0"/>
                    <a:pt x="0" y="5"/>
                    <a:pt x="0" y="11"/>
                  </a:cubicBezTo>
                  <a:cubicBezTo>
                    <a:pt x="0" y="75"/>
                    <a:pt x="0" y="75"/>
                    <a:pt x="0" y="75"/>
                  </a:cubicBezTo>
                  <a:cubicBezTo>
                    <a:pt x="0" y="86"/>
                    <a:pt x="10" y="101"/>
                    <a:pt x="21" y="105"/>
                  </a:cubicBezTo>
                  <a:cubicBezTo>
                    <a:pt x="21" y="289"/>
                    <a:pt x="21" y="289"/>
                    <a:pt x="21" y="289"/>
                  </a:cubicBezTo>
                  <a:cubicBezTo>
                    <a:pt x="21" y="301"/>
                    <a:pt x="30" y="320"/>
                    <a:pt x="53" y="320"/>
                  </a:cubicBezTo>
                  <a:cubicBezTo>
                    <a:pt x="53" y="320"/>
                    <a:pt x="53" y="320"/>
                    <a:pt x="53" y="320"/>
                  </a:cubicBezTo>
                  <a:cubicBezTo>
                    <a:pt x="53" y="320"/>
                    <a:pt x="53" y="320"/>
                    <a:pt x="53" y="320"/>
                  </a:cubicBezTo>
                  <a:cubicBezTo>
                    <a:pt x="76" y="320"/>
                    <a:pt x="85" y="301"/>
                    <a:pt x="85" y="288"/>
                  </a:cubicBezTo>
                  <a:cubicBezTo>
                    <a:pt x="85" y="105"/>
                    <a:pt x="85" y="105"/>
                    <a:pt x="85" y="105"/>
                  </a:cubicBezTo>
                  <a:cubicBezTo>
                    <a:pt x="100" y="101"/>
                    <a:pt x="106" y="86"/>
                    <a:pt x="106" y="75"/>
                  </a:cubicBezTo>
                  <a:cubicBezTo>
                    <a:pt x="106" y="11"/>
                    <a:pt x="106" y="11"/>
                    <a:pt x="106" y="11"/>
                  </a:cubicBezTo>
                  <a:cubicBezTo>
                    <a:pt x="106" y="5"/>
                    <a:pt x="102" y="0"/>
                    <a:pt x="9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sp>
          <p:nvSpPr>
            <p:cNvPr id="96" name="Freeform 164">
              <a:extLst>
                <a:ext uri="{FF2B5EF4-FFF2-40B4-BE49-F238E27FC236}">
                  <a16:creationId xmlns:a16="http://schemas.microsoft.com/office/drawing/2014/main" id="{0F70CEC7-9C19-4D46-B96A-907CD8102EC1}"/>
                </a:ext>
              </a:extLst>
            </p:cNvPr>
            <p:cNvSpPr>
              <a:spLocks noEditPoints="1"/>
            </p:cNvSpPr>
            <p:nvPr/>
          </p:nvSpPr>
          <p:spPr bwMode="auto">
            <a:xfrm>
              <a:off x="3425" y="169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grpSp>
      <p:grpSp>
        <p:nvGrpSpPr>
          <p:cNvPr id="97" name="Group 96">
            <a:extLst>
              <a:ext uri="{FF2B5EF4-FFF2-40B4-BE49-F238E27FC236}">
                <a16:creationId xmlns:a16="http://schemas.microsoft.com/office/drawing/2014/main" id="{7CED22CF-7A86-4457-8AC8-C96BFA372291}"/>
              </a:ext>
            </a:extLst>
          </p:cNvPr>
          <p:cNvGrpSpPr>
            <a:grpSpLocks noChangeAspect="1"/>
          </p:cNvGrpSpPr>
          <p:nvPr/>
        </p:nvGrpSpPr>
        <p:grpSpPr bwMode="auto">
          <a:xfrm>
            <a:off x="504020" y="4425142"/>
            <a:ext cx="764177" cy="764177"/>
            <a:chOff x="1925" y="6"/>
            <a:chExt cx="340" cy="340"/>
          </a:xfrm>
          <a:solidFill>
            <a:schemeClr val="tx1"/>
          </a:solidFill>
        </p:grpSpPr>
        <p:sp>
          <p:nvSpPr>
            <p:cNvPr id="98" name="Freeform 324">
              <a:extLst>
                <a:ext uri="{FF2B5EF4-FFF2-40B4-BE49-F238E27FC236}">
                  <a16:creationId xmlns:a16="http://schemas.microsoft.com/office/drawing/2014/main" id="{04CBEF9A-F128-4C96-9465-D4EEFF431FA0}"/>
                </a:ext>
              </a:extLst>
            </p:cNvPr>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sp>
          <p:nvSpPr>
            <p:cNvPr id="99" name="Freeform 325">
              <a:extLst>
                <a:ext uri="{FF2B5EF4-FFF2-40B4-BE49-F238E27FC236}">
                  <a16:creationId xmlns:a16="http://schemas.microsoft.com/office/drawing/2014/main" id="{1ABF7BD8-386C-4440-A39B-B9DB0E8FA5B1}"/>
                </a:ext>
              </a:extLst>
            </p:cNvPr>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652" tIns="34326" rIns="68652" bIns="34326" numCol="1" anchor="t" anchorCtr="0" compatLnSpc="1">
              <a:prstTxWarp prst="textNoShape">
                <a:avLst/>
              </a:prstTxWarp>
            </a:bodyPr>
            <a:lstStyle/>
            <a:p>
              <a:endParaRPr lang="en-GB" sz="1351" dirty="0">
                <a:solidFill>
                  <a:prstClr val="black"/>
                </a:solidFill>
              </a:endParaRPr>
            </a:p>
          </p:txBody>
        </p:sp>
      </p:grpSp>
      <p:grpSp>
        <p:nvGrpSpPr>
          <p:cNvPr id="21" name="Group 20">
            <a:extLst>
              <a:ext uri="{FF2B5EF4-FFF2-40B4-BE49-F238E27FC236}">
                <a16:creationId xmlns:a16="http://schemas.microsoft.com/office/drawing/2014/main" id="{82399FFB-783B-49A5-A154-4B6027386112}"/>
              </a:ext>
            </a:extLst>
          </p:cNvPr>
          <p:cNvGrpSpPr/>
          <p:nvPr/>
        </p:nvGrpSpPr>
        <p:grpSpPr>
          <a:xfrm>
            <a:off x="504021" y="3352632"/>
            <a:ext cx="11373238" cy="601015"/>
            <a:chOff x="-160403" y="4466345"/>
            <a:chExt cx="15148521" cy="800519"/>
          </a:xfrm>
        </p:grpSpPr>
        <p:pic>
          <p:nvPicPr>
            <p:cNvPr id="3" name="Graphic 2" descr="Car">
              <a:extLst>
                <a:ext uri="{FF2B5EF4-FFF2-40B4-BE49-F238E27FC236}">
                  <a16:creationId xmlns:a16="http://schemas.microsoft.com/office/drawing/2014/main" id="{F50A3DC4-95F6-4A13-A118-7E89B539E64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420579" y="4493410"/>
              <a:ext cx="763607" cy="763607"/>
            </a:xfrm>
            <a:prstGeom prst="rect">
              <a:avLst/>
            </a:prstGeom>
          </p:spPr>
        </p:pic>
        <p:sp>
          <p:nvSpPr>
            <p:cNvPr id="4" name="Rectangle 3">
              <a:extLst>
                <a:ext uri="{FF2B5EF4-FFF2-40B4-BE49-F238E27FC236}">
                  <a16:creationId xmlns:a16="http://schemas.microsoft.com/office/drawing/2014/main" id="{45DE65E2-802E-43FC-A5E8-557CC499DC94}"/>
                </a:ext>
              </a:extLst>
            </p:cNvPr>
            <p:cNvSpPr/>
            <p:nvPr/>
          </p:nvSpPr>
          <p:spPr bwMode="gray">
            <a:xfrm>
              <a:off x="-160403" y="4469385"/>
              <a:ext cx="3176092"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2252" b="1" dirty="0">
                  <a:ln w="0"/>
                  <a:effectLst>
                    <a:outerShdw blurRad="38100" dist="25400" dir="5400000" algn="ctr" rotWithShape="0">
                      <a:srgbClr val="6E747A">
                        <a:alpha val="43000"/>
                      </a:srgbClr>
                    </a:outerShdw>
                  </a:effectLst>
                </a:rPr>
                <a:t>Transforming</a:t>
              </a:r>
            </a:p>
          </p:txBody>
        </p:sp>
        <p:sp>
          <p:nvSpPr>
            <p:cNvPr id="103" name="Rectangle 102">
              <a:extLst>
                <a:ext uri="{FF2B5EF4-FFF2-40B4-BE49-F238E27FC236}">
                  <a16:creationId xmlns:a16="http://schemas.microsoft.com/office/drawing/2014/main" id="{C908E4C5-295C-446E-B6B0-8CCC0D5E4595}"/>
                </a:ext>
              </a:extLst>
            </p:cNvPr>
            <p:cNvSpPr/>
            <p:nvPr/>
          </p:nvSpPr>
          <p:spPr bwMode="gray">
            <a:xfrm>
              <a:off x="12391206" y="4466345"/>
              <a:ext cx="2596912"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gn="r">
                <a:lnSpc>
                  <a:spcPct val="106000"/>
                </a:lnSpc>
                <a:buFont typeface="Wingdings 2" pitchFamily="18" charset="2"/>
                <a:buNone/>
              </a:pPr>
              <a:r>
                <a:rPr lang="en-US" sz="2252" b="1" dirty="0">
                  <a:ln w="0"/>
                  <a:effectLst>
                    <a:outerShdw blurRad="38100" dist="25400" dir="5400000" algn="ctr" rotWithShape="0">
                      <a:srgbClr val="6E747A">
                        <a:alpha val="43000"/>
                      </a:srgbClr>
                    </a:outerShdw>
                  </a:effectLst>
                </a:rPr>
                <a:t>Industries</a:t>
              </a:r>
            </a:p>
          </p:txBody>
        </p:sp>
        <p:sp>
          <p:nvSpPr>
            <p:cNvPr id="104" name="Rectangle 103">
              <a:extLst>
                <a:ext uri="{FF2B5EF4-FFF2-40B4-BE49-F238E27FC236}">
                  <a16:creationId xmlns:a16="http://schemas.microsoft.com/office/drawing/2014/main" id="{5EA86668-4587-4CC4-89DA-D2E4966671A2}"/>
                </a:ext>
              </a:extLst>
            </p:cNvPr>
            <p:cNvSpPr/>
            <p:nvPr/>
          </p:nvSpPr>
          <p:spPr bwMode="gray">
            <a:xfrm>
              <a:off x="4217060" y="4469385"/>
              <a:ext cx="2694438"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Connected </a:t>
              </a:r>
            </a:p>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Vehicles </a:t>
              </a:r>
            </a:p>
          </p:txBody>
        </p:sp>
        <p:pic>
          <p:nvPicPr>
            <p:cNvPr id="6" name="Graphic 5" descr="Heart with pulse">
              <a:extLst>
                <a:ext uri="{FF2B5EF4-FFF2-40B4-BE49-F238E27FC236}">
                  <a16:creationId xmlns:a16="http://schemas.microsoft.com/office/drawing/2014/main" id="{80A2607B-7CF1-4182-8E51-548418113F3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5948539" y="4469211"/>
              <a:ext cx="768096" cy="768096"/>
            </a:xfrm>
            <a:prstGeom prst="rect">
              <a:avLst/>
            </a:prstGeom>
          </p:spPr>
        </p:pic>
        <p:pic>
          <p:nvPicPr>
            <p:cNvPr id="17" name="Graphic 16" descr="City">
              <a:extLst>
                <a:ext uri="{FF2B5EF4-FFF2-40B4-BE49-F238E27FC236}">
                  <a16:creationId xmlns:a16="http://schemas.microsoft.com/office/drawing/2014/main" id="{E16B9966-3CE2-4685-BC93-AA11F034E50D}"/>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8085721" y="4468514"/>
              <a:ext cx="768096" cy="768096"/>
            </a:xfrm>
            <a:prstGeom prst="rect">
              <a:avLst/>
            </a:prstGeom>
          </p:spPr>
        </p:pic>
        <p:pic>
          <p:nvPicPr>
            <p:cNvPr id="19" name="Graphic 18" descr="Factory">
              <a:extLst>
                <a:ext uri="{FF2B5EF4-FFF2-40B4-BE49-F238E27FC236}">
                  <a16:creationId xmlns:a16="http://schemas.microsoft.com/office/drawing/2014/main" id="{B63947F0-C16D-46EA-8490-F553258479B9}"/>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0118302" y="4498768"/>
              <a:ext cx="768096" cy="768096"/>
            </a:xfrm>
            <a:prstGeom prst="rect">
              <a:avLst/>
            </a:prstGeom>
          </p:spPr>
        </p:pic>
        <p:sp>
          <p:nvSpPr>
            <p:cNvPr id="105" name="Rectangle 104">
              <a:extLst>
                <a:ext uri="{FF2B5EF4-FFF2-40B4-BE49-F238E27FC236}">
                  <a16:creationId xmlns:a16="http://schemas.microsoft.com/office/drawing/2014/main" id="{44A73392-4441-4445-ACD5-CFF53E12C2BA}"/>
                </a:ext>
              </a:extLst>
            </p:cNvPr>
            <p:cNvSpPr/>
            <p:nvPr/>
          </p:nvSpPr>
          <p:spPr bwMode="gray">
            <a:xfrm>
              <a:off x="6633861" y="4468514"/>
              <a:ext cx="1284146"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Medical </a:t>
              </a:r>
            </a:p>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Devices</a:t>
              </a:r>
            </a:p>
          </p:txBody>
        </p:sp>
        <p:sp>
          <p:nvSpPr>
            <p:cNvPr id="106" name="Rectangle 105">
              <a:extLst>
                <a:ext uri="{FF2B5EF4-FFF2-40B4-BE49-F238E27FC236}">
                  <a16:creationId xmlns:a16="http://schemas.microsoft.com/office/drawing/2014/main" id="{B5ECE924-8B70-4A8E-8745-1F8C402F9D9A}"/>
                </a:ext>
              </a:extLst>
            </p:cNvPr>
            <p:cNvSpPr/>
            <p:nvPr/>
          </p:nvSpPr>
          <p:spPr bwMode="gray">
            <a:xfrm>
              <a:off x="8944079" y="4472903"/>
              <a:ext cx="1284146"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Smart Cities</a:t>
              </a:r>
            </a:p>
          </p:txBody>
        </p:sp>
        <p:sp>
          <p:nvSpPr>
            <p:cNvPr id="107" name="Rectangle 106">
              <a:extLst>
                <a:ext uri="{FF2B5EF4-FFF2-40B4-BE49-F238E27FC236}">
                  <a16:creationId xmlns:a16="http://schemas.microsoft.com/office/drawing/2014/main" id="{2B626309-E60C-4FF5-98DE-7530D3497650}"/>
                </a:ext>
              </a:extLst>
            </p:cNvPr>
            <p:cNvSpPr/>
            <p:nvPr/>
          </p:nvSpPr>
          <p:spPr bwMode="gray">
            <a:xfrm>
              <a:off x="10972966" y="4472903"/>
              <a:ext cx="1554761" cy="785044"/>
            </a:xfrm>
            <a:prstGeom prst="rect">
              <a:avLst/>
            </a:prstGeom>
            <a:noFill/>
            <a:ln w="19050" algn="ctr">
              <a:noFill/>
              <a:miter lim="800000"/>
              <a:headEnd/>
              <a:tailEnd/>
            </a:ln>
            <a:effectLst>
              <a:glow rad="228600">
                <a:schemeClr val="accent5">
                  <a:satMod val="175000"/>
                  <a:alpha val="40000"/>
                </a:schemeClr>
              </a:glow>
            </a:effectLst>
          </p:spPr>
          <p:txBody>
            <a:bodyPr rot="0" spcFirstLastPara="0" vertOverflow="overflow" horzOverflow="overflow" vert="horz" wrap="square" lIns="66745" tIns="66745" rIns="66745" bIns="66745"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201" b="1" dirty="0">
                  <a:ln w="0"/>
                  <a:effectLst>
                    <a:outerShdw blurRad="38100" dist="25400" dir="5400000" algn="ctr" rotWithShape="0">
                      <a:srgbClr val="6E747A">
                        <a:alpha val="43000"/>
                      </a:srgbClr>
                    </a:outerShdw>
                  </a:effectLst>
                </a:rPr>
                <a:t>Industrial IoT</a:t>
              </a:r>
            </a:p>
          </p:txBody>
        </p:sp>
      </p:grpSp>
    </p:spTree>
    <p:extLst>
      <p:ext uri="{BB962C8B-B14F-4D97-AF65-F5344CB8AC3E}">
        <p14:creationId xmlns:p14="http://schemas.microsoft.com/office/powerpoint/2010/main" val="127711357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16_9 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1" id="{0D59B0BF-4812-4CBB-B5BE-585E571AE89E}" vid="{83CFF750-AA65-4199-BC1F-DAE7769FE0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KXStatus xmlns="05194344-b16b-4cdd-919b-7d2c10957e46">Published</KXStatus>
    <KXDocumentID xmlns="05194344-b16b-4cdd-919b-7d2c10957e46" xsi:nil="true"/>
    <lcf76f155ced4ddcb4097134ff3c332f xmlns="05194344-b16b-4cdd-919b-7d2c10957e46">
      <Terms xmlns="http://schemas.microsoft.com/office/infopath/2007/PartnerControls"/>
    </lcf76f155ced4ddcb4097134ff3c332f>
    <TaxCatchAll xmlns="fea8ac73-90e4-432c-b893-d481c4dd49a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6908BD4516B004588F83DF058126254" ma:contentTypeVersion="14" ma:contentTypeDescription="Create a new document." ma:contentTypeScope="" ma:versionID="55ff4a67494f96591ee2a3ed413f2d1d">
  <xsd:schema xmlns:xsd="http://www.w3.org/2001/XMLSchema" xmlns:xs="http://www.w3.org/2001/XMLSchema" xmlns:p="http://schemas.microsoft.com/office/2006/metadata/properties" xmlns:ns2="05194344-b16b-4cdd-919b-7d2c10957e46" xmlns:ns3="fea8ac73-90e4-432c-b893-d481c4dd49ac" targetNamespace="http://schemas.microsoft.com/office/2006/metadata/properties" ma:root="true" ma:fieldsID="bd1916f570d995c6408499c325c0f5e7" ns2:_="" ns3:_="">
    <xsd:import namespace="05194344-b16b-4cdd-919b-7d2c10957e46"/>
    <xsd:import namespace="fea8ac73-90e4-432c-b893-d481c4dd49ac"/>
    <xsd:element name="properties">
      <xsd:complexType>
        <xsd:sequence>
          <xsd:element name="documentManagement">
            <xsd:complexType>
              <xsd:all>
                <xsd:element ref="ns2:KXStatus" minOccurs="0"/>
                <xsd:element ref="ns2:KXDocumentID" minOccurs="0"/>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194344-b16b-4cdd-919b-7d2c10957e46" elementFormDefault="qualified">
    <xsd:import namespace="http://schemas.microsoft.com/office/2006/documentManagement/types"/>
    <xsd:import namespace="http://schemas.microsoft.com/office/infopath/2007/PartnerControls"/>
    <xsd:element name="KXStatus" ma:index="8" nillable="true" ma:displayName="KXStatus" ma:format="Dropdown" ma:internalName="KXStatus">
      <xsd:simpleType>
        <xsd:union memberTypes="dms:Text">
          <xsd:simpleType>
            <xsd:restriction base="dms:Choice">
              <xsd:enumeration value="Contributed"/>
              <xsd:enumeration value="Published"/>
              <xsd:enumeration value="Processing by AI"/>
            </xsd:restriction>
          </xsd:simpleType>
        </xsd:union>
      </xsd:simpleType>
    </xsd:element>
    <xsd:element name="KXDocumentID" ma:index="9" nillable="true" ma:displayName="KXDocumentID" ma:format="Dropdown" ma:internalName="KXDocumentID" ma:percentage="FALSE">
      <xsd:simpleType>
        <xsd:restriction base="dms:Number"/>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descriptio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798d900d-0589-4081-96eb-513de833a507"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ea8ac73-90e4-432c-b893-d481c4dd49ac"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2dec25c0-919b-4fce-add4-9c773df6b989}" ma:internalName="TaxCatchAll" ma:showField="CatchAllData" ma:web="fea8ac73-90e4-432c-b893-d481c4dd49ac">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8540F57-2553-44BA-9197-1B4322030791}">
  <ds:schemaRefs>
    <ds:schemaRef ds:uri="http://schemas.microsoft.com/office/2006/metadata/properties"/>
    <ds:schemaRef ds:uri="http://schemas.microsoft.com/office/infopath/2007/PartnerControls"/>
    <ds:schemaRef ds:uri="05194344-b16b-4cdd-919b-7d2c10957e46"/>
    <ds:schemaRef ds:uri="fea8ac73-90e4-432c-b893-d481c4dd49ac"/>
  </ds:schemaRefs>
</ds:datastoreItem>
</file>

<file path=customXml/itemProps2.xml><?xml version="1.0" encoding="utf-8"?>
<ds:datastoreItem xmlns:ds="http://schemas.openxmlformats.org/officeDocument/2006/customXml" ds:itemID="{87934FC9-22BB-4B9F-B5B5-A97A551C77A4}">
  <ds:schemaRefs>
    <ds:schemaRef ds:uri="http://schemas.microsoft.com/sharepoint/v3/contenttype/forms"/>
  </ds:schemaRefs>
</ds:datastoreItem>
</file>

<file path=customXml/itemProps3.xml><?xml version="1.0" encoding="utf-8"?>
<ds:datastoreItem xmlns:ds="http://schemas.openxmlformats.org/officeDocument/2006/customXml" ds:itemID="{ADC9CB17-40A2-45BE-ABA7-FB21A0CC73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5194344-b16b-4cdd-919b-7d2c10957e46"/>
    <ds:schemaRef ds:uri="fea8ac73-90e4-432c-b893-d481c4dd49a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2091</Words>
  <Application>Microsoft Office PowerPoint</Application>
  <PresentationFormat>Widescreen</PresentationFormat>
  <Paragraphs>503</Paragraphs>
  <Slides>16</Slides>
  <Notes>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5" baseType="lpstr">
      <vt:lpstr>Arial</vt:lpstr>
      <vt:lpstr>Calibri</vt:lpstr>
      <vt:lpstr>Open Sans</vt:lpstr>
      <vt:lpstr>Segoe UI</vt:lpstr>
      <vt:lpstr>Verdana</vt:lpstr>
      <vt:lpstr>Wingdings</vt:lpstr>
      <vt:lpstr>Wingdings 2</vt:lpstr>
      <vt:lpstr>Deloitte 16_9 onscreen</vt:lpstr>
      <vt:lpstr>think-cell Slide</vt:lpstr>
      <vt:lpstr>PowerPoint Presentation</vt:lpstr>
      <vt:lpstr>Contents</vt:lpstr>
      <vt:lpstr>IoT Security Overview</vt:lpstr>
      <vt:lpstr>Growth and prevalence of IoT</vt:lpstr>
      <vt:lpstr>Challenges exist in solving IoT security issues</vt:lpstr>
      <vt:lpstr>Cybersecurity is the #1 concern in IoT adoption1</vt:lpstr>
      <vt:lpstr>Deloitte’s Capabilities</vt:lpstr>
      <vt:lpstr>PowerPoint Presentation</vt:lpstr>
      <vt:lpstr>PowerPoint Presentation</vt:lpstr>
      <vt:lpstr>Deloitte’s Cloud IoT Cyber Framework</vt:lpstr>
      <vt:lpstr>Deloitte’s Cloud IoT Cyber Framework</vt:lpstr>
      <vt:lpstr>AWS IoT POV</vt:lpstr>
      <vt:lpstr>Deloitte’s Cloud IoT Cyber Framework supported AWS solution stack</vt:lpstr>
      <vt:lpstr>AWS IoT core backbone architecture </vt:lpstr>
      <vt:lpstr>AWS IoT data value chain </vt:lpstr>
      <vt:lpstr>Identify &amp; Protect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2020-05-18T09:08:07Z</dcterms:created>
  <dcterms:modified xsi:type="dcterms:W3CDTF">2023-07-27T05:32:52Z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0x01010076908BD4516B004588F83DF058126254</vt:lpwstr>
  </property>
  <property fmtid="{D5CDD505-2E9C-101B-9397-08002B2CF9AE}" pid="3" name="Local Content Type">
    <vt:lpwstr>2126;#United States:Sales and Marketing|9a6f5c6b-0275-438b-b9f2-fbf40f897bad</vt:lpwstr>
  </property>
  <property fmtid="{D5CDD505-2E9C-101B-9397-08002B2CF9AE}" pid="4" name="Primary Local Client">
    <vt:lpwstr>4763;#United States:Deloitte Risk and Financial Advisory:Cyber and Strategic Risk:Cyber:Cyber Emerging Technologies|155de2cc-e525-4cb8-9692-4b3c17047493</vt:lpwstr>
  </property>
  <property fmtid="{D5CDD505-2E9C-101B-9397-08002B2CF9AE}" pid="5" name="Badge">
    <vt:lpwstr/>
  </property>
  <property fmtid="{D5CDD505-2E9C-101B-9397-08002B2CF9AE}" pid="6" name="Applicable Geography">
    <vt:lpwstr>5;#Global|f12aef73-b423-4016-a43f-15722d3a0a5e</vt:lpwstr>
  </property>
  <property fmtid="{D5CDD505-2E9C-101B-9397-08002B2CF9AE}" pid="7" name="Secondary Local Indu">
    <vt:lpwstr/>
  </property>
  <property fmtid="{D5CDD505-2E9C-101B-9397-08002B2CF9AE}" pid="8" name="Primary Local Indust">
    <vt:lpwstr/>
  </property>
  <property fmtid="{D5CDD505-2E9C-101B-9397-08002B2CF9AE}" pid="9" name="Geography of Origin">
    <vt:lpwstr>2121;#Americas (Region):United States:United States (US)|8cb0099f-1dbf-4b3c-9b7f-d98051a79fa3</vt:lpwstr>
  </property>
  <property fmtid="{D5CDD505-2E9C-101B-9397-08002B2CF9AE}" pid="10" name="KAM Language">
    <vt:lpwstr>6;#English|b169a262-1aaa-4ccb-9acf-78a36c1d9bab</vt:lpwstr>
  </property>
  <property fmtid="{D5CDD505-2E9C-101B-9397-08002B2CF9AE}" pid="11" name="Primary Global Client">
    <vt:lpwstr>4454;#Risk Advisory:Cyber and Strategic Risk:Cyber:Cyber Emerging Technologies|0f09677c-c111-4395-810d-ebf2c723861f</vt:lpwstr>
  </property>
  <property fmtid="{D5CDD505-2E9C-101B-9397-08002B2CF9AE}" pid="12" name="Secondary Global Indu">
    <vt:lpwstr/>
  </property>
  <property fmtid="{D5CDD505-2E9C-101B-9397-08002B2CF9AE}" pid="13" name="Secondary Global Clie">
    <vt:lpwstr>4311;#Risk Advisory:Cyber and Strategic Risk:Cyber:Cyber Cloud|7123cf61-c39e-4035-8f0d-7f1178101468;#3705;#Cross Business Offerings:Cloud Transformation:Cloud Security and Risk|1db34587-dbc2-4ec7-b45f-23445c963c61</vt:lpwstr>
  </property>
  <property fmtid="{D5CDD505-2E9C-101B-9397-08002B2CF9AE}" pid="14" name="Primary Global Indust">
    <vt:lpwstr/>
  </property>
  <property fmtid="{D5CDD505-2E9C-101B-9397-08002B2CF9AE}" pid="15" name="Global Content Type">
    <vt:lpwstr>158;#Sales and Marketing|644ec0b9-91f5-4e77-a73a-f9e342bff6bb</vt:lpwstr>
  </property>
  <property fmtid="{D5CDD505-2E9C-101B-9397-08002B2CF9AE}" pid="16" name="Local Internal Service">
    <vt:lpwstr/>
  </property>
  <property fmtid="{D5CDD505-2E9C-101B-9397-08002B2CF9AE}" pid="17" name="Global Internal Service">
    <vt:lpwstr/>
  </property>
  <property fmtid="{D5CDD505-2E9C-101B-9397-08002B2CF9AE}" pid="18" name="Secondary Local Clie">
    <vt:lpwstr>4419;#United States:Deloitte Risk and Financial Advisory:Cyber and Strategic Risk:Cyber:Cyber Cloud|6fc3daf4-3bc7-4c83-89e3-41ecc29d0a7b;#4312;#Global:Cross Business Offerings:Cloud Transformation:Cloud Security and Risk|1db34587-dbc2-4ec7-b45f-23445c963c61</vt:lpwstr>
  </property>
  <property fmtid="{D5CDD505-2E9C-101B-9397-08002B2CF9AE}" pid="19" name="IPCO Designation">
    <vt:lpwstr>7;#May be edited and used internally or externally for any purpose (Category D)|f8400f62-65c9-4658-9900-b0ea185e4722</vt:lpwstr>
  </property>
  <property fmtid="{D5CDD505-2E9C-101B-9397-08002B2CF9AE}" pid="20" name="_dlc_policyId">
    <vt:lpwstr/>
  </property>
  <property fmtid="{D5CDD505-2E9C-101B-9397-08002B2CF9AE}" pid="21" name="ItemRetentionFormula">
    <vt:lpwstr/>
  </property>
  <property fmtid="{D5CDD505-2E9C-101B-9397-08002B2CF9AE}" pid="22" name="Publishing Owning Te">
    <vt:lpwstr>692;#United States|3ceefc99-f56e-4a50-bff0-0ff19ff3c60d</vt:lpwstr>
  </property>
  <property fmtid="{D5CDD505-2E9C-101B-9397-08002B2CF9AE}" pid="23" name="Publishing Owning Te0">
    <vt:lpwstr>United States|3ceefc99-f56e-4a50-bff0-0ff19ff3c60d</vt:lpwstr>
  </property>
  <property fmtid="{D5CDD505-2E9C-101B-9397-08002B2CF9AE}" pid="24" name="_docset_NoMedatataSyncRequired">
    <vt:lpwstr>False</vt:lpwstr>
  </property>
  <property fmtid="{D5CDD505-2E9C-101B-9397-08002B2CF9AE}" pid="25" name="Order">
    <vt:r8>253172100</vt:r8>
  </property>
  <property fmtid="{D5CDD505-2E9C-101B-9397-08002B2CF9AE}" pid="26" name="_ExtendedDescription">
    <vt:lpwstr/>
  </property>
  <property fmtid="{D5CDD505-2E9C-101B-9397-08002B2CF9AE}" pid="27" name="MediaServiceImageTags">
    <vt:lpwstr/>
  </property>
  <property fmtid="{D5CDD505-2E9C-101B-9397-08002B2CF9AE}" pid="28" name="MSIP_Label_ea60d57e-af5b-4752-ac57-3e4f28ca11dc_Enabled">
    <vt:lpwstr>true</vt:lpwstr>
  </property>
  <property fmtid="{D5CDD505-2E9C-101B-9397-08002B2CF9AE}" pid="29" name="MSIP_Label_ea60d57e-af5b-4752-ac57-3e4f28ca11dc_SetDate">
    <vt:lpwstr>2023-07-27T05:32:14Z</vt:lpwstr>
  </property>
  <property fmtid="{D5CDD505-2E9C-101B-9397-08002B2CF9AE}" pid="30" name="MSIP_Label_ea60d57e-af5b-4752-ac57-3e4f28ca11dc_Method">
    <vt:lpwstr>Standard</vt:lpwstr>
  </property>
  <property fmtid="{D5CDD505-2E9C-101B-9397-08002B2CF9AE}" pid="31" name="MSIP_Label_ea60d57e-af5b-4752-ac57-3e4f28ca11dc_Name">
    <vt:lpwstr>ea60d57e-af5b-4752-ac57-3e4f28ca11dc</vt:lpwstr>
  </property>
  <property fmtid="{D5CDD505-2E9C-101B-9397-08002B2CF9AE}" pid="32" name="MSIP_Label_ea60d57e-af5b-4752-ac57-3e4f28ca11dc_SiteId">
    <vt:lpwstr>36da45f1-dd2c-4d1f-af13-5abe46b99921</vt:lpwstr>
  </property>
  <property fmtid="{D5CDD505-2E9C-101B-9397-08002B2CF9AE}" pid="33" name="MSIP_Label_ea60d57e-af5b-4752-ac57-3e4f28ca11dc_ActionId">
    <vt:lpwstr>945a517b-c2f2-4c35-872b-ab4e4cb3f4d3</vt:lpwstr>
  </property>
  <property fmtid="{D5CDD505-2E9C-101B-9397-08002B2CF9AE}" pid="34" name="MSIP_Label_ea60d57e-af5b-4752-ac57-3e4f28ca11dc_ContentBits">
    <vt:lpwstr>0</vt:lpwstr>
  </property>
</Properties>
</file>